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1"/>
    <p:sldMasterId id="2147483708" r:id="rId2"/>
    <p:sldMasterId id="2147483680" r:id="rId3"/>
    <p:sldMasterId id="2147483694" r:id="rId4"/>
  </p:sldMasterIdLst>
  <p:notesMasterIdLst>
    <p:notesMasterId r:id="rId140"/>
  </p:notesMasterIdLst>
  <p:handoutMasterIdLst>
    <p:handoutMasterId r:id="rId141"/>
  </p:handoutMasterIdLst>
  <p:sldIdLst>
    <p:sldId id="256" r:id="rId5"/>
    <p:sldId id="258" r:id="rId6"/>
    <p:sldId id="259" r:id="rId7"/>
    <p:sldId id="260" r:id="rId8"/>
    <p:sldId id="263" r:id="rId9"/>
    <p:sldId id="265" r:id="rId10"/>
    <p:sldId id="266" r:id="rId11"/>
    <p:sldId id="268" r:id="rId12"/>
    <p:sldId id="269" r:id="rId13"/>
    <p:sldId id="270" r:id="rId14"/>
    <p:sldId id="271"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92" r:id="rId29"/>
    <p:sldId id="293" r:id="rId30"/>
    <p:sldId id="294" r:id="rId31"/>
    <p:sldId id="295" r:id="rId32"/>
    <p:sldId id="297" r:id="rId33"/>
    <p:sldId id="298" r:id="rId34"/>
    <p:sldId id="299" r:id="rId35"/>
    <p:sldId id="300" r:id="rId36"/>
    <p:sldId id="301" r:id="rId37"/>
    <p:sldId id="302" r:id="rId38"/>
    <p:sldId id="303" r:id="rId39"/>
    <p:sldId id="304" r:id="rId40"/>
    <p:sldId id="305" r:id="rId41"/>
    <p:sldId id="306" r:id="rId42"/>
    <p:sldId id="308" r:id="rId43"/>
    <p:sldId id="309" r:id="rId44"/>
    <p:sldId id="310" r:id="rId45"/>
    <p:sldId id="311" r:id="rId46"/>
    <p:sldId id="312" r:id="rId47"/>
    <p:sldId id="313" r:id="rId48"/>
    <p:sldId id="314" r:id="rId49"/>
    <p:sldId id="315" r:id="rId50"/>
    <p:sldId id="316" r:id="rId51"/>
    <p:sldId id="457" r:id="rId52"/>
    <p:sldId id="456" r:id="rId53"/>
    <p:sldId id="339" r:id="rId54"/>
    <p:sldId id="342" r:id="rId55"/>
    <p:sldId id="343" r:id="rId56"/>
    <p:sldId id="344" r:id="rId57"/>
    <p:sldId id="345" r:id="rId58"/>
    <p:sldId id="346" r:id="rId59"/>
    <p:sldId id="347" r:id="rId60"/>
    <p:sldId id="348" r:id="rId61"/>
    <p:sldId id="349" r:id="rId62"/>
    <p:sldId id="350" r:id="rId63"/>
    <p:sldId id="351" r:id="rId64"/>
    <p:sldId id="352" r:id="rId65"/>
    <p:sldId id="353" r:id="rId66"/>
    <p:sldId id="354" r:id="rId67"/>
    <p:sldId id="355" r:id="rId68"/>
    <p:sldId id="356" r:id="rId69"/>
    <p:sldId id="357" r:id="rId70"/>
    <p:sldId id="358" r:id="rId71"/>
    <p:sldId id="359" r:id="rId72"/>
    <p:sldId id="360" r:id="rId73"/>
    <p:sldId id="361" r:id="rId74"/>
    <p:sldId id="362" r:id="rId75"/>
    <p:sldId id="363" r:id="rId76"/>
    <p:sldId id="364" r:id="rId77"/>
    <p:sldId id="369" r:id="rId78"/>
    <p:sldId id="370" r:id="rId79"/>
    <p:sldId id="371" r:id="rId80"/>
    <p:sldId id="372" r:id="rId81"/>
    <p:sldId id="373" r:id="rId82"/>
    <p:sldId id="374" r:id="rId83"/>
    <p:sldId id="375" r:id="rId84"/>
    <p:sldId id="376" r:id="rId85"/>
    <p:sldId id="377" r:id="rId86"/>
    <p:sldId id="378" r:id="rId87"/>
    <p:sldId id="379" r:id="rId88"/>
    <p:sldId id="380" r:id="rId89"/>
    <p:sldId id="381" r:id="rId90"/>
    <p:sldId id="382" r:id="rId91"/>
    <p:sldId id="383" r:id="rId92"/>
    <p:sldId id="384" r:id="rId93"/>
    <p:sldId id="385" r:id="rId94"/>
    <p:sldId id="386" r:id="rId95"/>
    <p:sldId id="387" r:id="rId96"/>
    <p:sldId id="388" r:id="rId97"/>
    <p:sldId id="389" r:id="rId98"/>
    <p:sldId id="390" r:id="rId99"/>
    <p:sldId id="391" r:id="rId100"/>
    <p:sldId id="392" r:id="rId101"/>
    <p:sldId id="393" r:id="rId102"/>
    <p:sldId id="394" r:id="rId103"/>
    <p:sldId id="395" r:id="rId104"/>
    <p:sldId id="396" r:id="rId105"/>
    <p:sldId id="397" r:id="rId106"/>
    <p:sldId id="398" r:id="rId107"/>
    <p:sldId id="399" r:id="rId108"/>
    <p:sldId id="400" r:id="rId109"/>
    <p:sldId id="402"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415" r:id="rId123"/>
    <p:sldId id="416" r:id="rId124"/>
    <p:sldId id="430" r:id="rId125"/>
    <p:sldId id="431" r:id="rId126"/>
    <p:sldId id="432" r:id="rId127"/>
    <p:sldId id="433" r:id="rId128"/>
    <p:sldId id="434" r:id="rId129"/>
    <p:sldId id="435" r:id="rId130"/>
    <p:sldId id="436" r:id="rId131"/>
    <p:sldId id="437" r:id="rId132"/>
    <p:sldId id="438" r:id="rId133"/>
    <p:sldId id="439" r:id="rId134"/>
    <p:sldId id="440" r:id="rId135"/>
    <p:sldId id="441" r:id="rId136"/>
    <p:sldId id="442" r:id="rId137"/>
    <p:sldId id="443" r:id="rId138"/>
    <p:sldId id="444" r:id="rId13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ncial Reporting Concepts" id="{0F0C89E2-3DB1-4203-8EEE-4BD55172A573}">
          <p14:sldIdLst>
            <p14:sldId id="256"/>
            <p14:sldId id="258"/>
            <p14:sldId id="259"/>
            <p14:sldId id="260"/>
            <p14:sldId id="263"/>
            <p14:sldId id="265"/>
            <p14:sldId id="266"/>
            <p14:sldId id="268"/>
            <p14:sldId id="269"/>
            <p14:sldId id="270"/>
            <p14:sldId id="271"/>
            <p14:sldId id="274"/>
            <p14:sldId id="275"/>
            <p14:sldId id="276"/>
            <p14:sldId id="277"/>
            <p14:sldId id="278"/>
            <p14:sldId id="279"/>
            <p14:sldId id="280"/>
            <p14:sldId id="281"/>
            <p14:sldId id="282"/>
            <p14:sldId id="283"/>
            <p14:sldId id="284"/>
            <p14:sldId id="285"/>
            <p14:sldId id="286"/>
            <p14:sldId id="292"/>
            <p14:sldId id="293"/>
            <p14:sldId id="294"/>
            <p14:sldId id="295"/>
            <p14:sldId id="297"/>
            <p14:sldId id="298"/>
            <p14:sldId id="299"/>
            <p14:sldId id="300"/>
            <p14:sldId id="301"/>
            <p14:sldId id="302"/>
            <p14:sldId id="303"/>
            <p14:sldId id="304"/>
            <p14:sldId id="305"/>
            <p14:sldId id="306"/>
            <p14:sldId id="308"/>
            <p14:sldId id="309"/>
            <p14:sldId id="310"/>
            <p14:sldId id="311"/>
            <p14:sldId id="312"/>
            <p14:sldId id="313"/>
            <p14:sldId id="314"/>
            <p14:sldId id="315"/>
            <p14:sldId id="316"/>
          </p14:sldIdLst>
        </p14:section>
        <p14:section name="Reporting Tool Navigation" id="{AE2D2B93-592E-4019-ADCB-08400D75087C}">
          <p14:sldIdLst>
            <p14:sldId id="457"/>
            <p14:sldId id="456"/>
          </p14:sldIdLst>
        </p14:section>
        <p14:section name="Ad Hoc Analysis" id="{409CBD6D-4DAD-4B44-BDA8-31E765C5B88D}">
          <p14:sldIdLst>
            <p14:sldId id="339"/>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2"/>
            <p14:sldId id="403"/>
            <p14:sldId id="404"/>
            <p14:sldId id="405"/>
            <p14:sldId id="406"/>
            <p14:sldId id="407"/>
            <p14:sldId id="408"/>
            <p14:sldId id="409"/>
            <p14:sldId id="410"/>
            <p14:sldId id="411"/>
            <p14:sldId id="412"/>
            <p14:sldId id="413"/>
            <p14:sldId id="414"/>
            <p14:sldId id="415"/>
            <p14:sldId id="416"/>
            <p14:sldId id="430"/>
            <p14:sldId id="431"/>
            <p14:sldId id="432"/>
            <p14:sldId id="433"/>
            <p14:sldId id="434"/>
            <p14:sldId id="435"/>
            <p14:sldId id="436"/>
            <p14:sldId id="437"/>
            <p14:sldId id="438"/>
            <p14:sldId id="439"/>
            <p14:sldId id="440"/>
            <p14:sldId id="441"/>
            <p14:sldId id="442"/>
            <p14:sldId id="443"/>
            <p14:sldId id="44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0090"/>
    <a:srgbClr val="FF0066"/>
    <a:srgbClr val="8080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4" autoAdjust="0"/>
    <p:restoredTop sz="88345" autoAdjust="0"/>
  </p:normalViewPr>
  <p:slideViewPr>
    <p:cSldViewPr snapToGrid="0" snapToObjects="1" showGuides="1">
      <p:cViewPr varScale="1">
        <p:scale>
          <a:sx n="81" d="100"/>
          <a:sy n="81" d="100"/>
        </p:scale>
        <p:origin x="-1788" y="-90"/>
      </p:cViewPr>
      <p:guideLst>
        <p:guide orient="horz" pos="2160"/>
        <p:guide orient="horz" pos="682"/>
        <p:guide orient="horz" pos="903"/>
        <p:guide orient="horz" pos="3858"/>
        <p:guide orient="horz" pos="127"/>
        <p:guide pos="2886"/>
        <p:guide pos="286"/>
        <p:guide pos="5473"/>
        <p:guide pos="2937"/>
        <p:guide pos="2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p:scale>
          <a:sx n="200" d="100"/>
          <a:sy n="200" d="100"/>
        </p:scale>
        <p:origin x="612" y="274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GB" dirty="0">
              <a:latin typeface="Arial" pitchFamily="34" charset="0"/>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75A85089-C692-4DEA-AC49-04CF34D4FE14}" type="datetimeFigureOut">
              <a:rPr lang="en-GB" smtClean="0">
                <a:latin typeface="Arial" pitchFamily="34" charset="0"/>
              </a:rPr>
              <a:pPr/>
              <a:t>26/03/2015</a:t>
            </a:fld>
            <a:endParaRPr lang="en-GB" dirty="0">
              <a:latin typeface="Arial" pitchFamily="34"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pitchFamily="34" charset="0"/>
              </a:defRPr>
            </a:lvl1pPr>
          </a:lstStyle>
          <a:p>
            <a:endParaRPr lang="en-GB"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pitchFamily="34" charset="0"/>
              </a:defRPr>
            </a:lvl1pPr>
          </a:lstStyle>
          <a:p>
            <a:fld id="{8045EBA9-A28D-4849-BFEA-AA04F6A21B63}" type="datetimeFigureOut">
              <a:rPr lang="en-GB" smtClean="0"/>
              <a:pPr/>
              <a:t>26/03/2015</a:t>
            </a:fld>
            <a:endParaRPr lang="en-GB"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GB"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pitchFamily="34" charset="0"/>
              </a:defRPr>
            </a:lvl1pPr>
          </a:lstStyle>
          <a:p>
            <a:endParaRPr lang="en-GB"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52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56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58</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67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96</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104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108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109</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110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112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113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114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119</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120</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123</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124</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125</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126</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134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14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28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32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33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40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sz="10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BE7F9-2889-4492-BC99-978FAFF72DE4}" type="slidenum">
              <a:rPr lang="en-US" smtClean="0"/>
              <a:pPr/>
              <a:t>51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2267712" y="777600"/>
            <a:ext cx="5524328" cy="860400"/>
          </a:xfrm>
        </p:spPr>
        <p:txBody>
          <a:bodyPr/>
          <a:lstStyle>
            <a:lvl1pPr>
              <a:defRPr>
                <a:solidFill>
                  <a:schemeClr val="bg1"/>
                </a:solidFill>
                <a:latin typeface="+mn-lt"/>
                <a:cs typeface="Arial" pitchFamily="34" charset="0"/>
              </a:defRPr>
            </a:lvl1pPr>
          </a:lstStyle>
          <a:p>
            <a:r>
              <a:rPr lang="en-US" smtClean="0"/>
              <a:t>Click to edit Master title style</a:t>
            </a:r>
            <a:endParaRPr lang="en-GB" dirty="0"/>
          </a:p>
        </p:txBody>
      </p:sp>
      <p:sp>
        <p:nvSpPr>
          <p:cNvPr id="3" name="Subtitle 2"/>
          <p:cNvSpPr>
            <a:spLocks noGrp="1"/>
          </p:cNvSpPr>
          <p:nvPr>
            <p:ph type="subTitle" idx="1"/>
          </p:nvPr>
        </p:nvSpPr>
        <p:spPr>
          <a:xfrm>
            <a:off x="2267712" y="1753200"/>
            <a:ext cx="5524328"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grpSp>
        <p:nvGrpSpPr>
          <p:cNvPr id="12" name="Group 11"/>
          <p:cNvGrpSpPr/>
          <p:nvPr userDrawn="1"/>
        </p:nvGrpSpPr>
        <p:grpSpPr>
          <a:xfrm>
            <a:off x="-6532" y="2405084"/>
            <a:ext cx="9150532"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pic>
          <p:nvPicPr>
            <p:cNvPr id="8" name="Picture 3"/>
            <p:cNvPicPr>
              <a:picLocks noChangeAspect="1" noChangeArrowheads="1"/>
            </p:cNvPicPr>
            <p:nvPr userDrawn="1"/>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pic>
        <p:nvPicPr>
          <p:cNvPr id="10" name="Picture 9" descr="EY_Logo2.emf"/>
          <p:cNvPicPr>
            <a:picLocks noChangeAspect="1"/>
          </p:cNvPicPr>
          <p:nvPr userDrawn="1"/>
        </p:nvPicPr>
        <p:blipFill>
          <a:blip r:embed="rId3" cstate="print"/>
          <a:stretch>
            <a:fillRect/>
          </a:stretch>
        </p:blipFill>
        <p:spPr>
          <a:xfrm>
            <a:off x="2267712" y="5754254"/>
            <a:ext cx="989153" cy="74980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smtClean="0"/>
              <a:t>Click to edit Master title style</a:t>
            </a:r>
            <a:endParaRPr lang="en-US" dirty="0"/>
          </a:p>
        </p:txBody>
      </p:sp>
      <p:pic>
        <p:nvPicPr>
          <p:cNvPr id="6" name="Picture 2"/>
          <p:cNvPicPr>
            <a:picLocks noChangeAspect="1" noChangeArrowheads="1"/>
          </p:cNvPicPr>
          <p:nvPr userDrawn="1"/>
        </p:nvPicPr>
        <p:blipFill>
          <a:blip r:embed="rId2" cstate="print"/>
          <a:srcRect/>
          <a:stretch>
            <a:fillRect/>
          </a:stretch>
        </p:blipFill>
        <p:spPr bwMode="auto">
          <a:xfrm>
            <a:off x="457200" y="1044000"/>
            <a:ext cx="8225549" cy="51840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19552107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a:p>
        </p:txBody>
      </p:sp>
      <p:sp>
        <p:nvSpPr>
          <p:cNvPr id="3" name="Content Placeholder 2"/>
          <p:cNvSpPr>
            <a:spLocks noGrp="1"/>
          </p:cNvSpPr>
          <p:nvPr>
            <p:ph idx="1"/>
          </p:nvPr>
        </p:nvSpPr>
        <p:spPr>
          <a:xfrm>
            <a:off x="457200" y="1425600"/>
            <a:ext cx="8229600" cy="4698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r>
              <a:rPr lang="en-US" smtClean="0"/>
              <a:t>1 January 2014</a:t>
            </a:r>
            <a:endParaRPr lang="en-US" dirty="0"/>
          </a:p>
        </p:txBody>
      </p:sp>
      <p:sp>
        <p:nvSpPr>
          <p:cNvPr id="5" name="Footer Placeholder 4"/>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5687483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p>
            <a:r>
              <a:rPr lang="en-US" smtClean="0"/>
              <a:t>1 January 2014</a:t>
            </a:r>
            <a:endParaRPr lang="en-US" dirty="0"/>
          </a:p>
        </p:txBody>
      </p:sp>
      <p:sp>
        <p:nvSpPr>
          <p:cNvPr id="4" name="Footer Placeholder 3"/>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769335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1433514"/>
            <a:ext cx="4038600" cy="4691061"/>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433514"/>
            <a:ext cx="4038600" cy="4691061"/>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p>
            <a:r>
              <a:rPr lang="en-US" smtClean="0"/>
              <a:t>1 January 2014</a:t>
            </a:r>
            <a:endParaRPr lang="en-US" dirty="0"/>
          </a:p>
        </p:txBody>
      </p:sp>
      <p:sp>
        <p:nvSpPr>
          <p:cNvPr id="6" name="Footer Placeholder 5"/>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16146428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2121113"/>
            <a:ext cx="4042800"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51200" y="2121113"/>
            <a:ext cx="4042800"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457200" y="1433513"/>
            <a:ext cx="4042800"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4651200" y="1433513"/>
            <a:ext cx="4042800" cy="640800"/>
          </a:xfrm>
        </p:spPr>
        <p:txBody>
          <a:bodyPr anchor="t" anchorCtr="0"/>
          <a:lstStyle>
            <a:lvl1pPr>
              <a:buNone/>
              <a:defRPr b="1">
                <a:solidFill>
                  <a:schemeClr val="bg1"/>
                </a:solidFill>
              </a:defRPr>
            </a:lvl1pPr>
          </a:lstStyle>
          <a:p>
            <a:pPr lvl="0"/>
            <a:endParaRPr lang="en-GB" dirty="0"/>
          </a:p>
        </p:txBody>
      </p:sp>
      <p:sp>
        <p:nvSpPr>
          <p:cNvPr id="9"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7" name="Date Placeholder 6"/>
          <p:cNvSpPr>
            <a:spLocks noGrp="1"/>
          </p:cNvSpPr>
          <p:nvPr>
            <p:ph type="dt" sz="half" idx="14"/>
          </p:nvPr>
        </p:nvSpPr>
        <p:spPr/>
        <p:txBody>
          <a:bodyPr/>
          <a:lstStyle/>
          <a:p>
            <a:r>
              <a:rPr lang="en-US" smtClean="0"/>
              <a:t>1 January 2014</a:t>
            </a:r>
            <a:endParaRPr lang="en-US" dirty="0"/>
          </a:p>
        </p:txBody>
      </p:sp>
      <p:sp>
        <p:nvSpPr>
          <p:cNvPr id="13" name="Footer Placeholder 12"/>
          <p:cNvSpPr>
            <a:spLocks noGrp="1"/>
          </p:cNvSpPr>
          <p:nvPr>
            <p:ph type="ftr" sz="quarter" idx="15"/>
          </p:nvPr>
        </p:nvSpPr>
        <p:spPr/>
        <p:txBody>
          <a:bodyPr/>
          <a:lstStyle/>
          <a:p>
            <a:r>
              <a:rPr lang="en-GB" smtClean="0"/>
              <a:t>Presentation title</a:t>
            </a:r>
            <a:endParaRPr lang="en-GB" dirty="0"/>
          </a:p>
        </p:txBody>
      </p:sp>
    </p:spTree>
    <p:extLst>
      <p:ext uri="{BB962C8B-B14F-4D97-AF65-F5344CB8AC3E}">
        <p14:creationId xmlns:p14="http://schemas.microsoft.com/office/powerpoint/2010/main" val="18758792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4128"/>
            <a:ext cx="8229600"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smtClean="0"/>
              <a:t>Click to edit Master text styles</a:t>
            </a:r>
          </a:p>
        </p:txBody>
      </p:sp>
      <p:sp>
        <p:nvSpPr>
          <p:cNvPr id="5"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endParaRPr>
          </a:p>
        </p:txBody>
      </p:sp>
      <p:sp>
        <p:nvSpPr>
          <p:cNvPr id="2" name="Date Placeholder 1"/>
          <p:cNvSpPr>
            <a:spLocks noGrp="1"/>
          </p:cNvSpPr>
          <p:nvPr>
            <p:ph type="dt" sz="half" idx="12"/>
          </p:nvPr>
        </p:nvSpPr>
        <p:spPr/>
        <p:txBody>
          <a:bodyPr/>
          <a:lstStyle/>
          <a:p>
            <a:r>
              <a:rPr lang="en-US" smtClean="0"/>
              <a:t>1 January 2014</a:t>
            </a:r>
            <a:endParaRPr lang="en-US" dirty="0"/>
          </a:p>
        </p:txBody>
      </p:sp>
      <p:sp>
        <p:nvSpPr>
          <p:cNvPr id="4" name="Footer Placeholder 3"/>
          <p:cNvSpPr>
            <a:spLocks noGrp="1"/>
          </p:cNvSpPr>
          <p:nvPr>
            <p:ph type="ftr" sz="quarter" idx="13"/>
          </p:nvPr>
        </p:nvSpPr>
        <p:spPr/>
        <p:txBody>
          <a:bodyPr/>
          <a:lstStyle/>
          <a:p>
            <a:r>
              <a:rPr lang="en-GB" smtClean="0"/>
              <a:t>Presentation title</a:t>
            </a:r>
            <a:endParaRPr lang="en-GB" dirty="0"/>
          </a:p>
        </p:txBody>
      </p:sp>
    </p:spTree>
    <p:extLst>
      <p:ext uri="{BB962C8B-B14F-4D97-AF65-F5344CB8AC3E}">
        <p14:creationId xmlns:p14="http://schemas.microsoft.com/office/powerpoint/2010/main" val="26156250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sp>
        <p:nvSpPr>
          <p:cNvPr id="6" name="Freeform 5"/>
          <p:cNvSpPr>
            <a:spLocks/>
          </p:cNvSpPr>
          <p:nvPr userDrawn="1"/>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2044832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sp>
        <p:nvSpPr>
          <p:cNvPr id="6" name="Freeform 5"/>
          <p:cNvSpPr>
            <a:spLocks/>
          </p:cNvSpPr>
          <p:nvPr userDrawn="1"/>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93080655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smtClean="0"/>
              <a:t>Click to edit Master title style</a:t>
            </a:r>
            <a:endParaRPr lang="en-US" dirty="0"/>
          </a:p>
        </p:txBody>
      </p:sp>
      <p:pic>
        <p:nvPicPr>
          <p:cNvPr id="7" name="Picture 2"/>
          <p:cNvPicPr>
            <a:picLocks noChangeAspect="1" noChangeArrowheads="1"/>
          </p:cNvPicPr>
          <p:nvPr userDrawn="1"/>
        </p:nvPicPr>
        <p:blipFill>
          <a:blip r:embed="rId2" cstate="print"/>
          <a:srcRect/>
          <a:stretch>
            <a:fillRect/>
          </a:stretch>
        </p:blipFill>
        <p:spPr bwMode="auto">
          <a:xfrm>
            <a:off x="457200" y="1042416"/>
            <a:ext cx="8225549" cy="51840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7669438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sp>
        <p:nvSpPr>
          <p:cNvPr id="5" name="Freeform 5"/>
          <p:cNvSpPr>
            <a:spLocks/>
          </p:cNvSpPr>
          <p:nvPr userDrawn="1"/>
        </p:nvSpPr>
        <p:spPr bwMode="gray">
          <a:xfrm>
            <a:off x="457200" y="1033272"/>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930806554"/>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noProof="0" dirty="0">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166112614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smtClean="0"/>
              <a:t>Click to edit Master title style</a:t>
            </a:r>
            <a:endParaRPr lang="en-US" dirty="0"/>
          </a:p>
        </p:txBody>
      </p:sp>
      <p:sp>
        <p:nvSpPr>
          <p:cNvPr id="4101"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252864780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24193976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0372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2267712" y="777600"/>
            <a:ext cx="5490000" cy="860400"/>
          </a:xfrm>
        </p:spPr>
        <p:txBody>
          <a:bodyPr/>
          <a:lstStyle>
            <a:lvl1pPr>
              <a:defRPr>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67712" y="1753200"/>
            <a:ext cx="5490000" cy="968400"/>
          </a:xfrm>
        </p:spPr>
        <p:txBody>
          <a:bodyPr/>
          <a:lstStyle>
            <a:lvl1pPr marL="0" indent="0" algn="l">
              <a:buNone/>
              <a:defRPr sz="2000">
                <a:solidFill>
                  <a:schemeClr val="bg1"/>
                </a:solidFill>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a:p>
            <a:pPr lvl="1"/>
            <a:endParaRPr lang="en-GB" dirty="0"/>
          </a:p>
        </p:txBody>
      </p:sp>
      <p:sp>
        <p:nvSpPr>
          <p:cNvPr id="8" name="Freeform 7"/>
          <p:cNvSpPr>
            <a:spLocks/>
          </p:cNvSpPr>
          <p:nvPr userDrawn="1"/>
        </p:nvSpPr>
        <p:spPr bwMode="gray">
          <a:xfrm>
            <a:off x="2273498" y="2405185"/>
            <a:ext cx="6870502" cy="2495124"/>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pic>
        <p:nvPicPr>
          <p:cNvPr id="10" name="Picture 4"/>
          <p:cNvPicPr>
            <a:picLocks noChangeAspect="1" noChangeArrowheads="1"/>
          </p:cNvPicPr>
          <p:nvPr userDrawn="1"/>
        </p:nvPicPr>
        <p:blipFill>
          <a:blip r:embed="rId2" cstate="print"/>
          <a:srcRect/>
          <a:stretch>
            <a:fillRect/>
          </a:stretch>
        </p:blipFill>
        <p:spPr bwMode="black">
          <a:xfrm>
            <a:off x="-762" y="4411632"/>
            <a:ext cx="2283067" cy="1338750"/>
          </a:xfrm>
          <a:prstGeom prst="rect">
            <a:avLst/>
          </a:prstGeom>
          <a:noFill/>
          <a:ln w="9525">
            <a:noFill/>
            <a:miter lim="800000"/>
            <a:headEnd/>
            <a:tailEnd/>
          </a:ln>
          <a:effectLst/>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67712" y="5751576"/>
            <a:ext cx="989153" cy="749808"/>
          </a:xfrm>
          <a:prstGeom prst="rect">
            <a:avLst/>
          </a:prstGeom>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2" name="Title 1"/>
          <p:cNvSpPr>
            <a:spLocks noGrp="1"/>
          </p:cNvSpPr>
          <p:nvPr>
            <p:ph type="ctrTitle"/>
          </p:nvPr>
        </p:nvSpPr>
        <p:spPr>
          <a:xfrm>
            <a:off x="2267712" y="777600"/>
            <a:ext cx="5490000" cy="860400"/>
          </a:xfrm>
        </p:spPr>
        <p:txBody>
          <a:bodyPr/>
          <a:lstStyle>
            <a:lvl1pPr>
              <a:defRPr>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67712" y="1753200"/>
            <a:ext cx="5490000" cy="968400"/>
          </a:xfrm>
        </p:spPr>
        <p:txBody>
          <a:bodyPr/>
          <a:lstStyle>
            <a:lvl1pPr marL="0" indent="0" algn="l">
              <a:buNone/>
              <a:defRPr sz="2000">
                <a:solidFill>
                  <a:schemeClr val="bg1"/>
                </a:solidFill>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a:p>
            <a:pPr lvl="1"/>
            <a:endParaRPr lang="en-GB" dirty="0"/>
          </a:p>
        </p:txBody>
      </p:sp>
      <p:sp>
        <p:nvSpPr>
          <p:cNvPr id="8" name="Freeform 7"/>
          <p:cNvSpPr>
            <a:spLocks/>
          </p:cNvSpPr>
          <p:nvPr userDrawn="1"/>
        </p:nvSpPr>
        <p:spPr bwMode="gray">
          <a:xfrm>
            <a:off x="2273498" y="2405185"/>
            <a:ext cx="6870502" cy="2495124"/>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9" name="Freeform 8"/>
          <p:cNvSpPr/>
          <p:nvPr userDrawn="1"/>
        </p:nvSpPr>
        <p:spPr>
          <a:xfrm>
            <a:off x="-9144" y="3000375"/>
            <a:ext cx="2286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2"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11" name="TextBox 10"/>
          <p:cNvSpPr txBox="1"/>
          <p:nvPr userDrawn="1"/>
        </p:nvSpPr>
        <p:spPr>
          <a:xfrm>
            <a:off x="65318" y="4047893"/>
            <a:ext cx="1785784" cy="1083374"/>
          </a:xfrm>
          <a:prstGeom prst="rect">
            <a:avLst/>
          </a:prstGeom>
          <a:noFill/>
        </p:spPr>
        <p:txBody>
          <a:bodyPr wrap="square" lIns="0" tIns="36576" rIns="0" bIns="0" rtlCol="0">
            <a:spAutoFit/>
          </a:bodyPr>
          <a:lstStyle/>
          <a:p>
            <a:pPr marL="0" indent="0" algn="l">
              <a:lnSpc>
                <a:spcPct val="85000"/>
              </a:lnSpc>
              <a:spcAft>
                <a:spcPts val="600"/>
              </a:spcAft>
              <a:buClr>
                <a:schemeClr val="accent2"/>
              </a:buClr>
              <a:buSzPct val="70000"/>
              <a:buFontTx/>
              <a:buNone/>
            </a:pPr>
            <a:r>
              <a:rPr lang="en-US" sz="1600" b="1" dirty="0" smtClean="0">
                <a:solidFill>
                  <a:schemeClr val="accent2"/>
                </a:solidFill>
              </a:rPr>
              <a:t>Placeholder image — to replace this image, select View&gt;Notes Page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67712" y="5751576"/>
            <a:ext cx="989153" cy="749808"/>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a:p>
        </p:txBody>
      </p:sp>
      <p:sp>
        <p:nvSpPr>
          <p:cNvPr id="3" name="Content Placeholder 2"/>
          <p:cNvSpPr>
            <a:spLocks noGrp="1"/>
          </p:cNvSpPr>
          <p:nvPr>
            <p:ph idx="1"/>
          </p:nvPr>
        </p:nvSpPr>
        <p:spPr>
          <a:xfrm>
            <a:off x="457200" y="1425600"/>
            <a:ext cx="8229600" cy="4698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r>
              <a:rPr lang="en-US" smtClean="0"/>
              <a:t>1 January 2014</a:t>
            </a:r>
            <a:endParaRPr lang="en-US" dirty="0"/>
          </a:p>
        </p:txBody>
      </p:sp>
      <p:sp>
        <p:nvSpPr>
          <p:cNvPr id="5" name="Footer Placeholder 4"/>
          <p:cNvSpPr>
            <a:spLocks noGrp="1"/>
          </p:cNvSpPr>
          <p:nvPr>
            <p:ph type="ftr" sz="quarter" idx="11"/>
          </p:nvPr>
        </p:nvSpPr>
        <p:spPr/>
        <p:txBody>
          <a:bodyPr/>
          <a:lstStyle/>
          <a:p>
            <a:r>
              <a:rPr lang="en-GB" smtClean="0"/>
              <a:t>Presentation title</a:t>
            </a:r>
            <a:endParaRPr lang="en-GB"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p>
            <a:r>
              <a:rPr lang="en-US" smtClean="0"/>
              <a:t>1 January 2014</a:t>
            </a:r>
            <a:endParaRPr lang="en-US" dirty="0"/>
          </a:p>
        </p:txBody>
      </p:sp>
      <p:sp>
        <p:nvSpPr>
          <p:cNvPr id="4" name="Footer Placeholder 3"/>
          <p:cNvSpPr>
            <a:spLocks noGrp="1"/>
          </p:cNvSpPr>
          <p:nvPr>
            <p:ph type="ftr" sz="quarter" idx="11"/>
          </p:nvPr>
        </p:nvSpPr>
        <p:spPr/>
        <p:txBody>
          <a:bodyPr/>
          <a:lstStyle/>
          <a:p>
            <a:r>
              <a:rPr lang="en-GB" smtClean="0"/>
              <a:t>Presentation title</a:t>
            </a:r>
            <a:endParaRPr lang="en-GB"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1433514"/>
            <a:ext cx="4038600" cy="4691061"/>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433514"/>
            <a:ext cx="4038600" cy="4691061"/>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p>
            <a:r>
              <a:rPr lang="en-US" smtClean="0"/>
              <a:t>1 January 2014</a:t>
            </a:r>
            <a:endParaRPr lang="en-US" dirty="0"/>
          </a:p>
        </p:txBody>
      </p:sp>
      <p:sp>
        <p:nvSpPr>
          <p:cNvPr id="6" name="Footer Placeholder 5"/>
          <p:cNvSpPr>
            <a:spLocks noGrp="1"/>
          </p:cNvSpPr>
          <p:nvPr>
            <p:ph type="ftr" sz="quarter" idx="11"/>
          </p:nvPr>
        </p:nvSpPr>
        <p:spPr/>
        <p:txBody>
          <a:bodyPr/>
          <a:lstStyle/>
          <a:p>
            <a:r>
              <a:rPr lang="en-GB" smtClean="0"/>
              <a:t>Presentation title</a:t>
            </a:r>
            <a:endParaRPr lang="en-GB"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2121113"/>
            <a:ext cx="4042800"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51200" y="2121113"/>
            <a:ext cx="4042800"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457200" y="1433513"/>
            <a:ext cx="4042800"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4651200" y="1433513"/>
            <a:ext cx="4042800" cy="640800"/>
          </a:xfrm>
        </p:spPr>
        <p:txBody>
          <a:bodyPr anchor="t" anchorCtr="0"/>
          <a:lstStyle>
            <a:lvl1pPr>
              <a:buNone/>
              <a:defRPr b="1">
                <a:solidFill>
                  <a:schemeClr val="bg1"/>
                </a:solidFill>
              </a:defRPr>
            </a:lvl1pPr>
          </a:lstStyle>
          <a:p>
            <a:pPr lvl="0"/>
            <a:endParaRPr lang="en-GB" dirty="0"/>
          </a:p>
        </p:txBody>
      </p:sp>
      <p:sp>
        <p:nvSpPr>
          <p:cNvPr id="9"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4"/>
          </p:nvPr>
        </p:nvSpPr>
        <p:spPr/>
        <p:txBody>
          <a:bodyPr/>
          <a:lstStyle/>
          <a:p>
            <a:r>
              <a:rPr lang="en-US" smtClean="0"/>
              <a:t>1 January 2014</a:t>
            </a:r>
            <a:endParaRPr lang="en-US" dirty="0"/>
          </a:p>
        </p:txBody>
      </p:sp>
      <p:sp>
        <p:nvSpPr>
          <p:cNvPr id="6" name="Footer Placeholder 5"/>
          <p:cNvSpPr>
            <a:spLocks noGrp="1"/>
          </p:cNvSpPr>
          <p:nvPr>
            <p:ph type="ftr" sz="quarter" idx="15"/>
          </p:nvPr>
        </p:nvSpPr>
        <p:spPr/>
        <p:txBody>
          <a:bodyPr/>
          <a:lstStyle/>
          <a:p>
            <a:r>
              <a:rPr lang="en-GB" smtClean="0"/>
              <a:t>Presentation title</a:t>
            </a:r>
            <a:endParaRPr lang="en-GB"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5525"/>
            <a:ext cx="8229600"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smtClean="0"/>
              <a:t>Click to edit Master text styles</a:t>
            </a:r>
          </a:p>
        </p:txBody>
      </p:sp>
      <p:sp>
        <p:nvSpPr>
          <p:cNvPr id="5"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endParaRPr>
          </a:p>
        </p:txBody>
      </p:sp>
      <p:sp>
        <p:nvSpPr>
          <p:cNvPr id="2" name="Date Placeholder 1"/>
          <p:cNvSpPr>
            <a:spLocks noGrp="1"/>
          </p:cNvSpPr>
          <p:nvPr>
            <p:ph type="dt" sz="half" idx="12"/>
          </p:nvPr>
        </p:nvSpPr>
        <p:spPr/>
        <p:txBody>
          <a:bodyPr/>
          <a:lstStyle/>
          <a:p>
            <a:r>
              <a:rPr lang="en-US" smtClean="0"/>
              <a:t>1 January 2014</a:t>
            </a:r>
            <a:endParaRPr lang="en-US" dirty="0"/>
          </a:p>
        </p:txBody>
      </p:sp>
      <p:sp>
        <p:nvSpPr>
          <p:cNvPr id="4" name="Footer Placeholder 3"/>
          <p:cNvSpPr>
            <a:spLocks noGrp="1"/>
          </p:cNvSpPr>
          <p:nvPr>
            <p:ph type="ftr" sz="quarter" idx="13"/>
          </p:nvPr>
        </p:nvSpPr>
        <p:spPr/>
        <p:txBody>
          <a:bodyPr/>
          <a:lstStyle/>
          <a:p>
            <a:r>
              <a:rPr lang="en-GB" smtClean="0"/>
              <a:t>Presentation title</a:t>
            </a:r>
            <a:endParaRPr lang="en-GB" dirty="0"/>
          </a:p>
        </p:txBody>
      </p:sp>
    </p:spTree>
    <p:extLst>
      <p:ext uri="{BB962C8B-B14F-4D97-AF65-F5344CB8AC3E}">
        <p14:creationId xmlns:p14="http://schemas.microsoft.com/office/powerpoint/2010/main" val="39130112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sp>
        <p:nvSpPr>
          <p:cNvPr id="6" name="Freeform 5"/>
          <p:cNvSpPr>
            <a:spLocks/>
          </p:cNvSpPr>
          <p:nvPr userDrawn="1"/>
        </p:nvSpPr>
        <p:spPr bwMode="gray">
          <a:xfrm>
            <a:off x="457200" y="1039813"/>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1999940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noProof="0" dirty="0">
              <a:solidFill>
                <a:schemeClr val="bg1"/>
              </a:solidFill>
              <a:latin typeface="+mn-lt"/>
              <a:cs typeface="Arial" pitchFamily="34" charset="0"/>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350680830"/>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sp>
        <p:nvSpPr>
          <p:cNvPr id="6"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2528647806"/>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pic>
        <p:nvPicPr>
          <p:cNvPr id="7" name="Picture 2"/>
          <p:cNvPicPr>
            <a:picLocks noChangeAspect="1" noChangeArrowheads="1"/>
          </p:cNvPicPr>
          <p:nvPr userDrawn="1"/>
        </p:nvPicPr>
        <p:blipFill>
          <a:blip r:embed="rId2" cstate="print"/>
          <a:srcRect/>
          <a:stretch>
            <a:fillRect/>
          </a:stretch>
        </p:blipFill>
        <p:spPr bwMode="auto">
          <a:xfrm>
            <a:off x="457200" y="1044000"/>
            <a:ext cx="8225549" cy="51840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195521078"/>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sp>
        <p:nvSpPr>
          <p:cNvPr id="5"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2528647806"/>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455613" y="6243638"/>
            <a:ext cx="8229600" cy="0"/>
          </a:xfrm>
          <a:prstGeom prst="line">
            <a:avLst/>
          </a:prstGeom>
          <a:noFill/>
          <a:ln w="3175">
            <a:solidFill>
              <a:srgbClr val="808080"/>
            </a:solidFill>
            <a:round/>
            <a:headEnd/>
            <a:tailEnd/>
          </a:ln>
          <a:effectLst/>
        </p:spPr>
        <p:txBody>
          <a:bodyPr wrap="none" anchor="ctr"/>
          <a:lstStyle/>
          <a:p>
            <a:endParaRPr lang="en-US" noProof="0" dirty="0">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350680830"/>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10900077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189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2267712" y="777600"/>
            <a:ext cx="5490000" cy="860400"/>
          </a:xfrm>
        </p:spPr>
        <p:txBody>
          <a:bodyPr/>
          <a:lstStyle>
            <a:lvl1pPr>
              <a:defRPr>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67712" y="1753200"/>
            <a:ext cx="5490000" cy="968400"/>
          </a:xfrm>
        </p:spPr>
        <p:txBody>
          <a:bodyPr/>
          <a:lstStyle>
            <a:lvl1pPr marL="0" indent="0" algn="l">
              <a:buNone/>
              <a:defRPr sz="2000">
                <a:solidFill>
                  <a:schemeClr val="bg1"/>
                </a:solidFill>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a:p>
            <a:pPr lvl="1"/>
            <a:endParaRPr lang="en-GB" dirty="0"/>
          </a:p>
        </p:txBody>
      </p:sp>
      <p:sp>
        <p:nvSpPr>
          <p:cNvPr id="13" name="Freeform 12"/>
          <p:cNvSpPr>
            <a:spLocks/>
          </p:cNvSpPr>
          <p:nvPr userDrawn="1"/>
        </p:nvSpPr>
        <p:spPr bwMode="gray">
          <a:xfrm>
            <a:off x="2276146" y="2406147"/>
            <a:ext cx="6867853" cy="2494162"/>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pic>
        <p:nvPicPr>
          <p:cNvPr id="14" name="Picture 4"/>
          <p:cNvPicPr>
            <a:picLocks noChangeAspect="1" noChangeArrowheads="1"/>
          </p:cNvPicPr>
          <p:nvPr userDrawn="1"/>
        </p:nvPicPr>
        <p:blipFill>
          <a:blip r:embed="rId2" cstate="print"/>
          <a:srcRect/>
          <a:stretch>
            <a:fillRect/>
          </a:stretch>
        </p:blipFill>
        <p:spPr bwMode="black">
          <a:xfrm>
            <a:off x="-1" y="4412381"/>
            <a:ext cx="2284955" cy="1339857"/>
          </a:xfrm>
          <a:prstGeom prst="rect">
            <a:avLst/>
          </a:prstGeom>
          <a:noFill/>
          <a:ln w="9525">
            <a:noFill/>
            <a:miter lim="800000"/>
            <a:headEnd/>
            <a:tailEnd/>
          </a:ln>
          <a:effec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67712" y="5751576"/>
            <a:ext cx="989153" cy="749808"/>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2" name="Title 1"/>
          <p:cNvSpPr>
            <a:spLocks noGrp="1"/>
          </p:cNvSpPr>
          <p:nvPr>
            <p:ph type="ctrTitle"/>
          </p:nvPr>
        </p:nvSpPr>
        <p:spPr>
          <a:xfrm>
            <a:off x="2267712" y="777600"/>
            <a:ext cx="5490000" cy="860400"/>
          </a:xfrm>
        </p:spPr>
        <p:txBody>
          <a:bodyPr/>
          <a:lstStyle>
            <a:lvl1pPr>
              <a:defRPr>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67712" y="1753200"/>
            <a:ext cx="5490000" cy="968400"/>
          </a:xfrm>
        </p:spPr>
        <p:txBody>
          <a:bodyPr/>
          <a:lstStyle>
            <a:lvl1pPr marL="0" indent="0" algn="l">
              <a:buNone/>
              <a:defRPr sz="2000">
                <a:solidFill>
                  <a:schemeClr val="bg1"/>
                </a:solidFill>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a:p>
            <a:pPr lvl="1"/>
            <a:endParaRPr lang="en-GB" dirty="0"/>
          </a:p>
        </p:txBody>
      </p:sp>
      <p:sp>
        <p:nvSpPr>
          <p:cNvPr id="13" name="Freeform 12"/>
          <p:cNvSpPr>
            <a:spLocks/>
          </p:cNvSpPr>
          <p:nvPr userDrawn="1"/>
        </p:nvSpPr>
        <p:spPr bwMode="gray">
          <a:xfrm>
            <a:off x="2276146" y="2406147"/>
            <a:ext cx="6867853" cy="2494162"/>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8" name="Freeform 7"/>
          <p:cNvSpPr/>
          <p:nvPr userDrawn="1"/>
        </p:nvSpPr>
        <p:spPr>
          <a:xfrm>
            <a:off x="-9144" y="3000375"/>
            <a:ext cx="2286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2"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11" name="TextBox 10"/>
          <p:cNvSpPr txBox="1"/>
          <p:nvPr userDrawn="1"/>
        </p:nvSpPr>
        <p:spPr>
          <a:xfrm>
            <a:off x="65318" y="4047893"/>
            <a:ext cx="1785784" cy="1083374"/>
          </a:xfrm>
          <a:prstGeom prst="rect">
            <a:avLst/>
          </a:prstGeom>
          <a:noFill/>
        </p:spPr>
        <p:txBody>
          <a:bodyPr wrap="square" lIns="0" tIns="36576" rIns="0" bIns="0" rtlCol="0">
            <a:spAutoFit/>
          </a:bodyPr>
          <a:lstStyle/>
          <a:p>
            <a:pPr marL="0" indent="0" algn="l">
              <a:lnSpc>
                <a:spcPct val="85000"/>
              </a:lnSpc>
              <a:spcAft>
                <a:spcPts val="600"/>
              </a:spcAft>
              <a:buClr>
                <a:schemeClr val="accent2"/>
              </a:buClr>
              <a:buSzPct val="70000"/>
              <a:buFontTx/>
              <a:buNone/>
            </a:pPr>
            <a:r>
              <a:rPr lang="en-US" sz="1600" b="1" dirty="0" smtClean="0">
                <a:solidFill>
                  <a:schemeClr val="accent2"/>
                </a:solidFill>
              </a:rPr>
              <a:t>Placeholder image — to replace this image, select View&gt;Notes Page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67712" y="5751576"/>
            <a:ext cx="989153" cy="749808"/>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r>
              <a:rPr lang="en-US" smtClean="0"/>
              <a:t>1 January 2014</a:t>
            </a:r>
            <a:endParaRPr lang="en-US" dirty="0"/>
          </a:p>
        </p:txBody>
      </p:sp>
      <p:sp>
        <p:nvSpPr>
          <p:cNvPr id="5" name="Footer Placeholder 4"/>
          <p:cNvSpPr>
            <a:spLocks noGrp="1"/>
          </p:cNvSpPr>
          <p:nvPr>
            <p:ph type="ftr" sz="quarter" idx="11"/>
          </p:nvPr>
        </p:nvSpPr>
        <p:spPr/>
        <p:txBody>
          <a:bodyPr/>
          <a:lstStyle/>
          <a:p>
            <a:r>
              <a:rPr lang="en-GB" smtClean="0"/>
              <a:t>Presentation title</a:t>
            </a:r>
            <a:endParaRPr lang="en-GB"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p>
            <a:r>
              <a:rPr lang="en-US" smtClean="0"/>
              <a:t>1 January 2014</a:t>
            </a:r>
            <a:endParaRPr lang="en-US" dirty="0"/>
          </a:p>
        </p:txBody>
      </p:sp>
      <p:sp>
        <p:nvSpPr>
          <p:cNvPr id="4" name="Footer Placeholder 3"/>
          <p:cNvSpPr>
            <a:spLocks noGrp="1"/>
          </p:cNvSpPr>
          <p:nvPr>
            <p:ph type="ftr" sz="quarter" idx="11"/>
          </p:nvPr>
        </p:nvSpPr>
        <p:spPr/>
        <p:txBody>
          <a:bodyPr/>
          <a:lstStyle/>
          <a:p>
            <a:r>
              <a:rPr lang="en-GB" smtClean="0"/>
              <a:t>Presentation title</a:t>
            </a: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109000777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457200" y="1433514"/>
            <a:ext cx="4038600" cy="4691061"/>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433514"/>
            <a:ext cx="4038600" cy="4691061"/>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p>
            <a:r>
              <a:rPr lang="en-US" smtClean="0"/>
              <a:t>1 January 2014</a:t>
            </a:r>
            <a:endParaRPr lang="en-US" dirty="0"/>
          </a:p>
        </p:txBody>
      </p:sp>
      <p:sp>
        <p:nvSpPr>
          <p:cNvPr id="6" name="Footer Placeholder 5"/>
          <p:cNvSpPr>
            <a:spLocks noGrp="1"/>
          </p:cNvSpPr>
          <p:nvPr>
            <p:ph type="ftr" sz="quarter" idx="11"/>
          </p:nvPr>
        </p:nvSpPr>
        <p:spPr/>
        <p:txBody>
          <a:bodyPr/>
          <a:lstStyle/>
          <a:p>
            <a:r>
              <a:rPr lang="en-GB" smtClean="0"/>
              <a:t>Presentation title</a:t>
            </a:r>
            <a:endParaRPr lang="en-GB"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450000" y="2121114"/>
            <a:ext cx="4042800" cy="400346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4000" y="2121114"/>
            <a:ext cx="4042800" cy="400346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450000" y="1433513"/>
            <a:ext cx="4042800" cy="640800"/>
          </a:xfrm>
        </p:spPr>
        <p:txBody>
          <a:bodyPr anchor="t" anchorCtr="0"/>
          <a:lstStyle>
            <a:lvl1pPr>
              <a:buNone/>
              <a:defRPr b="1"/>
            </a:lvl1pPr>
          </a:lstStyle>
          <a:p>
            <a:pPr lvl="0"/>
            <a:endParaRPr lang="en-GB" dirty="0"/>
          </a:p>
        </p:txBody>
      </p:sp>
      <p:sp>
        <p:nvSpPr>
          <p:cNvPr id="11" name="Text Placeholder 9"/>
          <p:cNvSpPr>
            <a:spLocks noGrp="1"/>
          </p:cNvSpPr>
          <p:nvPr>
            <p:ph type="body" sz="quarter" idx="13"/>
          </p:nvPr>
        </p:nvSpPr>
        <p:spPr>
          <a:xfrm>
            <a:off x="4644000" y="1433513"/>
            <a:ext cx="4042800" cy="640800"/>
          </a:xfrm>
        </p:spPr>
        <p:txBody>
          <a:bodyPr anchor="t" anchorCtr="0"/>
          <a:lstStyle>
            <a:lvl1pPr>
              <a:buNone/>
              <a:defRPr b="1"/>
            </a:lvl1pPr>
          </a:lstStyle>
          <a:p>
            <a:pPr lvl="0"/>
            <a:endParaRPr lang="en-GB" dirty="0"/>
          </a:p>
        </p:txBody>
      </p:sp>
      <p:sp>
        <p:nvSpPr>
          <p:cNvPr id="9"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7" name="Date Placeholder 6"/>
          <p:cNvSpPr>
            <a:spLocks noGrp="1"/>
          </p:cNvSpPr>
          <p:nvPr>
            <p:ph type="dt" sz="half" idx="14"/>
          </p:nvPr>
        </p:nvSpPr>
        <p:spPr/>
        <p:txBody>
          <a:bodyPr/>
          <a:lstStyle/>
          <a:p>
            <a:r>
              <a:rPr lang="en-US" smtClean="0"/>
              <a:t>1 January 2014</a:t>
            </a:r>
            <a:endParaRPr lang="en-US" dirty="0"/>
          </a:p>
        </p:txBody>
      </p:sp>
      <p:sp>
        <p:nvSpPr>
          <p:cNvPr id="13" name="Footer Placeholder 12"/>
          <p:cNvSpPr>
            <a:spLocks noGrp="1"/>
          </p:cNvSpPr>
          <p:nvPr>
            <p:ph type="ftr" sz="quarter" idx="15"/>
          </p:nvPr>
        </p:nvSpPr>
        <p:spPr/>
        <p:txBody>
          <a:bodyPr/>
          <a:lstStyle/>
          <a:p>
            <a:r>
              <a:rPr lang="en-GB" smtClean="0"/>
              <a:t>Presentation title</a:t>
            </a:r>
            <a:endParaRPr lang="en-GB"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5525"/>
            <a:ext cx="8229600"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smtClean="0"/>
              <a:t>Click to edit Master text styles</a:t>
            </a:r>
          </a:p>
        </p:txBody>
      </p:sp>
      <p:sp>
        <p:nvSpPr>
          <p:cNvPr id="5"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endParaRPr>
          </a:p>
        </p:txBody>
      </p:sp>
      <p:sp>
        <p:nvSpPr>
          <p:cNvPr id="2" name="Date Placeholder 1"/>
          <p:cNvSpPr>
            <a:spLocks noGrp="1"/>
          </p:cNvSpPr>
          <p:nvPr>
            <p:ph type="dt" sz="half" idx="12"/>
          </p:nvPr>
        </p:nvSpPr>
        <p:spPr/>
        <p:txBody>
          <a:bodyPr/>
          <a:lstStyle/>
          <a:p>
            <a:r>
              <a:rPr lang="en-US" smtClean="0"/>
              <a:t>1 January 2014</a:t>
            </a:r>
            <a:endParaRPr lang="en-US" dirty="0"/>
          </a:p>
        </p:txBody>
      </p:sp>
      <p:sp>
        <p:nvSpPr>
          <p:cNvPr id="4" name="Footer Placeholder 3"/>
          <p:cNvSpPr>
            <a:spLocks noGrp="1"/>
          </p:cNvSpPr>
          <p:nvPr>
            <p:ph type="ftr" sz="quarter" idx="13"/>
          </p:nvPr>
        </p:nvSpPr>
        <p:spPr/>
        <p:txBody>
          <a:bodyPr/>
          <a:lstStyle/>
          <a:p>
            <a:r>
              <a:rPr lang="en-GB" smtClean="0"/>
              <a:t>Presentation title</a:t>
            </a:r>
            <a:endParaRPr lang="en-GB" dirty="0"/>
          </a:p>
        </p:txBody>
      </p:sp>
    </p:spTree>
    <p:extLst>
      <p:ext uri="{BB962C8B-B14F-4D97-AF65-F5344CB8AC3E}">
        <p14:creationId xmlns:p14="http://schemas.microsoft.com/office/powerpoint/2010/main" val="39130112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smtClean="0"/>
              <a:t>Click to edit Master title style</a:t>
            </a:r>
            <a:endParaRPr lang="en-US" dirty="0"/>
          </a:p>
        </p:txBody>
      </p:sp>
      <p:sp>
        <p:nvSpPr>
          <p:cNvPr id="6" name="Freeform 5"/>
          <p:cNvSpPr>
            <a:spLocks/>
          </p:cNvSpPr>
          <p:nvPr userDrawn="1"/>
        </p:nvSpPr>
        <p:spPr bwMode="gray">
          <a:xfrm>
            <a:off x="457200" y="1039813"/>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19999408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smtClean="0"/>
              <a:t>Click to edit Master title style</a:t>
            </a:r>
            <a:endParaRPr lang="en-US" dirty="0"/>
          </a:p>
        </p:txBody>
      </p:sp>
      <p:sp>
        <p:nvSpPr>
          <p:cNvPr id="6"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252864780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smtClean="0"/>
              <a:t>Click to edit Master title style</a:t>
            </a:r>
            <a:endParaRPr lang="en-US" dirty="0"/>
          </a:p>
        </p:txBody>
      </p:sp>
      <p:pic>
        <p:nvPicPr>
          <p:cNvPr id="7" name="Picture 2"/>
          <p:cNvPicPr>
            <a:picLocks noChangeAspect="1" noChangeArrowheads="1"/>
          </p:cNvPicPr>
          <p:nvPr userDrawn="1"/>
        </p:nvPicPr>
        <p:blipFill>
          <a:blip r:embed="rId2" cstate="print"/>
          <a:srcRect/>
          <a:stretch>
            <a:fillRect/>
          </a:stretch>
        </p:blipFill>
        <p:spPr bwMode="auto">
          <a:xfrm>
            <a:off x="457200" y="1044000"/>
            <a:ext cx="8225549" cy="51840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195521078"/>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smtClean="0"/>
              <a:t>Click to edit Master title style</a:t>
            </a:r>
            <a:endParaRPr lang="en-US" dirty="0"/>
          </a:p>
        </p:txBody>
      </p:sp>
      <p:sp>
        <p:nvSpPr>
          <p:cNvPr id="5"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252864780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455613" y="6243638"/>
            <a:ext cx="8229600" cy="0"/>
          </a:xfrm>
          <a:prstGeom prst="line">
            <a:avLst/>
          </a:prstGeom>
          <a:noFill/>
          <a:ln w="3175">
            <a:solidFill>
              <a:srgbClr val="808080"/>
            </a:solidFill>
            <a:round/>
            <a:headEnd/>
            <a:tailEnd/>
          </a:ln>
          <a:effectLst/>
        </p:spPr>
        <p:txBody>
          <a:bodyPr wrap="none" anchor="ctr"/>
          <a:lstStyle/>
          <a:p>
            <a:endParaRPr lang="en-US" noProof="0" dirty="0">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350680830"/>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109000777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18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1896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2121113"/>
            <a:ext cx="4042800"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51200" y="2121113"/>
            <a:ext cx="4042800"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457200" y="1433513"/>
            <a:ext cx="4042800"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4651200" y="1433513"/>
            <a:ext cx="4042800" cy="640800"/>
          </a:xfrm>
        </p:spPr>
        <p:txBody>
          <a:bodyPr anchor="t" anchorCtr="0"/>
          <a:lstStyle>
            <a:lvl1pPr>
              <a:buNone/>
              <a:defRPr b="1">
                <a:solidFill>
                  <a:schemeClr val="bg1"/>
                </a:solidFill>
              </a:defRPr>
            </a:lvl1pPr>
          </a:lstStyle>
          <a:p>
            <a:pPr lvl="0"/>
            <a:endParaRPr lang="en-GB" dirty="0"/>
          </a:p>
        </p:txBody>
      </p:sp>
      <p:sp>
        <p:nvSpPr>
          <p:cNvPr id="9"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4"/>
          </p:nvPr>
        </p:nvSpPr>
        <p:spPr/>
        <p:txBody>
          <a:bodyPr/>
          <a:lstStyle/>
          <a:p>
            <a:r>
              <a:rPr lang="en-US" smtClean="0"/>
              <a:t>1 January 2014</a:t>
            </a:r>
            <a:endParaRPr lang="en-US" dirty="0"/>
          </a:p>
        </p:txBody>
      </p:sp>
      <p:sp>
        <p:nvSpPr>
          <p:cNvPr id="6" name="Footer Placeholder 5"/>
          <p:cNvSpPr>
            <a:spLocks noGrp="1"/>
          </p:cNvSpPr>
          <p:nvPr>
            <p:ph type="ftr" sz="quarter" idx="15"/>
          </p:nvPr>
        </p:nvSpPr>
        <p:spPr/>
        <p:txBody>
          <a:bodyPr/>
          <a:lstStyle/>
          <a:p>
            <a:r>
              <a:rPr lang="en-GB" smtClean="0"/>
              <a:t>Presentation title</a:t>
            </a:r>
            <a:endParaRPr lang="en-GB"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5525"/>
            <a:ext cx="8229600"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smtClean="0"/>
              <a:t>Click to edit Master text styles</a:t>
            </a:r>
          </a:p>
        </p:txBody>
      </p:sp>
      <p:sp>
        <p:nvSpPr>
          <p:cNvPr id="5" name="Line 11"/>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endParaRPr>
          </a:p>
        </p:txBody>
      </p:sp>
      <p:sp>
        <p:nvSpPr>
          <p:cNvPr id="2" name="Date Placeholder 1"/>
          <p:cNvSpPr>
            <a:spLocks noGrp="1"/>
          </p:cNvSpPr>
          <p:nvPr>
            <p:ph type="dt" sz="half" idx="12"/>
          </p:nvPr>
        </p:nvSpPr>
        <p:spPr/>
        <p:txBody>
          <a:bodyPr/>
          <a:lstStyle/>
          <a:p>
            <a:r>
              <a:rPr lang="en-US" smtClean="0"/>
              <a:t>1 January 2014</a:t>
            </a:r>
            <a:endParaRPr lang="en-US" dirty="0"/>
          </a:p>
        </p:txBody>
      </p:sp>
      <p:sp>
        <p:nvSpPr>
          <p:cNvPr id="4" name="Footer Placeholder 3"/>
          <p:cNvSpPr>
            <a:spLocks noGrp="1"/>
          </p:cNvSpPr>
          <p:nvPr>
            <p:ph type="ftr" sz="quarter" idx="13"/>
          </p:nvPr>
        </p:nvSpPr>
        <p:spPr/>
        <p:txBody>
          <a:bodyPr/>
          <a:lstStyle/>
          <a:p>
            <a:r>
              <a:rPr lang="en-GB" smtClean="0"/>
              <a:t>Presentation title</a:t>
            </a:r>
            <a:endParaRPr lang="en-GB" dirty="0"/>
          </a:p>
        </p:txBody>
      </p:sp>
    </p:spTree>
    <p:extLst>
      <p:ext uri="{BB962C8B-B14F-4D97-AF65-F5344CB8AC3E}">
        <p14:creationId xmlns:p14="http://schemas.microsoft.com/office/powerpoint/2010/main" val="391301120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sp>
        <p:nvSpPr>
          <p:cNvPr id="6"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252864780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sp>
        <p:nvSpPr>
          <p:cNvPr id="6" name="Freeform 5"/>
          <p:cNvSpPr>
            <a:spLocks/>
          </p:cNvSpPr>
          <p:nvPr userDrawn="1"/>
        </p:nvSpPr>
        <p:spPr bwMode="gray">
          <a:xfrm>
            <a:off x="457200" y="1039813"/>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199994089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pic>
        <p:nvPicPr>
          <p:cNvPr id="7" name="Picture 2"/>
          <p:cNvPicPr>
            <a:picLocks noChangeAspect="1" noChangeArrowheads="1"/>
          </p:cNvPicPr>
          <p:nvPr userDrawn="1"/>
        </p:nvPicPr>
        <p:blipFill>
          <a:blip r:embed="rId2" cstate="print"/>
          <a:srcRect/>
          <a:stretch>
            <a:fillRect/>
          </a:stretch>
        </p:blipFill>
        <p:spPr bwMode="auto">
          <a:xfrm>
            <a:off x="457200" y="1044000"/>
            <a:ext cx="8225549" cy="51840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3195521078"/>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smtClean="0"/>
              <a:t>Click to edit Master title style</a:t>
            </a:r>
            <a:endParaRPr lang="en-US" dirty="0"/>
          </a:p>
        </p:txBody>
      </p:sp>
      <p:sp>
        <p:nvSpPr>
          <p:cNvPr id="5"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252864780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8"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281239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10" name="Freeform 9"/>
          <p:cNvSpPr/>
          <p:nvPr userDrawn="1"/>
        </p:nvSpPr>
        <p:spPr>
          <a:xfrm>
            <a:off x="-9144" y="3000375"/>
            <a:ext cx="2286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2"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latin typeface="+mn-lt"/>
              <a:cs typeface="Arial" pitchFamily="34" charset="0"/>
            </a:endParaRPr>
          </a:p>
        </p:txBody>
      </p:sp>
      <p:sp>
        <p:nvSpPr>
          <p:cNvPr id="2" name="Title 1"/>
          <p:cNvSpPr>
            <a:spLocks noGrp="1"/>
          </p:cNvSpPr>
          <p:nvPr>
            <p:ph type="ctrTitle"/>
          </p:nvPr>
        </p:nvSpPr>
        <p:spPr>
          <a:xfrm>
            <a:off x="2267712" y="777600"/>
            <a:ext cx="5549578" cy="860400"/>
          </a:xfrm>
        </p:spPr>
        <p:txBody>
          <a:bodyPr/>
          <a:lstStyle>
            <a:lvl1pPr>
              <a:defRPr>
                <a:solidFill>
                  <a:schemeClr val="bg1"/>
                </a:solidFill>
                <a:latin typeface="+mn-lt"/>
                <a:cs typeface="Arial" pitchFamily="34" charset="0"/>
              </a:defRPr>
            </a:lvl1pPr>
          </a:lstStyle>
          <a:p>
            <a:r>
              <a:rPr lang="en-US" smtClean="0"/>
              <a:t>Click to edit Master title style</a:t>
            </a:r>
            <a:endParaRPr lang="en-GB" dirty="0"/>
          </a:p>
        </p:txBody>
      </p:sp>
      <p:sp>
        <p:nvSpPr>
          <p:cNvPr id="3" name="Subtitle 2"/>
          <p:cNvSpPr>
            <a:spLocks noGrp="1"/>
          </p:cNvSpPr>
          <p:nvPr>
            <p:ph type="subTitle" idx="1"/>
          </p:nvPr>
        </p:nvSpPr>
        <p:spPr>
          <a:xfrm>
            <a:off x="2267712" y="1753200"/>
            <a:ext cx="5549578"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sp>
        <p:nvSpPr>
          <p:cNvPr id="7" name="TextBox 6"/>
          <p:cNvSpPr txBox="1"/>
          <p:nvPr userDrawn="1"/>
        </p:nvSpPr>
        <p:spPr>
          <a:xfrm>
            <a:off x="65318" y="4047893"/>
            <a:ext cx="1785784" cy="1083374"/>
          </a:xfrm>
          <a:prstGeom prst="rect">
            <a:avLst/>
          </a:prstGeom>
          <a:noFill/>
        </p:spPr>
        <p:txBody>
          <a:bodyPr wrap="square" lIns="0" tIns="36576" rIns="0" bIns="0" rtlCol="0">
            <a:spAutoFit/>
          </a:bodyPr>
          <a:lstStyle/>
          <a:p>
            <a:pPr marL="0" indent="0" algn="l">
              <a:lnSpc>
                <a:spcPct val="85000"/>
              </a:lnSpc>
              <a:spcAft>
                <a:spcPts val="600"/>
              </a:spcAft>
              <a:buClr>
                <a:schemeClr val="accent2"/>
              </a:buClr>
              <a:buSzPct val="70000"/>
              <a:buFontTx/>
              <a:buNone/>
            </a:pPr>
            <a:r>
              <a:rPr lang="en-US" sz="1600" b="1" dirty="0" smtClean="0">
                <a:solidFill>
                  <a:schemeClr val="accent2"/>
                </a:solidFill>
                <a:latin typeface="+mn-lt"/>
                <a:cs typeface="Arial" pitchFamily="34" charset="0"/>
              </a:rPr>
              <a:t>Placeholder image — to replace this image, select View&gt;Notes Page</a:t>
            </a:r>
          </a:p>
        </p:txBody>
      </p:sp>
      <p:pic>
        <p:nvPicPr>
          <p:cNvPr id="9" name="Picture 8" descr="EY_Logo2.emf"/>
          <p:cNvPicPr>
            <a:picLocks noChangeAspect="1"/>
          </p:cNvPicPr>
          <p:nvPr userDrawn="1"/>
        </p:nvPicPr>
        <p:blipFill>
          <a:blip r:embed="rId3" cstate="print"/>
          <a:stretch>
            <a:fillRect/>
          </a:stretch>
        </p:blipFill>
        <p:spPr>
          <a:xfrm>
            <a:off x="2267712" y="5754254"/>
            <a:ext cx="989153" cy="74980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2"/>
          </p:nvPr>
        </p:nvSpPr>
        <p:spPr>
          <a:xfrm>
            <a:off x="1304448" y="6432722"/>
            <a:ext cx="1477328" cy="159259"/>
          </a:xfrm>
          <a:prstGeom prst="rect">
            <a:avLst/>
          </a:prstGeom>
        </p:spPr>
        <p:txBody>
          <a:bodyPr vert="horz" lIns="0" tIns="0" rIns="0" bIns="0" rtlCol="0" anchor="ctr"/>
          <a:lstStyle>
            <a:lvl1pPr algn="l">
              <a:defRPr sz="1000">
                <a:solidFill>
                  <a:schemeClr val="bg1"/>
                </a:solidFill>
              </a:defRPr>
            </a:lvl1pPr>
          </a:lstStyle>
          <a:p>
            <a:fld id="{69CBCAC8-C2D0-408C-95B6-E3B07E913788}" type="datetime1">
              <a:rPr lang="en-US" smtClean="0"/>
              <a:pPr/>
              <a:t>3/26/2015</a:t>
            </a:fld>
            <a:endParaRPr lang="en-GB" dirty="0"/>
          </a:p>
        </p:txBody>
      </p:sp>
      <p:sp>
        <p:nvSpPr>
          <p:cNvPr id="6" name="Footer Placeholder 4"/>
          <p:cNvSpPr>
            <a:spLocks noGrp="1"/>
          </p:cNvSpPr>
          <p:nvPr>
            <p:ph type="ftr" sz="quarter" idx="3"/>
          </p:nvPr>
        </p:nvSpPr>
        <p:spPr>
          <a:xfrm>
            <a:off x="2873378" y="6432722"/>
            <a:ext cx="3384550" cy="159259"/>
          </a:xfrm>
          <a:prstGeom prst="rect">
            <a:avLst/>
          </a:prstGeom>
        </p:spPr>
        <p:txBody>
          <a:bodyPr vert="horz" lIns="0" tIns="0" rIns="0" bIns="0" rtlCol="0" anchor="ctr"/>
          <a:lstStyle>
            <a:lvl1pPr algn="ctr">
              <a:defRPr sz="1000">
                <a:solidFill>
                  <a:schemeClr val="bg1"/>
                </a:solidFill>
              </a:defRPr>
            </a:lvl1pPr>
          </a:lstStyle>
          <a:p>
            <a:r>
              <a:rPr lang="en-US" dirty="0" smtClean="0"/>
              <a:t>GFT Financial Reporting Iteration II Testing</a:t>
            </a:r>
            <a:endParaRPr lang="en-GB" dirty="0"/>
          </a:p>
        </p:txBody>
      </p:sp>
      <p:sp>
        <p:nvSpPr>
          <p:cNvPr id="7" name="Slide Number Placeholder 5"/>
          <p:cNvSpPr>
            <a:spLocks noGrp="1"/>
          </p:cNvSpPr>
          <p:nvPr>
            <p:ph type="sldNum" sz="quarter" idx="4"/>
          </p:nvPr>
        </p:nvSpPr>
        <p:spPr>
          <a:xfrm>
            <a:off x="468316" y="6432722"/>
            <a:ext cx="744537" cy="159259"/>
          </a:xfrm>
          <a:prstGeom prst="rect">
            <a:avLst/>
          </a:prstGeom>
        </p:spPr>
        <p:txBody>
          <a:bodyPr vert="horz" lIns="0" tIns="0" rIns="0" bIns="0" rtlCol="0" anchor="ctr"/>
          <a:lstStyle>
            <a:lvl1pPr algn="l">
              <a:defRPr sz="1000">
                <a:solidFill>
                  <a:schemeClr val="bg1"/>
                </a:solidFill>
              </a:defRPr>
            </a:lvl1pPr>
          </a:lstStyle>
          <a:p>
            <a:r>
              <a:rPr lang="en-GB" dirty="0" smtClean="0"/>
              <a:t>Page </a:t>
            </a:r>
            <a:fld id="{E5A1EDF7-6110-42C0-A4FC-CB56AF1E2FBC}" type="slidenum">
              <a:rPr lang="en-GB" smtClean="0"/>
              <a:pPr/>
              <a:t>‹#›</a:t>
            </a:fld>
            <a:endParaRPr lang="en-GB" dirty="0"/>
          </a:p>
        </p:txBody>
      </p:sp>
    </p:spTree>
    <p:extLst>
      <p:ext uri="{BB962C8B-B14F-4D97-AF65-F5344CB8AC3E}">
        <p14:creationId xmlns:p14="http://schemas.microsoft.com/office/powerpoint/2010/main" val="3427457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smtClean="0"/>
              <a:t>Click to edit Master title style</a:t>
            </a:r>
            <a:endParaRPr lang="en-GB" dirty="0"/>
          </a:p>
        </p:txBody>
      </p:sp>
      <p:sp>
        <p:nvSpPr>
          <p:cNvPr id="3" name="Content Placeholder 2"/>
          <p:cNvSpPr>
            <a:spLocks noGrp="1"/>
          </p:cNvSpPr>
          <p:nvPr>
            <p:ph idx="1"/>
          </p:nvPr>
        </p:nvSpPr>
        <p:spPr>
          <a:xfrm>
            <a:off x="457200" y="1425598"/>
            <a:ext cx="8229600" cy="4698977"/>
          </a:xfr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9" name="Footer Placeholder 4"/>
          <p:cNvSpPr>
            <a:spLocks noGrp="1"/>
          </p:cNvSpPr>
          <p:nvPr>
            <p:ph type="ftr" sz="quarter" idx="3"/>
          </p:nvPr>
        </p:nvSpPr>
        <p:spPr>
          <a:xfrm>
            <a:off x="2588400" y="6409944"/>
            <a:ext cx="3434400" cy="201168"/>
          </a:xfrm>
          <a:prstGeom prst="rect">
            <a:avLst/>
          </a:prstGeom>
        </p:spPr>
        <p:txBody>
          <a:bodyPr vert="horz" lIns="0" tIns="0" rIns="0" bIns="0" rtlCol="0" anchor="ctr" anchorCtr="0">
            <a:noAutofit/>
          </a:bodyPr>
          <a:lstStyle>
            <a:lvl1pPr algn="l">
              <a:defRPr sz="1100">
                <a:solidFill>
                  <a:schemeClr val="bg1"/>
                </a:solidFill>
                <a:latin typeface="+mn-lt"/>
                <a:cs typeface="Arial" pitchFamily="34" charset="0"/>
              </a:defRPr>
            </a:lvl1pPr>
          </a:lstStyle>
          <a:p>
            <a:r>
              <a:rPr lang="en-GB" smtClean="0"/>
              <a:t>Presentation title</a:t>
            </a:r>
            <a:endParaRPr lang="en-GB" dirty="0"/>
          </a:p>
        </p:txBody>
      </p:sp>
      <p:sp>
        <p:nvSpPr>
          <p:cNvPr id="10" name="Date Placeholder 3"/>
          <p:cNvSpPr>
            <a:spLocks noGrp="1"/>
          </p:cNvSpPr>
          <p:nvPr>
            <p:ph type="dt" sz="half" idx="2"/>
          </p:nvPr>
        </p:nvSpPr>
        <p:spPr>
          <a:xfrm>
            <a:off x="1217792" y="6409944"/>
            <a:ext cx="1188720" cy="201168"/>
          </a:xfrm>
          <a:prstGeom prst="rect">
            <a:avLst/>
          </a:prstGeom>
        </p:spPr>
        <p:txBody>
          <a:bodyPr vert="horz" wrap="none" lIns="0" tIns="45720" rIns="91440" bIns="45720" rtlCol="0" anchor="ctr" anchorCtr="0">
            <a:noAutofit/>
          </a:bodyPr>
          <a:lstStyle>
            <a:lvl1pPr algn="l">
              <a:defRPr sz="1100">
                <a:solidFill>
                  <a:schemeClr val="bg1"/>
                </a:solidFill>
                <a:latin typeface="+mn-lt"/>
                <a:cs typeface="Arial" pitchFamily="34" charset="0"/>
              </a:defRPr>
            </a:lvl1pPr>
          </a:lstStyle>
          <a:p>
            <a:r>
              <a:rPr lang="en-US" smtClean="0"/>
              <a:t>1 January 2014</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261344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6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8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8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4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5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6" name="Title 5"/>
          <p:cNvSpPr>
            <a:spLocks noGrp="1"/>
          </p:cNvSpPr>
          <p:nvPr>
            <p:ph type="title"/>
          </p:nvPr>
        </p:nvSpPr>
        <p:spPr/>
        <p:txBody>
          <a:bodyPr/>
          <a:lstStyle/>
          <a:p>
            <a:r>
              <a:rPr lang="en-US" smtClean="0"/>
              <a:t>Click to edit Master title style</a:t>
            </a:r>
            <a:endParaRPr lang="en-US"/>
          </a:p>
        </p:txBody>
      </p:sp>
      <p:sp>
        <p:nvSpPr>
          <p:cNvPr id="9" name="Footer Placeholder 4"/>
          <p:cNvSpPr>
            <a:spLocks noGrp="1"/>
          </p:cNvSpPr>
          <p:nvPr>
            <p:ph type="ftr" sz="quarter" idx="3"/>
          </p:nvPr>
        </p:nvSpPr>
        <p:spPr>
          <a:xfrm>
            <a:off x="2588400" y="6409944"/>
            <a:ext cx="3434400" cy="201168"/>
          </a:xfrm>
          <a:prstGeom prst="rect">
            <a:avLst/>
          </a:prstGeom>
        </p:spPr>
        <p:txBody>
          <a:bodyPr vert="horz" lIns="0" tIns="0" rIns="0" bIns="0" rtlCol="0" anchor="ctr" anchorCtr="0">
            <a:noAutofit/>
          </a:bodyPr>
          <a:lstStyle>
            <a:lvl1pPr algn="l">
              <a:defRPr sz="1100">
                <a:solidFill>
                  <a:schemeClr val="bg1"/>
                </a:solidFill>
                <a:latin typeface="+mn-lt"/>
                <a:cs typeface="Arial" pitchFamily="34" charset="0"/>
              </a:defRPr>
            </a:lvl1pPr>
          </a:lstStyle>
          <a:p>
            <a:r>
              <a:rPr lang="en-GB" smtClean="0"/>
              <a:t>Presentation title</a:t>
            </a:r>
            <a:endParaRPr lang="en-GB" dirty="0"/>
          </a:p>
        </p:txBody>
      </p:sp>
      <p:sp>
        <p:nvSpPr>
          <p:cNvPr id="10" name="Date Placeholder 3"/>
          <p:cNvSpPr>
            <a:spLocks noGrp="1"/>
          </p:cNvSpPr>
          <p:nvPr>
            <p:ph type="dt" sz="half" idx="2"/>
          </p:nvPr>
        </p:nvSpPr>
        <p:spPr>
          <a:xfrm>
            <a:off x="1217792" y="6409944"/>
            <a:ext cx="1188720" cy="201168"/>
          </a:xfrm>
          <a:prstGeom prst="rect">
            <a:avLst/>
          </a:prstGeom>
        </p:spPr>
        <p:txBody>
          <a:bodyPr vert="horz" wrap="none" lIns="0" tIns="45720" rIns="91440" bIns="45720" rtlCol="0" anchor="ctr" anchorCtr="0">
            <a:noAutofit/>
          </a:bodyPr>
          <a:lstStyle>
            <a:lvl1pPr algn="l">
              <a:defRPr sz="1100">
                <a:solidFill>
                  <a:schemeClr val="bg1"/>
                </a:solidFill>
                <a:latin typeface="+mn-lt"/>
                <a:cs typeface="Arial" pitchFamily="34" charset="0"/>
              </a:defRPr>
            </a:lvl1pPr>
          </a:lstStyle>
          <a:p>
            <a:r>
              <a:rPr lang="en-US" smtClean="0"/>
              <a:t>1 January 2014</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6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8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9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0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4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5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smtClean="0"/>
              <a:t>Click to edit Master title style</a:t>
            </a:r>
            <a:endParaRPr lang="en-GB" dirty="0"/>
          </a:p>
        </p:txBody>
      </p:sp>
      <p:sp>
        <p:nvSpPr>
          <p:cNvPr id="3" name="Content Placeholder 2"/>
          <p:cNvSpPr>
            <a:spLocks noGrp="1"/>
          </p:cNvSpPr>
          <p:nvPr>
            <p:ph sz="half" idx="1"/>
          </p:nvPr>
        </p:nvSpPr>
        <p:spPr>
          <a:xfrm>
            <a:off x="457200" y="1426464"/>
            <a:ext cx="4038600" cy="4698111"/>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1426464"/>
            <a:ext cx="4038600" cy="4698111"/>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12"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5" name="Date Placeholder 4"/>
          <p:cNvSpPr>
            <a:spLocks noGrp="1"/>
          </p:cNvSpPr>
          <p:nvPr>
            <p:ph type="dt" sz="half" idx="10"/>
          </p:nvPr>
        </p:nvSpPr>
        <p:spPr/>
        <p:txBody>
          <a:bodyPr/>
          <a:lstStyle/>
          <a:p>
            <a:r>
              <a:rPr lang="en-US" smtClean="0"/>
              <a:t>1 January 2014</a:t>
            </a:r>
            <a:endParaRPr lang="en-US" dirty="0"/>
          </a:p>
        </p:txBody>
      </p:sp>
      <p:sp>
        <p:nvSpPr>
          <p:cNvPr id="6" name="Footer Placeholder 5"/>
          <p:cNvSpPr>
            <a:spLocks noGrp="1"/>
          </p:cNvSpPr>
          <p:nvPr>
            <p:ph type="ftr" sz="quarter" idx="11"/>
          </p:nvPr>
        </p:nvSpPr>
        <p:spPr/>
        <p:txBody>
          <a:bodyPr/>
          <a:lstStyle/>
          <a:p>
            <a:r>
              <a:rPr lang="en-GB" smtClean="0"/>
              <a:t>Presentation title</a:t>
            </a:r>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6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8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9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0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4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5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smtClean="0"/>
              <a:t>Click to edit Master title style</a:t>
            </a:r>
            <a:endParaRPr lang="en-GB" dirty="0"/>
          </a:p>
        </p:txBody>
      </p:sp>
      <p:sp>
        <p:nvSpPr>
          <p:cNvPr id="3" name="Content Placeholder 2"/>
          <p:cNvSpPr>
            <a:spLocks noGrp="1"/>
          </p:cNvSpPr>
          <p:nvPr>
            <p:ph sz="half" idx="1"/>
          </p:nvPr>
        </p:nvSpPr>
        <p:spPr>
          <a:xfrm>
            <a:off x="457200" y="2131820"/>
            <a:ext cx="4042800" cy="3994963"/>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51200" y="2131820"/>
            <a:ext cx="4042800" cy="3994963"/>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10" name="Text Placeholder 9"/>
          <p:cNvSpPr>
            <a:spLocks noGrp="1"/>
          </p:cNvSpPr>
          <p:nvPr>
            <p:ph type="body" sz="quarter" idx="12"/>
          </p:nvPr>
        </p:nvSpPr>
        <p:spPr>
          <a:xfrm>
            <a:off x="457200" y="1426464"/>
            <a:ext cx="4042800" cy="640800"/>
          </a:xfrm>
        </p:spPr>
        <p:txBody>
          <a:bodyPr anchor="t" anchorCtr="0"/>
          <a:lstStyle>
            <a:lvl1pPr marL="0" indent="0">
              <a:buNone/>
              <a:defRPr b="1">
                <a:solidFill>
                  <a:schemeClr val="bg1"/>
                </a:solidFill>
                <a:latin typeface="+mn-lt"/>
                <a:cs typeface="Arial" pitchFamily="34" charset="0"/>
              </a:defRPr>
            </a:lvl1pPr>
          </a:lstStyle>
          <a:p>
            <a:pPr lvl="0"/>
            <a:r>
              <a:rPr lang="en-US" smtClean="0"/>
              <a:t>Click to edit Master text styles</a:t>
            </a:r>
          </a:p>
        </p:txBody>
      </p:sp>
      <p:sp>
        <p:nvSpPr>
          <p:cNvPr id="11" name="Text Placeholder 9"/>
          <p:cNvSpPr>
            <a:spLocks noGrp="1"/>
          </p:cNvSpPr>
          <p:nvPr>
            <p:ph type="body" sz="quarter" idx="13"/>
          </p:nvPr>
        </p:nvSpPr>
        <p:spPr>
          <a:xfrm>
            <a:off x="4651200" y="1426464"/>
            <a:ext cx="4042800" cy="640800"/>
          </a:xfrm>
        </p:spPr>
        <p:txBody>
          <a:bodyPr anchor="t" anchorCtr="0"/>
          <a:lstStyle>
            <a:lvl1pPr marL="0" indent="0">
              <a:buNone/>
              <a:defRPr b="1">
                <a:solidFill>
                  <a:schemeClr val="bg1"/>
                </a:solidFill>
                <a:latin typeface="+mn-lt"/>
                <a:cs typeface="Arial" pitchFamily="34" charset="0"/>
              </a:defRPr>
            </a:lvl1pPr>
          </a:lstStyle>
          <a:p>
            <a:pPr lvl="0"/>
            <a:r>
              <a:rPr lang="en-US" smtClean="0"/>
              <a:t>Click to edit Master text styles</a:t>
            </a:r>
          </a:p>
        </p:txBody>
      </p:sp>
      <p:sp>
        <p:nvSpPr>
          <p:cNvPr id="9"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5" name="Date Placeholder 4"/>
          <p:cNvSpPr>
            <a:spLocks noGrp="1"/>
          </p:cNvSpPr>
          <p:nvPr>
            <p:ph type="dt" sz="half" idx="14"/>
          </p:nvPr>
        </p:nvSpPr>
        <p:spPr/>
        <p:txBody>
          <a:bodyPr/>
          <a:lstStyle/>
          <a:p>
            <a:r>
              <a:rPr lang="en-US" smtClean="0"/>
              <a:t>1 January 2014</a:t>
            </a:r>
            <a:endParaRPr lang="en-US" dirty="0"/>
          </a:p>
        </p:txBody>
      </p:sp>
      <p:sp>
        <p:nvSpPr>
          <p:cNvPr id="6" name="Footer Placeholder 5"/>
          <p:cNvSpPr>
            <a:spLocks noGrp="1"/>
          </p:cNvSpPr>
          <p:nvPr>
            <p:ph type="ftr" sz="quarter" idx="15"/>
          </p:nvPr>
        </p:nvSpPr>
        <p:spPr/>
        <p:txBody>
          <a:bodyPr/>
          <a:lstStyle/>
          <a:p>
            <a:r>
              <a:rPr lang="en-GB" smtClean="0"/>
              <a:t>Presentation title</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6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9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0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4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5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6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4128"/>
            <a:ext cx="8229600" cy="1643063"/>
          </a:xfrm>
        </p:spPr>
        <p:txBody>
          <a:bodyPr/>
          <a:lstStyle>
            <a:lvl1pPr marL="0" indent="0" algn="l">
              <a:lnSpc>
                <a:spcPct val="85000"/>
              </a:lnSpc>
              <a:spcBef>
                <a:spcPts val="0"/>
              </a:spcBef>
              <a:buNone/>
              <a:defRPr sz="5000" b="1">
                <a:solidFill>
                  <a:schemeClr val="bg2"/>
                </a:solidFill>
                <a:latin typeface="+mn-lt"/>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smtClean="0"/>
              <a:t>Click to edit Master text styles</a:t>
            </a:r>
          </a:p>
        </p:txBody>
      </p:sp>
      <p:sp>
        <p:nvSpPr>
          <p:cNvPr id="5"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2" name="Date Placeholder 1"/>
          <p:cNvSpPr>
            <a:spLocks noGrp="1"/>
          </p:cNvSpPr>
          <p:nvPr>
            <p:ph type="dt" sz="half" idx="12"/>
          </p:nvPr>
        </p:nvSpPr>
        <p:spPr/>
        <p:txBody>
          <a:bodyPr/>
          <a:lstStyle/>
          <a:p>
            <a:r>
              <a:rPr lang="en-US" smtClean="0"/>
              <a:t>1 January 2014</a:t>
            </a:r>
            <a:endParaRPr lang="en-US" dirty="0"/>
          </a:p>
        </p:txBody>
      </p:sp>
      <p:sp>
        <p:nvSpPr>
          <p:cNvPr id="4" name="Footer Placeholder 3"/>
          <p:cNvSpPr>
            <a:spLocks noGrp="1"/>
          </p:cNvSpPr>
          <p:nvPr>
            <p:ph type="ftr" sz="quarter" idx="13"/>
          </p:nvPr>
        </p:nvSpPr>
        <p:spPr/>
        <p:txBody>
          <a:bodyPr/>
          <a:lstStyle/>
          <a:p>
            <a:r>
              <a:rPr lang="en-GB" smtClean="0"/>
              <a:t>Presentation title</a:t>
            </a:r>
            <a:endParaRPr lang="en-GB" dirty="0"/>
          </a:p>
        </p:txBody>
      </p:sp>
    </p:spTree>
    <p:extLst>
      <p:ext uri="{BB962C8B-B14F-4D97-AF65-F5344CB8AC3E}">
        <p14:creationId xmlns:p14="http://schemas.microsoft.com/office/powerpoint/2010/main" val="39130112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8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9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0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4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5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6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smtClean="0"/>
              <a:t>Click to edit Master title style</a:t>
            </a:r>
            <a:endParaRPr lang="en-US" dirty="0"/>
          </a:p>
        </p:txBody>
      </p:sp>
      <p:sp>
        <p:nvSpPr>
          <p:cNvPr id="3077" name="Freeform 5"/>
          <p:cNvSpPr>
            <a:spLocks/>
          </p:cNvSpPr>
          <p:nvPr userDrawn="1"/>
        </p:nvSpPr>
        <p:spPr bwMode="gray">
          <a:xfrm>
            <a:off x="457200" y="1039813"/>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19999408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8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9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9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94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95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96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9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98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9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smtClean="0"/>
              <a:t>Click to edit Master title style</a:t>
            </a:r>
            <a:endParaRPr lang="en-US" dirty="0"/>
          </a:p>
        </p:txBody>
      </p:sp>
      <p:sp>
        <p:nvSpPr>
          <p:cNvPr id="4101"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sp>
        <p:nvSpPr>
          <p:cNvPr id="2" name="Date Placeholder 1"/>
          <p:cNvSpPr>
            <a:spLocks noGrp="1"/>
          </p:cNvSpPr>
          <p:nvPr>
            <p:ph type="dt" sz="half" idx="10"/>
          </p:nvPr>
        </p:nvSpPr>
        <p:spPr/>
        <p:txBody>
          <a:bodyPr/>
          <a:lstStyle/>
          <a:p>
            <a:r>
              <a:rPr lang="en-US" smtClean="0"/>
              <a:t>1 January 2014</a:t>
            </a:r>
            <a:endParaRPr lang="en-US" dirty="0"/>
          </a:p>
        </p:txBody>
      </p:sp>
      <p:sp>
        <p:nvSpPr>
          <p:cNvPr id="3" name="Footer Placeholder 2"/>
          <p:cNvSpPr>
            <a:spLocks noGrp="1"/>
          </p:cNvSpPr>
          <p:nvPr>
            <p:ph type="ftr" sz="quarter" idx="11"/>
          </p:nvPr>
        </p:nvSpPr>
        <p:spPr/>
        <p:txBody>
          <a:bodyPr/>
          <a:lstStyle/>
          <a:p>
            <a:r>
              <a:rPr lang="en-GB" smtClean="0"/>
              <a:t>Presentation title</a:t>
            </a:r>
            <a:endParaRPr lang="en-GB" dirty="0"/>
          </a:p>
        </p:txBody>
      </p:sp>
    </p:spTree>
    <p:extLst>
      <p:ext uri="{BB962C8B-B14F-4D97-AF65-F5344CB8AC3E}">
        <p14:creationId xmlns:p14="http://schemas.microsoft.com/office/powerpoint/2010/main" val="2528647806"/>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00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0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2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3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04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05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06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19547576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17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lvl1pPr>
              <a:lnSpc>
                <a:spcPct val="100000"/>
              </a:lnSpc>
              <a:spcBef>
                <a:spcPts val="600"/>
              </a:spcBef>
              <a:spcAft>
                <a:spcPts val="600"/>
              </a:spcAft>
              <a:buSzPct val="75000"/>
              <a:defRPr>
                <a:solidFill>
                  <a:schemeClr val="bg1"/>
                </a:solidFill>
              </a:defRPr>
            </a:lvl1pPr>
            <a:lvl2pPr>
              <a:lnSpc>
                <a:spcPct val="100000"/>
              </a:lnSpc>
              <a:spcBef>
                <a:spcPts val="600"/>
              </a:spcBef>
              <a:spcAft>
                <a:spcPts val="600"/>
              </a:spcAft>
              <a:buSzPct val="75000"/>
              <a:defRPr>
                <a:solidFill>
                  <a:schemeClr val="bg1"/>
                </a:solidFill>
              </a:defRPr>
            </a:lvl2pPr>
            <a:lvl3pPr>
              <a:lnSpc>
                <a:spcPct val="100000"/>
              </a:lnSpc>
              <a:spcBef>
                <a:spcPts val="600"/>
              </a:spcBef>
              <a:spcAft>
                <a:spcPts val="600"/>
              </a:spcAft>
              <a:buSzPct val="75000"/>
              <a:defRPr>
                <a:solidFill>
                  <a:schemeClr val="bg1"/>
                </a:solidFill>
              </a:defRPr>
            </a:lvl3pPr>
            <a:lvl4pPr>
              <a:lnSpc>
                <a:spcPct val="100000"/>
              </a:lnSpc>
              <a:spcBef>
                <a:spcPts val="600"/>
              </a:spcBef>
              <a:spcAft>
                <a:spcPts val="600"/>
              </a:spcAft>
              <a:buSzPct val="75000"/>
              <a:defRPr>
                <a:solidFill>
                  <a:schemeClr val="bg1"/>
                </a:solidFill>
              </a:defRPr>
            </a:lvl4pPr>
            <a:lvl5pPr>
              <a:lnSpc>
                <a:spcPct val="100000"/>
              </a:lnSpc>
              <a:spcBef>
                <a:spcPts val="600"/>
              </a:spcBef>
              <a:spcAft>
                <a:spcPts val="600"/>
              </a:spcAft>
              <a:buSzPct val="75000"/>
              <a:defRPr>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 Placeholder 5"/>
          <p:cNvSpPr>
            <a:spLocks noGrp="1"/>
          </p:cNvSpPr>
          <p:nvPr>
            <p:ph type="body" sz="quarter" idx="10" hasCustomPrompt="1"/>
          </p:nvPr>
        </p:nvSpPr>
        <p:spPr>
          <a:xfrm>
            <a:off x="457200" y="1093940"/>
            <a:ext cx="8229600" cy="533400"/>
          </a:xfrm>
        </p:spPr>
        <p:txBody>
          <a:bodyPr/>
          <a:lstStyle>
            <a:lvl1pPr marL="0" indent="0">
              <a:buNone/>
              <a:defRPr b="1" i="1" baseline="0"/>
            </a:lvl1pPr>
          </a:lstStyle>
          <a:p>
            <a:pPr lvl="0"/>
            <a:r>
              <a:rPr lang="en-US" dirty="0" smtClean="0"/>
              <a:t>Slide introduction…</a:t>
            </a:r>
            <a:endParaRPr lang="en-US" dirty="0"/>
          </a:p>
        </p:txBody>
      </p:sp>
    </p:spTree>
    <p:extLst>
      <p:ext uri="{BB962C8B-B14F-4D97-AF65-F5344CB8AC3E}">
        <p14:creationId xmlns:p14="http://schemas.microsoft.com/office/powerpoint/2010/main" val="39822932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2267712" y="777600"/>
            <a:ext cx="5555088" cy="860400"/>
          </a:xfrm>
        </p:spPr>
        <p:txBody>
          <a:bodyPr/>
          <a:lstStyle>
            <a:lvl1pPr>
              <a:defRPr>
                <a:solidFill>
                  <a:schemeClr val="bg1"/>
                </a:solidFill>
                <a:latin typeface="+mn-lt"/>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67712" y="1753200"/>
            <a:ext cx="5555088" cy="968400"/>
          </a:xfrm>
        </p:spPr>
        <p:txBody>
          <a:bodyPr/>
          <a:lstStyle>
            <a:lvl1pPr marL="0" indent="0" algn="l">
              <a:buNone/>
              <a:defRPr sz="2000">
                <a:solidFill>
                  <a:schemeClr val="bg1"/>
                </a:solidFill>
                <a:latin typeface="+mn-lt"/>
              </a:defRPr>
            </a:lvl1pPr>
            <a:lvl2pPr marL="0" indent="0" algn="l">
              <a:buNone/>
              <a:defRPr sz="1600">
                <a:solidFill>
                  <a:schemeClr val="bg1"/>
                </a:solidFill>
                <a:latin typeface="+mn-lt"/>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a:p>
            <a:pPr lvl="1"/>
            <a:endParaRPr lang="en-GB" dirty="0"/>
          </a:p>
        </p:txBody>
      </p:sp>
      <p:grpSp>
        <p:nvGrpSpPr>
          <p:cNvPr id="10" name="Group 9"/>
          <p:cNvGrpSpPr/>
          <p:nvPr userDrawn="1"/>
        </p:nvGrpSpPr>
        <p:grpSpPr>
          <a:xfrm>
            <a:off x="-1055" y="2405319"/>
            <a:ext cx="9145054" cy="3346232"/>
            <a:chOff x="-1055" y="2405319"/>
            <a:chExt cx="9145054" cy="3346232"/>
          </a:xfrm>
        </p:grpSpPr>
        <p:sp>
          <p:nvSpPr>
            <p:cNvPr id="9" name="Freeform 8"/>
            <p:cNvSpPr>
              <a:spLocks/>
            </p:cNvSpPr>
            <p:nvPr userDrawn="1"/>
          </p:nvSpPr>
          <p:spPr bwMode="gray">
            <a:xfrm>
              <a:off x="2273866" y="2405319"/>
              <a:ext cx="6870133"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endParaRPr>
            </a:p>
          </p:txBody>
        </p:sp>
        <p:pic>
          <p:nvPicPr>
            <p:cNvPr id="14" name="Picture 3"/>
            <p:cNvPicPr>
              <a:picLocks noChangeAspect="1" noChangeArrowheads="1"/>
            </p:cNvPicPr>
            <p:nvPr userDrawn="1"/>
          </p:nvPicPr>
          <p:blipFill>
            <a:blip r:embed="rId2" cstate="print"/>
            <a:srcRect/>
            <a:stretch>
              <a:fillRect/>
            </a:stretch>
          </p:blipFill>
          <p:spPr bwMode="auto">
            <a:xfrm>
              <a:off x="-1055" y="4411633"/>
              <a:ext cx="2285060" cy="1339918"/>
            </a:xfrm>
            <a:prstGeom prst="rect">
              <a:avLst/>
            </a:prstGeom>
            <a:noFill/>
            <a:ln w="9525">
              <a:noFill/>
              <a:miter lim="800000"/>
              <a:headEnd/>
              <a:tailEnd/>
            </a:ln>
            <a:effectLst/>
          </p:spPr>
        </p:pic>
      </p:grpSp>
      <p:pic>
        <p:nvPicPr>
          <p:cNvPr id="11" name="Picture 10" descr="EY_Logo2.emf"/>
          <p:cNvPicPr>
            <a:picLocks noChangeAspect="1"/>
          </p:cNvPicPr>
          <p:nvPr userDrawn="1"/>
        </p:nvPicPr>
        <p:blipFill>
          <a:blip r:embed="rId3" cstate="print"/>
          <a:stretch>
            <a:fillRect/>
          </a:stretch>
        </p:blipFill>
        <p:spPr>
          <a:xfrm>
            <a:off x="2267712" y="5754254"/>
            <a:ext cx="989153" cy="749808"/>
          </a:xfrm>
          <a:prstGeom prst="rect">
            <a:avLst/>
          </a:prstGeom>
        </p:spPr>
      </p:pic>
    </p:spTree>
    <p:extLst>
      <p:ext uri="{BB962C8B-B14F-4D97-AF65-F5344CB8AC3E}">
        <p14:creationId xmlns:p14="http://schemas.microsoft.com/office/powerpoint/2010/main" val="36741581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2" name="Title 1"/>
          <p:cNvSpPr>
            <a:spLocks noGrp="1"/>
          </p:cNvSpPr>
          <p:nvPr>
            <p:ph type="ctrTitle"/>
          </p:nvPr>
        </p:nvSpPr>
        <p:spPr>
          <a:xfrm>
            <a:off x="2267712" y="777600"/>
            <a:ext cx="5515718" cy="860400"/>
          </a:xfrm>
        </p:spPr>
        <p:txBody>
          <a:bodyPr/>
          <a:lstStyle>
            <a:lvl1pPr>
              <a:defRPr>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67712" y="1753200"/>
            <a:ext cx="5515718" cy="968400"/>
          </a:xfrm>
        </p:spPr>
        <p:txBody>
          <a:bodyPr/>
          <a:lstStyle>
            <a:lvl1pPr marL="0" indent="0" algn="l">
              <a:buNone/>
              <a:defRPr sz="2000">
                <a:solidFill>
                  <a:schemeClr val="bg1"/>
                </a:solidFill>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a:p>
            <a:pPr lvl="1"/>
            <a:endParaRPr lang="en-GB" dirty="0"/>
          </a:p>
        </p:txBody>
      </p:sp>
      <p:sp>
        <p:nvSpPr>
          <p:cNvPr id="9" name="Freeform 8"/>
          <p:cNvSpPr>
            <a:spLocks/>
          </p:cNvSpPr>
          <p:nvPr userDrawn="1"/>
        </p:nvSpPr>
        <p:spPr bwMode="gray">
          <a:xfrm>
            <a:off x="2273866" y="2405319"/>
            <a:ext cx="6870133"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7" name="Freeform 6"/>
          <p:cNvSpPr/>
          <p:nvPr userDrawn="1"/>
        </p:nvSpPr>
        <p:spPr>
          <a:xfrm>
            <a:off x="-9144" y="3000375"/>
            <a:ext cx="2286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2"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8" name="TextBox 7"/>
          <p:cNvSpPr txBox="1"/>
          <p:nvPr userDrawn="1"/>
        </p:nvSpPr>
        <p:spPr>
          <a:xfrm>
            <a:off x="65318" y="4047893"/>
            <a:ext cx="1785784" cy="1083374"/>
          </a:xfrm>
          <a:prstGeom prst="rect">
            <a:avLst/>
          </a:prstGeom>
          <a:noFill/>
        </p:spPr>
        <p:txBody>
          <a:bodyPr wrap="square" lIns="0" tIns="36576" rIns="0" bIns="0" rtlCol="0">
            <a:spAutoFit/>
          </a:bodyPr>
          <a:lstStyle/>
          <a:p>
            <a:pPr marL="0" indent="0" algn="l">
              <a:lnSpc>
                <a:spcPct val="85000"/>
              </a:lnSpc>
              <a:spcAft>
                <a:spcPts val="600"/>
              </a:spcAft>
              <a:buClr>
                <a:schemeClr val="accent2"/>
              </a:buClr>
              <a:buSzPct val="70000"/>
              <a:buFontTx/>
              <a:buNone/>
            </a:pPr>
            <a:r>
              <a:rPr lang="en-US" sz="1600" b="1" dirty="0" smtClean="0">
                <a:solidFill>
                  <a:schemeClr val="accent2"/>
                </a:solidFill>
              </a:rPr>
              <a:t>Placeholder image — to replace this image, select View&gt;Notes Page</a:t>
            </a:r>
          </a:p>
        </p:txBody>
      </p:sp>
      <p:pic>
        <p:nvPicPr>
          <p:cNvPr id="11" name="Picture 10" descr="EY_Logo2.emf"/>
          <p:cNvPicPr>
            <a:picLocks noChangeAspect="1"/>
          </p:cNvPicPr>
          <p:nvPr userDrawn="1"/>
        </p:nvPicPr>
        <p:blipFill>
          <a:blip r:embed="rId3" cstate="print"/>
          <a:stretch>
            <a:fillRect/>
          </a:stretch>
        </p:blipFill>
        <p:spPr>
          <a:xfrm>
            <a:off x="2267712" y="5754254"/>
            <a:ext cx="989153" cy="749808"/>
          </a:xfrm>
          <a:prstGeom prst="rect">
            <a:avLst/>
          </a:prstGeom>
        </p:spPr>
      </p:pic>
    </p:spTree>
    <p:extLst>
      <p:ext uri="{BB962C8B-B14F-4D97-AF65-F5344CB8AC3E}">
        <p14:creationId xmlns:p14="http://schemas.microsoft.com/office/powerpoint/2010/main" val="36741581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theme" Target="../theme/theme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heme" Target="../theme/theme3.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theme" Target="../theme/theme4.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01600"/>
            <a:ext cx="8232775" cy="8604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57200" y="1425600"/>
            <a:ext cx="8229600" cy="4698976"/>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2588400" y="6409944"/>
            <a:ext cx="3434400" cy="201168"/>
          </a:xfrm>
          <a:prstGeom prst="rect">
            <a:avLst/>
          </a:prstGeom>
        </p:spPr>
        <p:txBody>
          <a:bodyPr vert="horz" lIns="0" tIns="0" rIns="0" bIns="0" rtlCol="0" anchor="ctr" anchorCtr="0">
            <a:noAutofit/>
          </a:bodyPr>
          <a:lstStyle>
            <a:lvl1pPr algn="l">
              <a:defRPr sz="1100">
                <a:solidFill>
                  <a:schemeClr val="bg1"/>
                </a:solidFill>
                <a:latin typeface="+mn-lt"/>
                <a:cs typeface="Arial" pitchFamily="34" charset="0"/>
              </a:defRPr>
            </a:lvl1pPr>
          </a:lstStyle>
          <a:p>
            <a:r>
              <a:rPr lang="en-GB" smtClean="0"/>
              <a:t>Presentation title</a:t>
            </a:r>
            <a:endParaRPr lang="en-GB" dirty="0"/>
          </a:p>
        </p:txBody>
      </p:sp>
      <p:sp>
        <p:nvSpPr>
          <p:cNvPr id="7" name="TextBox 6"/>
          <p:cNvSpPr txBox="1"/>
          <p:nvPr/>
        </p:nvSpPr>
        <p:spPr>
          <a:xfrm>
            <a:off x="457200" y="6409944"/>
            <a:ext cx="722376" cy="201168"/>
          </a:xfrm>
          <a:prstGeom prst="rect">
            <a:avLst/>
          </a:prstGeom>
          <a:noFill/>
        </p:spPr>
        <p:txBody>
          <a:bodyPr wrap="square" lIns="0" tIns="0" rIns="0" bIns="0" rtlCol="0" anchor="ctr" anchorCtr="0">
            <a:noAutofit/>
          </a:bodyPr>
          <a:lstStyle/>
          <a:p>
            <a:r>
              <a:rPr lang="en-GB" sz="1100" dirty="0" smtClean="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grpSp>
        <p:nvGrpSpPr>
          <p:cNvPr id="8" name="Group 7"/>
          <p:cNvGrpSpPr/>
          <p:nvPr/>
        </p:nvGrpSpPr>
        <p:grpSpPr bwMode="gray">
          <a:xfrm>
            <a:off x="8348663" y="6450013"/>
            <a:ext cx="338137"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grpSp>
      <p:sp>
        <p:nvSpPr>
          <p:cNvPr id="4" name="Date Placeholder 3"/>
          <p:cNvSpPr>
            <a:spLocks noGrp="1"/>
          </p:cNvSpPr>
          <p:nvPr>
            <p:ph type="dt" sz="half" idx="2"/>
          </p:nvPr>
        </p:nvSpPr>
        <p:spPr>
          <a:xfrm>
            <a:off x="1217792" y="6409944"/>
            <a:ext cx="1188720" cy="201168"/>
          </a:xfrm>
          <a:prstGeom prst="rect">
            <a:avLst/>
          </a:prstGeom>
        </p:spPr>
        <p:txBody>
          <a:bodyPr vert="horz" wrap="none" lIns="0" tIns="45720" rIns="91440" bIns="45720" rtlCol="0" anchor="ctr" anchorCtr="0">
            <a:noAutofit/>
          </a:bodyPr>
          <a:lstStyle>
            <a:lvl1pPr algn="l">
              <a:defRPr sz="1100">
                <a:solidFill>
                  <a:schemeClr val="bg1"/>
                </a:solidFill>
                <a:latin typeface="+mn-lt"/>
                <a:cs typeface="Arial" pitchFamily="34" charset="0"/>
              </a:defRPr>
            </a:lvl1pPr>
          </a:lstStyle>
          <a:p>
            <a:r>
              <a:rPr lang="en-US" smtClean="0"/>
              <a:t>1 January 2014</a:t>
            </a:r>
            <a:endParaRPr lang="en-US" dirty="0"/>
          </a:p>
        </p:txBody>
      </p:sp>
    </p:spTree>
  </p:cSld>
  <p:clrMap bg1="lt1" tx1="dk1" bg2="lt2" tx2="dk2" accent1="accent1" accent2="accent2" accent3="accent3" accent4="accent4" accent5="accent5" accent6="accent6" hlink="hlink" folHlink="folHlink"/>
  <p:sldLayoutIdLst>
    <p:sldLayoutId id="2147483667" r:id="rId1"/>
    <p:sldLayoutId id="2147483722"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726" r:id="rId11"/>
    <p:sldLayoutId id="2147483677" r:id="rId12"/>
    <p:sldLayoutId id="2147483678" r:id="rId13"/>
    <p:sldLayoutId id="2147483679" r:id="rId14"/>
    <p:sldLayoutId id="2147483748" r:id="rId15"/>
    <p:sldLayoutId id="2147483749" r:id="rId16"/>
    <p:sldLayoutId id="2147483750" r:id="rId17"/>
    <p:sldLayoutId id="2147483753" r:id="rId18"/>
    <p:sldLayoutId id="2147483754" r:id="rId19"/>
    <p:sldLayoutId id="2147483755"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71" r:id="rId30"/>
    <p:sldLayoutId id="2147483783" r:id="rId31"/>
    <p:sldLayoutId id="2147483784" r:id="rId32"/>
    <p:sldLayoutId id="2147483785" r:id="rId33"/>
    <p:sldLayoutId id="2147483786"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 id="2147483816" r:id="rId60"/>
    <p:sldLayoutId id="2147483817" r:id="rId61"/>
    <p:sldLayoutId id="2147483818" r:id="rId62"/>
    <p:sldLayoutId id="2147483819" r:id="rId63"/>
    <p:sldLayoutId id="2147483820" r:id="rId64"/>
    <p:sldLayoutId id="2147483821" r:id="rId65"/>
    <p:sldLayoutId id="2147483822" r:id="rId66"/>
    <p:sldLayoutId id="2147483824" r:id="rId67"/>
    <p:sldLayoutId id="2147483825" r:id="rId68"/>
    <p:sldLayoutId id="2147483826" r:id="rId69"/>
    <p:sldLayoutId id="2147483827" r:id="rId70"/>
    <p:sldLayoutId id="2147483828" r:id="rId71"/>
    <p:sldLayoutId id="2147483829" r:id="rId72"/>
    <p:sldLayoutId id="2147483830" r:id="rId73"/>
    <p:sldLayoutId id="2147483831" r:id="rId74"/>
    <p:sldLayoutId id="2147483832" r:id="rId75"/>
    <p:sldLayoutId id="2147483833" r:id="rId76"/>
    <p:sldLayoutId id="2147483834" r:id="rId77"/>
    <p:sldLayoutId id="2147483835" r:id="rId78"/>
    <p:sldLayoutId id="2147483836" r:id="rId79"/>
    <p:sldLayoutId id="2147483837" r:id="rId80"/>
    <p:sldLayoutId id="2147483838" r:id="rId81"/>
    <p:sldLayoutId id="2147483852" r:id="rId82"/>
    <p:sldLayoutId id="2147483853" r:id="rId83"/>
    <p:sldLayoutId id="2147483854" r:id="rId84"/>
    <p:sldLayoutId id="2147483855" r:id="rId85"/>
    <p:sldLayoutId id="2147483856" r:id="rId86"/>
    <p:sldLayoutId id="2147483857" r:id="rId87"/>
    <p:sldLayoutId id="2147483858" r:id="rId88"/>
    <p:sldLayoutId id="2147483859" r:id="rId89"/>
    <p:sldLayoutId id="2147483860" r:id="rId90"/>
    <p:sldLayoutId id="2147483861" r:id="rId91"/>
    <p:sldLayoutId id="2147483862" r:id="rId92"/>
    <p:sldLayoutId id="2147483863" r:id="rId93"/>
    <p:sldLayoutId id="2147483864" r:id="rId94"/>
    <p:sldLayoutId id="2147483865" r:id="rId95"/>
    <p:sldLayoutId id="2147483866" r:id="rId96"/>
    <p:sldLayoutId id="2147483877" r:id="rId97"/>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1600"/>
            <a:ext cx="8229600" cy="860400"/>
          </a:xfrm>
          <a:prstGeom prst="rect">
            <a:avLst/>
          </a:prstGeom>
        </p:spPr>
        <p:txBody>
          <a:bodyPr vert="horz" lIns="0" tIns="0" rIns="0" bIns="0" rtlCol="0" anchor="t" anchorCtr="0">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425600"/>
            <a:ext cx="8229600" cy="4698975"/>
          </a:xfrm>
          <a:prstGeom prst="rect">
            <a:avLst/>
          </a:prstGeom>
        </p:spPr>
        <p:txBody>
          <a:bodyPr vert="horz" lIns="0" tIns="0" rIns="0" bIns="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grpSp>
        <p:nvGrpSpPr>
          <p:cNvPr id="8" name="Group 7"/>
          <p:cNvGrpSpPr/>
          <p:nvPr/>
        </p:nvGrpSpPr>
        <p:grpSpPr bwMode="gray">
          <a:xfrm>
            <a:off x="8348663" y="6450013"/>
            <a:ext cx="338137"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endParaRPr>
            </a:p>
          </p:txBody>
        </p:sp>
      </p:grpSp>
      <p:sp>
        <p:nvSpPr>
          <p:cNvPr id="13" name="Footer Placeholder 4"/>
          <p:cNvSpPr>
            <a:spLocks noGrp="1"/>
          </p:cNvSpPr>
          <p:nvPr>
            <p:ph type="ftr" sz="quarter" idx="3"/>
          </p:nvPr>
        </p:nvSpPr>
        <p:spPr>
          <a:xfrm>
            <a:off x="2588400" y="6409944"/>
            <a:ext cx="3434400" cy="201168"/>
          </a:xfrm>
          <a:prstGeom prst="rect">
            <a:avLst/>
          </a:prstGeom>
        </p:spPr>
        <p:txBody>
          <a:bodyPr vert="horz" lIns="0" tIns="0" rIns="0" bIns="0" rtlCol="0" anchor="ctr" anchorCtr="0">
            <a:noAutofit/>
          </a:bodyPr>
          <a:lstStyle>
            <a:lvl1pPr algn="l">
              <a:defRPr sz="1100">
                <a:solidFill>
                  <a:schemeClr val="bg1"/>
                </a:solidFill>
                <a:latin typeface="+mn-lt"/>
              </a:defRPr>
            </a:lvl1pPr>
          </a:lstStyle>
          <a:p>
            <a:r>
              <a:rPr lang="en-GB" smtClean="0"/>
              <a:t>Presentation title</a:t>
            </a:r>
            <a:endParaRPr lang="en-GB" dirty="0"/>
          </a:p>
        </p:txBody>
      </p:sp>
      <p:sp>
        <p:nvSpPr>
          <p:cNvPr id="14" name="TextBox 13"/>
          <p:cNvSpPr txBox="1"/>
          <p:nvPr/>
        </p:nvSpPr>
        <p:spPr>
          <a:xfrm>
            <a:off x="457200" y="6409944"/>
            <a:ext cx="720000" cy="201168"/>
          </a:xfrm>
          <a:prstGeom prst="rect">
            <a:avLst/>
          </a:prstGeom>
          <a:noFill/>
        </p:spPr>
        <p:txBody>
          <a:bodyPr wrap="square" lIns="0" tIns="0" rIns="0" bIns="0" rtlCol="0" anchor="ctr" anchorCtr="0">
            <a:noAutofit/>
          </a:bodyPr>
          <a:lstStyle/>
          <a:p>
            <a:r>
              <a:rPr lang="en-GB" sz="1100" dirty="0" smtClean="0">
                <a:solidFill>
                  <a:schemeClr val="bg1"/>
                </a:solidFill>
                <a:latin typeface="+mn-lt"/>
              </a:rPr>
              <a:t>Page </a:t>
            </a:r>
            <a:fld id="{9AE4D82F-B047-469B-AC52-A46321747EAF}" type="slidenum">
              <a:rPr lang="en-GB" sz="1100" smtClean="0">
                <a:solidFill>
                  <a:schemeClr val="bg1"/>
                </a:solidFill>
                <a:latin typeface="+mn-lt"/>
              </a:rPr>
              <a:pPr/>
              <a:t>‹#›</a:t>
            </a:fld>
            <a:endParaRPr lang="en-GB" sz="1100" dirty="0">
              <a:solidFill>
                <a:schemeClr val="bg1"/>
              </a:solidFill>
              <a:latin typeface="+mn-lt"/>
            </a:endParaRPr>
          </a:p>
        </p:txBody>
      </p:sp>
      <p:sp>
        <p:nvSpPr>
          <p:cNvPr id="16" name="Date Placeholder 2"/>
          <p:cNvSpPr>
            <a:spLocks noGrp="1"/>
          </p:cNvSpPr>
          <p:nvPr>
            <p:ph type="dt" sz="half" idx="2"/>
          </p:nvPr>
        </p:nvSpPr>
        <p:spPr>
          <a:xfrm>
            <a:off x="1217792" y="6409944"/>
            <a:ext cx="1188720" cy="201168"/>
          </a:xfrm>
          <a:prstGeom prst="rect">
            <a:avLst/>
          </a:prstGeom>
        </p:spPr>
        <p:txBody>
          <a:bodyPr lIns="0" tIns="0" rIns="0" bIns="0" anchor="ctr" anchorCtr="0"/>
          <a:lstStyle>
            <a:lvl1pPr>
              <a:defRPr sz="1100">
                <a:solidFill>
                  <a:schemeClr val="bg1"/>
                </a:solidFill>
                <a:latin typeface="+mn-lt"/>
                <a:cs typeface="Arial" pitchFamily="34" charset="0"/>
              </a:defRPr>
            </a:lvl1pPr>
          </a:lstStyle>
          <a:p>
            <a:r>
              <a:rPr lang="en-US" smtClean="0"/>
              <a:t>1 January 2014</a:t>
            </a:r>
            <a:endParaRPr lang="en-US" dirty="0"/>
          </a:p>
        </p:txBody>
      </p:sp>
    </p:spTree>
    <p:extLst>
      <p:ext uri="{BB962C8B-B14F-4D97-AF65-F5344CB8AC3E}">
        <p14:creationId xmlns:p14="http://schemas.microsoft.com/office/powerpoint/2010/main" val="2074791551"/>
      </p:ext>
    </p:extLst>
  </p:cSld>
  <p:clrMap bg1="lt1" tx1="dk1" bg2="lt2" tx2="dk2" accent1="accent1" accent2="accent2" accent3="accent3" accent4="accent4" accent5="accent5" accent6="accent6" hlink="hlink" folHlink="folHlink"/>
  <p:sldLayoutIdLst>
    <p:sldLayoutId id="2147483709" r:id="rId1"/>
    <p:sldLayoutId id="2147483723" r:id="rId2"/>
    <p:sldLayoutId id="2147483710" r:id="rId3"/>
    <p:sldLayoutId id="2147483711" r:id="rId4"/>
    <p:sldLayoutId id="2147483712" r:id="rId5"/>
    <p:sldLayoutId id="2147483713" r:id="rId6"/>
    <p:sldLayoutId id="2147483714" r:id="rId7"/>
    <p:sldLayoutId id="2147483715" r:id="rId8"/>
    <p:sldLayoutId id="2147483716" r:id="rId9"/>
    <p:sldLayoutId id="2147483718" r:id="rId10"/>
    <p:sldLayoutId id="2147483727" r:id="rId11"/>
    <p:sldLayoutId id="2147483719" r:id="rId12"/>
    <p:sldLayoutId id="2147483720" r:id="rId13"/>
    <p:sldLayoutId id="2147483721" r:id="rId14"/>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1600"/>
            <a:ext cx="8229600" cy="860400"/>
          </a:xfrm>
          <a:prstGeom prst="rect">
            <a:avLst/>
          </a:prstGeom>
        </p:spPr>
        <p:txBody>
          <a:bodyPr vert="horz" lIns="0" tIns="0" rIns="0" bIns="0" rtlCol="0" anchor="t" anchorCtr="0">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425600"/>
            <a:ext cx="8229600" cy="4698975"/>
          </a:xfrm>
          <a:prstGeom prst="rect">
            <a:avLst/>
          </a:prstGeom>
        </p:spPr>
        <p:txBody>
          <a:bodyPr vert="horz" lIns="0" tIns="0" rIns="0" bIns="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grpSp>
        <p:nvGrpSpPr>
          <p:cNvPr id="9" name="Group 8"/>
          <p:cNvGrpSpPr/>
          <p:nvPr/>
        </p:nvGrpSpPr>
        <p:grpSpPr bwMode="black">
          <a:xfrm>
            <a:off x="8348663" y="6450013"/>
            <a:ext cx="338137" cy="204787"/>
            <a:chOff x="8348663" y="6450013"/>
            <a:chExt cx="338137" cy="204787"/>
          </a:xfrm>
          <a:solidFill>
            <a:srgbClr val="FFFFFF"/>
          </a:solidFill>
        </p:grpSpPr>
        <p:sp>
          <p:nvSpPr>
            <p:cNvPr id="10" name="Freeform 5"/>
            <p:cNvSpPr>
              <a:spLocks/>
            </p:cNvSpPr>
            <p:nvPr userDrawn="1"/>
          </p:nvSpPr>
          <p:spPr bwMode="black">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endParaRPr>
            </a:p>
          </p:txBody>
        </p:sp>
        <p:sp>
          <p:nvSpPr>
            <p:cNvPr id="11" name="Freeform 6"/>
            <p:cNvSpPr>
              <a:spLocks/>
            </p:cNvSpPr>
            <p:nvPr userDrawn="1"/>
          </p:nvSpPr>
          <p:spPr bwMode="black">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endParaRPr>
            </a:p>
          </p:txBody>
        </p:sp>
      </p:grpSp>
      <p:sp>
        <p:nvSpPr>
          <p:cNvPr id="17" name="TextBox 16"/>
          <p:cNvSpPr txBox="1"/>
          <p:nvPr/>
        </p:nvSpPr>
        <p:spPr>
          <a:xfrm>
            <a:off x="457200" y="6409944"/>
            <a:ext cx="720000" cy="201168"/>
          </a:xfrm>
          <a:prstGeom prst="rect">
            <a:avLst/>
          </a:prstGeom>
          <a:noFill/>
        </p:spPr>
        <p:txBody>
          <a:bodyPr wrap="square" lIns="0" tIns="0" rIns="0" bIns="0" rtlCol="0" anchor="ctr" anchorCtr="0">
            <a:noAutofit/>
          </a:bodyPr>
          <a:lstStyle/>
          <a:p>
            <a:r>
              <a:rPr lang="en-GB" sz="1100" dirty="0" smtClean="0">
                <a:solidFill>
                  <a:schemeClr val="bg1"/>
                </a:solidFill>
                <a:latin typeface="+mn-lt"/>
              </a:rPr>
              <a:t>Page </a:t>
            </a:r>
            <a:fld id="{9AE4D82F-B047-469B-AC52-A46321747EAF}" type="slidenum">
              <a:rPr lang="en-GB" sz="1100" smtClean="0">
                <a:solidFill>
                  <a:schemeClr val="bg1"/>
                </a:solidFill>
                <a:latin typeface="+mn-lt"/>
              </a:rPr>
              <a:pPr/>
              <a:t>‹#›</a:t>
            </a:fld>
            <a:endParaRPr lang="en-GB" sz="1100" dirty="0">
              <a:solidFill>
                <a:schemeClr val="bg1"/>
              </a:solidFill>
              <a:latin typeface="+mn-lt"/>
            </a:endParaRPr>
          </a:p>
        </p:txBody>
      </p:sp>
      <p:sp>
        <p:nvSpPr>
          <p:cNvPr id="19" name="Footer Placeholder 4"/>
          <p:cNvSpPr>
            <a:spLocks noGrp="1"/>
          </p:cNvSpPr>
          <p:nvPr>
            <p:ph type="ftr" sz="quarter" idx="3"/>
          </p:nvPr>
        </p:nvSpPr>
        <p:spPr>
          <a:xfrm>
            <a:off x="2588400" y="6409944"/>
            <a:ext cx="3434400" cy="201168"/>
          </a:xfrm>
          <a:prstGeom prst="rect">
            <a:avLst/>
          </a:prstGeom>
        </p:spPr>
        <p:txBody>
          <a:bodyPr vert="horz" lIns="0" tIns="0" rIns="0" bIns="0" rtlCol="0" anchor="ctr" anchorCtr="0">
            <a:noAutofit/>
          </a:bodyPr>
          <a:lstStyle>
            <a:lvl1pPr algn="l">
              <a:defRPr sz="1100">
                <a:solidFill>
                  <a:schemeClr val="bg1"/>
                </a:solidFill>
                <a:latin typeface="+mn-lt"/>
              </a:defRPr>
            </a:lvl1pPr>
          </a:lstStyle>
          <a:p>
            <a:r>
              <a:rPr lang="en-GB" smtClean="0"/>
              <a:t>Presentation title</a:t>
            </a:r>
            <a:endParaRPr lang="en-GB" dirty="0"/>
          </a:p>
        </p:txBody>
      </p:sp>
      <p:sp>
        <p:nvSpPr>
          <p:cNvPr id="12" name="Date Placeholder 2"/>
          <p:cNvSpPr>
            <a:spLocks noGrp="1"/>
          </p:cNvSpPr>
          <p:nvPr>
            <p:ph type="dt" sz="half" idx="2"/>
          </p:nvPr>
        </p:nvSpPr>
        <p:spPr>
          <a:xfrm>
            <a:off x="1217792" y="6409944"/>
            <a:ext cx="1188720" cy="201168"/>
          </a:xfrm>
          <a:prstGeom prst="rect">
            <a:avLst/>
          </a:prstGeom>
        </p:spPr>
        <p:txBody>
          <a:bodyPr lIns="0" tIns="0" rIns="0" bIns="0" anchor="ctr" anchorCtr="0"/>
          <a:lstStyle>
            <a:lvl1pPr>
              <a:defRPr sz="1100">
                <a:solidFill>
                  <a:schemeClr val="bg1"/>
                </a:solidFill>
                <a:latin typeface="+mn-lt"/>
                <a:cs typeface="Arial" pitchFamily="34" charset="0"/>
              </a:defRPr>
            </a:lvl1pPr>
          </a:lstStyle>
          <a:p>
            <a:r>
              <a:rPr lang="en-US" smtClean="0"/>
              <a:t>1 January 2014</a:t>
            </a:r>
            <a:endParaRPr lang="en-US" dirty="0"/>
          </a:p>
        </p:txBody>
      </p:sp>
    </p:spTree>
  </p:cSld>
  <p:clrMap bg1="lt1" tx1="dk1" bg2="lt2" tx2="dk2" accent1="accent1" accent2="accent2" accent3="accent3" accent4="accent4" accent5="accent5" accent6="accent6" hlink="hlink" folHlink="folHlink"/>
  <p:sldLayoutIdLst>
    <p:sldLayoutId id="2147483681" r:id="rId1"/>
    <p:sldLayoutId id="2147483724" r:id="rId2"/>
    <p:sldLayoutId id="2147483682" r:id="rId3"/>
    <p:sldLayoutId id="2147483683" r:id="rId4"/>
    <p:sldLayoutId id="2147483684" r:id="rId5"/>
    <p:sldLayoutId id="2147483685" r:id="rId6"/>
    <p:sldLayoutId id="2147483686" r:id="rId7"/>
    <p:sldLayoutId id="2147483687" r:id="rId8"/>
    <p:sldLayoutId id="2147483688" r:id="rId9"/>
    <p:sldLayoutId id="2147483690" r:id="rId10"/>
    <p:sldLayoutId id="2147483728" r:id="rId11"/>
    <p:sldLayoutId id="2147483691" r:id="rId12"/>
    <p:sldLayoutId id="2147483692" r:id="rId13"/>
    <p:sldLayoutId id="2147483693" r:id="rId14"/>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1600"/>
            <a:ext cx="8229600" cy="860400"/>
          </a:xfrm>
          <a:prstGeom prst="rect">
            <a:avLst/>
          </a:prstGeom>
        </p:spPr>
        <p:txBody>
          <a:bodyPr vert="horz" lIns="0" tIns="0" rIns="0" bIns="0" rtlCol="0" anchor="t" anchorCtr="0">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425600"/>
            <a:ext cx="8229600" cy="4698975"/>
          </a:xfrm>
          <a:prstGeom prst="rect">
            <a:avLst/>
          </a:prstGeom>
        </p:spPr>
        <p:txBody>
          <a:bodyPr vert="horz" lIns="0" tIns="0" rIns="0" bIns="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grpSp>
        <p:nvGrpSpPr>
          <p:cNvPr id="9" name="Group 8"/>
          <p:cNvGrpSpPr/>
          <p:nvPr/>
        </p:nvGrpSpPr>
        <p:grpSpPr bwMode="black">
          <a:xfrm>
            <a:off x="8348663" y="6450013"/>
            <a:ext cx="338137" cy="204787"/>
            <a:chOff x="8348663" y="6450013"/>
            <a:chExt cx="338137" cy="204787"/>
          </a:xfrm>
          <a:solidFill>
            <a:srgbClr val="FFFFFF"/>
          </a:solidFill>
        </p:grpSpPr>
        <p:sp>
          <p:nvSpPr>
            <p:cNvPr id="10" name="Freeform 5"/>
            <p:cNvSpPr>
              <a:spLocks/>
            </p:cNvSpPr>
            <p:nvPr userDrawn="1"/>
          </p:nvSpPr>
          <p:spPr bwMode="black">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endParaRPr>
            </a:p>
          </p:txBody>
        </p:sp>
        <p:sp>
          <p:nvSpPr>
            <p:cNvPr id="11" name="Freeform 6"/>
            <p:cNvSpPr>
              <a:spLocks/>
            </p:cNvSpPr>
            <p:nvPr userDrawn="1"/>
          </p:nvSpPr>
          <p:spPr bwMode="black">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endParaRPr>
            </a:p>
          </p:txBody>
        </p:sp>
      </p:grpSp>
      <p:sp>
        <p:nvSpPr>
          <p:cNvPr id="12" name="Footer Placeholder 4"/>
          <p:cNvSpPr>
            <a:spLocks noGrp="1"/>
          </p:cNvSpPr>
          <p:nvPr>
            <p:ph type="ftr" sz="quarter" idx="3"/>
          </p:nvPr>
        </p:nvSpPr>
        <p:spPr>
          <a:xfrm>
            <a:off x="2588400" y="6409944"/>
            <a:ext cx="3434400" cy="201168"/>
          </a:xfrm>
          <a:prstGeom prst="rect">
            <a:avLst/>
          </a:prstGeom>
        </p:spPr>
        <p:txBody>
          <a:bodyPr vert="horz" lIns="0" tIns="0" rIns="0" bIns="0" rtlCol="0" anchor="ctr" anchorCtr="0">
            <a:noAutofit/>
          </a:bodyPr>
          <a:lstStyle>
            <a:lvl1pPr algn="l">
              <a:defRPr sz="1100">
                <a:solidFill>
                  <a:schemeClr val="bg1"/>
                </a:solidFill>
                <a:latin typeface="+mn-lt"/>
              </a:defRPr>
            </a:lvl1pPr>
          </a:lstStyle>
          <a:p>
            <a:r>
              <a:rPr lang="en-GB" smtClean="0"/>
              <a:t>Presentation title</a:t>
            </a:r>
            <a:endParaRPr lang="en-GB" dirty="0"/>
          </a:p>
        </p:txBody>
      </p:sp>
      <p:sp>
        <p:nvSpPr>
          <p:cNvPr id="13" name="TextBox 12"/>
          <p:cNvSpPr txBox="1"/>
          <p:nvPr/>
        </p:nvSpPr>
        <p:spPr>
          <a:xfrm>
            <a:off x="457200" y="6409944"/>
            <a:ext cx="720000" cy="201168"/>
          </a:xfrm>
          <a:prstGeom prst="rect">
            <a:avLst/>
          </a:prstGeom>
          <a:noFill/>
        </p:spPr>
        <p:txBody>
          <a:bodyPr wrap="square" lIns="0" tIns="0" rIns="0" bIns="0" rtlCol="0" anchor="ctr" anchorCtr="0">
            <a:noAutofit/>
          </a:bodyPr>
          <a:lstStyle/>
          <a:p>
            <a:r>
              <a:rPr lang="en-GB" sz="1100" dirty="0" smtClean="0">
                <a:solidFill>
                  <a:schemeClr val="bg1"/>
                </a:solidFill>
                <a:latin typeface="+mn-lt"/>
              </a:rPr>
              <a:t>Page </a:t>
            </a:r>
            <a:fld id="{9AE4D82F-B047-469B-AC52-A46321747EAF}" type="slidenum">
              <a:rPr lang="en-GB" sz="1100" smtClean="0">
                <a:solidFill>
                  <a:schemeClr val="bg1"/>
                </a:solidFill>
                <a:latin typeface="+mn-lt"/>
              </a:rPr>
              <a:pPr/>
              <a:t>‹#›</a:t>
            </a:fld>
            <a:endParaRPr lang="en-GB" sz="1100" dirty="0">
              <a:solidFill>
                <a:schemeClr val="bg1"/>
              </a:solidFill>
              <a:latin typeface="+mn-lt"/>
            </a:endParaRPr>
          </a:p>
        </p:txBody>
      </p:sp>
      <p:sp>
        <p:nvSpPr>
          <p:cNvPr id="15" name="Date Placeholder 2"/>
          <p:cNvSpPr>
            <a:spLocks noGrp="1"/>
          </p:cNvSpPr>
          <p:nvPr>
            <p:ph type="dt" sz="half" idx="2"/>
          </p:nvPr>
        </p:nvSpPr>
        <p:spPr>
          <a:xfrm>
            <a:off x="1217792" y="6409944"/>
            <a:ext cx="1188720" cy="201168"/>
          </a:xfrm>
          <a:prstGeom prst="rect">
            <a:avLst/>
          </a:prstGeom>
        </p:spPr>
        <p:txBody>
          <a:bodyPr lIns="0" tIns="0" rIns="0" bIns="0" anchor="ctr" anchorCtr="0"/>
          <a:lstStyle>
            <a:lvl1pPr>
              <a:defRPr sz="1100">
                <a:solidFill>
                  <a:schemeClr val="bg1"/>
                </a:solidFill>
                <a:latin typeface="+mn-lt"/>
                <a:cs typeface="Arial" pitchFamily="34" charset="0"/>
              </a:defRPr>
            </a:lvl1pPr>
          </a:lstStyle>
          <a:p>
            <a:r>
              <a:rPr lang="en-US" smtClean="0"/>
              <a:t>1 January 2014</a:t>
            </a:r>
            <a:endParaRPr lang="en-US" dirty="0"/>
          </a:p>
        </p:txBody>
      </p:sp>
    </p:spTree>
  </p:cSld>
  <p:clrMap bg1="lt1" tx1="dk1" bg2="lt2" tx2="dk2" accent1="accent1" accent2="accent2" accent3="accent3" accent4="accent4" accent5="accent5" accent6="accent6" hlink="hlink" folHlink="folHlink"/>
  <p:sldLayoutIdLst>
    <p:sldLayoutId id="2147483695" r:id="rId1"/>
    <p:sldLayoutId id="2147483725" r:id="rId2"/>
    <p:sldLayoutId id="2147483696" r:id="rId3"/>
    <p:sldLayoutId id="2147483697" r:id="rId4"/>
    <p:sldLayoutId id="2147483698" r:id="rId5"/>
    <p:sldLayoutId id="2147483699" r:id="rId6"/>
    <p:sldLayoutId id="2147483700" r:id="rId7"/>
    <p:sldLayoutId id="2147483701" r:id="rId8"/>
    <p:sldLayoutId id="2147483702" r:id="rId9"/>
    <p:sldLayoutId id="2147483704" r:id="rId10"/>
    <p:sldLayoutId id="2147483729" r:id="rId11"/>
    <p:sldLayoutId id="2147483705" r:id="rId12"/>
    <p:sldLayoutId id="2147483706" r:id="rId13"/>
    <p:sldLayoutId id="2147483707" r:id="rId14"/>
    <p:sldLayoutId id="2147483742" r:id="rId15"/>
    <p:sldLayoutId id="2147483743" r:id="rId16"/>
    <p:sldLayoutId id="2147483744" r:id="rId17"/>
    <p:sldLayoutId id="2147483745" r:id="rId18"/>
    <p:sldLayoutId id="2147483746" r:id="rId19"/>
    <p:sldLayoutId id="2147483747" r:id="rId20"/>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2.xml"/><Relationship Id="rId1" Type="http://schemas.openxmlformats.org/officeDocument/2006/relationships/slideLayout" Target="../slideLayouts/slideLayout23.xml"/><Relationship Id="rId4" Type="http://schemas.openxmlformats.org/officeDocument/2006/relationships/slide" Target="slide43.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1.xml"/><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2.xml"/><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3.xml"/><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4.xml"/><Relationship Id="rId4" Type="http://schemas.openxmlformats.org/officeDocument/2006/relationships/image" Target="../media/image99.png"/></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65.xml"/><Relationship Id="rId5" Type="http://schemas.openxmlformats.org/officeDocument/2006/relationships/image" Target="../media/image102.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6.xml"/><Relationship Id="rId5" Type="http://schemas.openxmlformats.org/officeDocument/2006/relationships/image" Target="../media/image106.png"/><Relationship Id="rId4" Type="http://schemas.openxmlformats.org/officeDocument/2006/relationships/image" Target="../media/image105.png"/></Relationships>
</file>

<file path=ppt/slides/_rels/slide1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70.xml"/><Relationship Id="rId5" Type="http://schemas.openxmlformats.org/officeDocument/2006/relationships/image" Target="../media/image110.png"/><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1.xml"/><Relationship Id="rId5" Type="http://schemas.openxmlformats.org/officeDocument/2006/relationships/image" Target="../media/image109.png"/><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73.xml"/><Relationship Id="rId5" Type="http://schemas.openxmlformats.org/officeDocument/2006/relationships/image" Target="../media/image116.png"/><Relationship Id="rId4" Type="http://schemas.openxmlformats.org/officeDocument/2006/relationships/image" Target="../media/image115.png"/></Relationships>
</file>

<file path=ppt/slides/_rels/slide11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75.xml"/><Relationship Id="rId5" Type="http://schemas.openxmlformats.org/officeDocument/2006/relationships/image" Target="../media/image125.png"/><Relationship Id="rId4" Type="http://schemas.openxmlformats.org/officeDocument/2006/relationships/image" Target="../media/image124.png"/></Relationships>
</file>

<file path=ppt/slides/_rels/slide1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6.xml"/></Relationships>
</file>

<file path=ppt/slides/_rels/slide11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8.xml"/><Relationship Id="rId4" Type="http://schemas.openxmlformats.org/officeDocument/2006/relationships/image" Target="../media/image132.png"/></Relationships>
</file>

<file path=ppt/slides/_rels/slide1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9.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80.xml"/><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3.xml"/><Relationship Id="rId1" Type="http://schemas.openxmlformats.org/officeDocument/2006/relationships/slideLayout" Target="../slideLayouts/slideLayout81.xml"/><Relationship Id="rId5" Type="http://schemas.openxmlformats.org/officeDocument/2006/relationships/image" Target="../media/image142.png"/><Relationship Id="rId4" Type="http://schemas.openxmlformats.org/officeDocument/2006/relationships/image" Target="../media/image141.png"/></Relationships>
</file>

<file path=ppt/slides/_rels/slide1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84.xml"/><Relationship Id="rId4" Type="http://schemas.openxmlformats.org/officeDocument/2006/relationships/image" Target="../media/image144.png"/></Relationships>
</file>

<file path=ppt/slides/_rels/slide12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85.xml"/><Relationship Id="rId4" Type="http://schemas.openxmlformats.org/officeDocument/2006/relationships/image" Target="../media/image146.png"/></Relationships>
</file>

<file path=ppt/slides/_rels/slide1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6.xml"/><Relationship Id="rId1" Type="http://schemas.openxmlformats.org/officeDocument/2006/relationships/slideLayout" Target="../slideLayouts/slideLayout86.xml"/><Relationship Id="rId5" Type="http://schemas.openxmlformats.org/officeDocument/2006/relationships/image" Target="../media/image149.png"/><Relationship Id="rId4" Type="http://schemas.openxmlformats.org/officeDocument/2006/relationships/image" Target="../media/image148.png"/></Relationships>
</file>

<file path=ppt/slides/_rels/slide1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12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88.xml"/></Relationships>
</file>

<file path=ppt/slides/_rels/slide1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89.xml"/><Relationship Id="rId4" Type="http://schemas.openxmlformats.org/officeDocument/2006/relationships/image" Target="../media/image15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91.xml"/></Relationships>
</file>

<file path=ppt/slides/_rels/slide1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2.xml"/><Relationship Id="rId4" Type="http://schemas.openxmlformats.org/officeDocument/2006/relationships/image" Target="../media/image159.png"/></Relationships>
</file>

<file path=ppt/slides/_rels/slide1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9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9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8.xml"/><Relationship Id="rId1" Type="http://schemas.openxmlformats.org/officeDocument/2006/relationships/slideLayout" Target="../slideLayouts/slideLayout9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2.xml"/><Relationship Id="rId1" Type="http://schemas.openxmlformats.org/officeDocument/2006/relationships/slideLayout" Target="../slideLayouts/slideLayout30.xml"/><Relationship Id="rId4" Type="http://schemas.openxmlformats.org/officeDocument/2006/relationships/slide" Target="slide43.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slide" Target="slide4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29.xml"/><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18.xml"/><Relationship Id="rId4" Type="http://schemas.openxmlformats.org/officeDocument/2006/relationships/slide" Target="slide4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slide" Target="slide4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4.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8.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49.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3.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8.xml"/><Relationship Id="rId5" Type="http://schemas.openxmlformats.org/officeDocument/2006/relationships/image" Target="../media/image85.png"/><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9.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Global </a:t>
            </a:r>
            <a:r>
              <a:rPr lang="en-US" dirty="0"/>
              <a:t>Finance Transformation</a:t>
            </a:r>
            <a:br>
              <a:rPr lang="en-US" dirty="0"/>
            </a:br>
            <a:r>
              <a:rPr lang="en-US" dirty="0"/>
              <a:t>Financial Reporting</a:t>
            </a:r>
            <a:endParaRPr lang="en-GB" dirty="0"/>
          </a:p>
        </p:txBody>
      </p:sp>
      <p:sp>
        <p:nvSpPr>
          <p:cNvPr id="3" name="Subtitle 2"/>
          <p:cNvSpPr>
            <a:spLocks noGrp="1"/>
          </p:cNvSpPr>
          <p:nvPr>
            <p:ph type="subTitle" idx="1"/>
          </p:nvPr>
        </p:nvSpPr>
        <p:spPr/>
        <p:txBody>
          <a:bodyPr>
            <a:normAutofit/>
          </a:bodyPr>
          <a:lstStyle/>
          <a:p>
            <a:r>
              <a:rPr lang="en-US" dirty="0"/>
              <a:t>Financial Reporting Concepts</a:t>
            </a:r>
          </a:p>
          <a:p>
            <a:pPr lvl="1"/>
            <a:endParaRPr lang="en-GB"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GB" dirty="0" smtClean="0"/>
              <a:t>Topics</a:t>
            </a:r>
            <a:endParaRPr lang="en-GB" dirty="0"/>
          </a:p>
        </p:txBody>
      </p:sp>
      <p:sp>
        <p:nvSpPr>
          <p:cNvPr id="9" name="Right Arrow 8"/>
          <p:cNvSpPr/>
          <p:nvPr/>
        </p:nvSpPr>
        <p:spPr>
          <a:xfrm>
            <a:off x="114300" y="2286000"/>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grpSp>
        <p:nvGrpSpPr>
          <p:cNvPr id="2" name="Group 40"/>
          <p:cNvGrpSpPr/>
          <p:nvPr/>
        </p:nvGrpSpPr>
        <p:grpSpPr>
          <a:xfrm>
            <a:off x="828064" y="1600200"/>
            <a:ext cx="7487872" cy="274320"/>
            <a:chOff x="826707" y="1600200"/>
            <a:chExt cx="7487872" cy="274320"/>
          </a:xfrm>
          <a:solidFill>
            <a:schemeClr val="accent3"/>
          </a:solidFill>
        </p:grpSpPr>
        <p:sp>
          <p:nvSpPr>
            <p:cNvPr id="42" name="Rectangle 5">
              <a:hlinkClick r:id="rId2" action="ppaction://hlinksldjump"/>
            </p:cNvPr>
            <p:cNvSpPr>
              <a:spLocks noChangeArrowheads="1"/>
            </p:cNvSpPr>
            <p:nvPr/>
          </p:nvSpPr>
          <p:spPr bwMode="gray">
            <a:xfrm>
              <a:off x="826707" y="1600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2</a:t>
              </a:r>
              <a:r>
                <a:rPr lang="en-GB" dirty="0" smtClean="0">
                  <a:solidFill>
                    <a:schemeClr val="bg2"/>
                  </a:solidFill>
                </a:rPr>
                <a:t>.</a:t>
              </a:r>
              <a:endParaRPr lang="en-GB" b="0" dirty="0">
                <a:solidFill>
                  <a:schemeClr val="bg2"/>
                </a:solidFill>
              </a:endParaRPr>
            </a:p>
          </p:txBody>
        </p:sp>
        <p:sp>
          <p:nvSpPr>
            <p:cNvPr id="43" name="Rectangle 6">
              <a:hlinkClick r:id="rId2" action="ppaction://hlinksldjump"/>
            </p:cNvPr>
            <p:cNvSpPr>
              <a:spLocks noChangeArrowheads="1"/>
            </p:cNvSpPr>
            <p:nvPr/>
          </p:nvSpPr>
          <p:spPr bwMode="gray">
            <a:xfrm>
              <a:off x="1520380" y="1600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Objective of the Reporting Platform</a:t>
              </a:r>
              <a:endParaRPr lang="en-GB" b="0" dirty="0">
                <a:solidFill>
                  <a:schemeClr val="bg2"/>
                </a:solidFill>
              </a:endParaRPr>
            </a:p>
          </p:txBody>
        </p:sp>
      </p:grpSp>
      <p:grpSp>
        <p:nvGrpSpPr>
          <p:cNvPr id="3" name="Group 43"/>
          <p:cNvGrpSpPr/>
          <p:nvPr/>
        </p:nvGrpSpPr>
        <p:grpSpPr>
          <a:xfrm>
            <a:off x="828064" y="1981200"/>
            <a:ext cx="7487872" cy="274320"/>
            <a:chOff x="826707" y="1981200"/>
            <a:chExt cx="7487872" cy="274320"/>
          </a:xfrm>
          <a:solidFill>
            <a:schemeClr val="accent3"/>
          </a:solidFill>
        </p:grpSpPr>
        <p:sp>
          <p:nvSpPr>
            <p:cNvPr id="45" name="Rectangle 7">
              <a:hlinkClick r:id="" action="ppaction://noaction"/>
            </p:cNvPr>
            <p:cNvSpPr>
              <a:spLocks noChangeArrowheads="1"/>
            </p:cNvSpPr>
            <p:nvPr/>
          </p:nvSpPr>
          <p:spPr bwMode="gray">
            <a:xfrm>
              <a:off x="826707" y="1981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3</a:t>
              </a:r>
              <a:r>
                <a:rPr lang="en-GB" dirty="0" smtClean="0">
                  <a:solidFill>
                    <a:schemeClr val="bg2"/>
                  </a:solidFill>
                </a:rPr>
                <a:t>.</a:t>
              </a:r>
              <a:endParaRPr lang="en-GB" b="0" dirty="0">
                <a:solidFill>
                  <a:schemeClr val="bg2"/>
                </a:solidFill>
              </a:endParaRPr>
            </a:p>
          </p:txBody>
        </p:sp>
        <p:sp>
          <p:nvSpPr>
            <p:cNvPr id="46" name="Rectangle 8">
              <a:hlinkClick r:id="rId3" action="ppaction://hlinksldjump"/>
            </p:cNvPr>
            <p:cNvSpPr>
              <a:spLocks noChangeArrowheads="1"/>
            </p:cNvSpPr>
            <p:nvPr/>
          </p:nvSpPr>
          <p:spPr bwMode="gray">
            <a:xfrm>
              <a:off x="1520380" y="1981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Approach to Standardization</a:t>
              </a:r>
              <a:endParaRPr lang="en-GB" b="0" dirty="0">
                <a:solidFill>
                  <a:schemeClr val="bg2"/>
                </a:solidFill>
              </a:endParaRPr>
            </a:p>
          </p:txBody>
        </p:sp>
      </p:grpSp>
      <p:grpSp>
        <p:nvGrpSpPr>
          <p:cNvPr id="4" name="Group 46"/>
          <p:cNvGrpSpPr/>
          <p:nvPr/>
        </p:nvGrpSpPr>
        <p:grpSpPr>
          <a:xfrm>
            <a:off x="838200" y="2362200"/>
            <a:ext cx="7487872" cy="274320"/>
            <a:chOff x="826707" y="2436225"/>
            <a:chExt cx="7487872" cy="446353"/>
          </a:xfrm>
        </p:grpSpPr>
        <p:sp>
          <p:nvSpPr>
            <p:cNvPr id="48" name="Rectangle 9">
              <a:hlinkClick r:id="rId4" action="ppaction://hlinksldjump"/>
            </p:cNvPr>
            <p:cNvSpPr>
              <a:spLocks noChangeArrowheads="1"/>
            </p:cNvSpPr>
            <p:nvPr/>
          </p:nvSpPr>
          <p:spPr bwMode="gray">
            <a:xfrm>
              <a:off x="826707" y="2436225"/>
              <a:ext cx="532133" cy="446353"/>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4</a:t>
              </a:r>
              <a:r>
                <a:rPr lang="en-GB" dirty="0" smtClean="0">
                  <a:solidFill>
                    <a:schemeClr val="bg2"/>
                  </a:solidFill>
                </a:rPr>
                <a:t>.</a:t>
              </a:r>
              <a:endParaRPr lang="en-GB" b="0" dirty="0">
                <a:solidFill>
                  <a:schemeClr val="bg2"/>
                </a:solidFill>
              </a:endParaRPr>
            </a:p>
          </p:txBody>
        </p:sp>
        <p:sp>
          <p:nvSpPr>
            <p:cNvPr id="49" name="Rectangle 10">
              <a:hlinkClick r:id="" action="ppaction://noaction"/>
            </p:cNvPr>
            <p:cNvSpPr>
              <a:spLocks noChangeArrowheads="1"/>
            </p:cNvSpPr>
            <p:nvPr/>
          </p:nvSpPr>
          <p:spPr bwMode="gray">
            <a:xfrm>
              <a:off x="1520380" y="2436225"/>
              <a:ext cx="6794199" cy="446353"/>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Concepts</a:t>
              </a:r>
              <a:endParaRPr lang="en-GB" b="0" dirty="0">
                <a:solidFill>
                  <a:schemeClr val="bg2"/>
                </a:solidFill>
              </a:endParaRPr>
            </a:p>
          </p:txBody>
        </p:sp>
      </p:grpSp>
      <p:grpSp>
        <p:nvGrpSpPr>
          <p:cNvPr id="5" name="Group 53"/>
          <p:cNvGrpSpPr/>
          <p:nvPr/>
        </p:nvGrpSpPr>
        <p:grpSpPr>
          <a:xfrm>
            <a:off x="828064" y="1219200"/>
            <a:ext cx="7487872" cy="274320"/>
            <a:chOff x="826707" y="2436225"/>
            <a:chExt cx="7487872" cy="446353"/>
          </a:xfrm>
          <a:solidFill>
            <a:schemeClr val="accent3"/>
          </a:solidFill>
        </p:grpSpPr>
        <p:sp>
          <p:nvSpPr>
            <p:cNvPr id="57" name="Rectangle 9">
              <a:hlinkClick r:id="rId4"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60"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b="0" dirty="0" smtClean="0">
                  <a:solidFill>
                    <a:schemeClr val="bg2"/>
                  </a:solidFill>
                </a:rPr>
                <a:t>Introduction to GFT</a:t>
              </a:r>
              <a:endParaRPr lang="en-GB" b="0" dirty="0">
                <a:solidFill>
                  <a:schemeClr val="bg2"/>
                </a:solidFill>
              </a:endParaRPr>
            </a:p>
          </p:txBody>
        </p:sp>
      </p:grpSp>
      <p:grpSp>
        <p:nvGrpSpPr>
          <p:cNvPr id="38" name="Group 89"/>
          <p:cNvGrpSpPr/>
          <p:nvPr/>
        </p:nvGrpSpPr>
        <p:grpSpPr>
          <a:xfrm>
            <a:off x="828064" y="2743200"/>
            <a:ext cx="7487872" cy="274320"/>
            <a:chOff x="826707" y="2436225"/>
            <a:chExt cx="7487872" cy="446353"/>
          </a:xfrm>
          <a:solidFill>
            <a:schemeClr val="accent3"/>
          </a:solidFill>
        </p:grpSpPr>
        <p:sp>
          <p:nvSpPr>
            <p:cNvPr id="39" name="Rectangle 9">
              <a:hlinkClick r:id="rId4"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5</a:t>
              </a:r>
              <a:r>
                <a:rPr lang="en-GB" dirty="0" smtClean="0">
                  <a:solidFill>
                    <a:schemeClr val="bg2"/>
                  </a:solidFill>
                </a:rPr>
                <a:t>.</a:t>
              </a:r>
              <a:endParaRPr lang="en-GB" b="0" dirty="0">
                <a:solidFill>
                  <a:schemeClr val="bg2"/>
                </a:solidFill>
              </a:endParaRPr>
            </a:p>
          </p:txBody>
        </p:sp>
        <p:sp>
          <p:nvSpPr>
            <p:cNvPr id="40"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Report Parameter Overview</a:t>
              </a:r>
              <a:endParaRPr lang="en-GB" b="0" dirty="0">
                <a:solidFill>
                  <a:schemeClr val="bg2"/>
                </a:solidFill>
              </a:endParaRPr>
            </a:p>
          </p:txBody>
        </p:sp>
      </p:grpSp>
    </p:spTree>
    <p:extLst>
      <p:ext uri="{BB962C8B-B14F-4D97-AF65-F5344CB8AC3E}">
        <p14:creationId xmlns:p14="http://schemas.microsoft.com/office/powerpoint/2010/main" val="22318956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Select Dimension as a Value</a:t>
            </a:r>
            <a:endParaRPr lang="en-US" dirty="0"/>
          </a:p>
        </p:txBody>
      </p:sp>
      <p:sp>
        <p:nvSpPr>
          <p:cNvPr id="3" name="Content Placeholder 2"/>
          <p:cNvSpPr>
            <a:spLocks noGrp="1"/>
          </p:cNvSpPr>
          <p:nvPr>
            <p:ph idx="1"/>
          </p:nvPr>
        </p:nvSpPr>
        <p:spPr/>
        <p:txBody>
          <a:bodyPr/>
          <a:lstStyle/>
          <a:p>
            <a:r>
              <a:rPr lang="en-US" sz="1600" dirty="0" smtClean="0"/>
              <a:t>Select field/dimension from the ‘PivotTable Field List’ to add to the ‘Values’ field</a:t>
            </a:r>
          </a:p>
          <a:p>
            <a:pPr lvl="1"/>
            <a:r>
              <a:rPr lang="en-US" dirty="0" smtClean="0"/>
              <a:t>All fields with summation signs indicate the field to be a ‘Value’ or measure</a:t>
            </a:r>
          </a:p>
          <a:p>
            <a:pPr lvl="1"/>
            <a:r>
              <a:rPr lang="en-US" dirty="0" smtClean="0"/>
              <a:t>In this instance, choose one or more currencies for the ‘Value’</a:t>
            </a:r>
          </a:p>
          <a:p>
            <a:endParaRPr lang="en-US" dirty="0"/>
          </a:p>
        </p:txBody>
      </p:sp>
      <p:sp>
        <p:nvSpPr>
          <p:cNvPr id="4" name="Text Placeholder 3"/>
          <p:cNvSpPr>
            <a:spLocks noGrp="1"/>
          </p:cNvSpPr>
          <p:nvPr>
            <p:ph type="body" sz="quarter" idx="10"/>
          </p:nvPr>
        </p:nvSpPr>
        <p:spPr>
          <a:xfrm>
            <a:off x="457200" y="683635"/>
            <a:ext cx="8229600" cy="533400"/>
          </a:xfrm>
        </p:spPr>
        <p:txBody>
          <a:bodyPr/>
          <a:lstStyle/>
          <a:p>
            <a:pPr>
              <a:spcBef>
                <a:spcPts val="0"/>
              </a:spcBef>
              <a:spcAft>
                <a:spcPts val="0"/>
              </a:spcAft>
            </a:pPr>
            <a:r>
              <a:rPr lang="en-US" dirty="0" smtClean="0"/>
              <a:t>Values are used to display numeric data so the Currency dimension will always default to the Values quadrant</a:t>
            </a:r>
          </a:p>
        </p:txBody>
      </p:sp>
      <p:cxnSp>
        <p:nvCxnSpPr>
          <p:cNvPr id="12" name="Straight Arrow Connector 11"/>
          <p:cNvCxnSpPr>
            <a:stCxn id="8198" idx="3"/>
            <a:endCxn id="8195" idx="1"/>
          </p:cNvCxnSpPr>
          <p:nvPr/>
        </p:nvCxnSpPr>
        <p:spPr>
          <a:xfrm>
            <a:off x="2235795" y="4533595"/>
            <a:ext cx="1589097" cy="1"/>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195" idx="3"/>
            <a:endCxn id="8197" idx="1"/>
          </p:cNvCxnSpPr>
          <p:nvPr/>
        </p:nvCxnSpPr>
        <p:spPr>
          <a:xfrm flipV="1">
            <a:off x="5320317" y="4533595"/>
            <a:ext cx="1283088" cy="1"/>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pic>
        <p:nvPicPr>
          <p:cNvPr id="8195" name="Picture 3"/>
          <p:cNvPicPr>
            <a:picLocks noChangeAspect="1" noChangeArrowheads="1"/>
          </p:cNvPicPr>
          <p:nvPr/>
        </p:nvPicPr>
        <p:blipFill>
          <a:blip r:embed="rId2" cstate="print"/>
          <a:srcRect/>
          <a:stretch>
            <a:fillRect/>
          </a:stretch>
        </p:blipFill>
        <p:spPr bwMode="auto">
          <a:xfrm>
            <a:off x="3824892" y="3843033"/>
            <a:ext cx="1495425" cy="1381125"/>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6603405" y="4171645"/>
            <a:ext cx="2066925" cy="723900"/>
          </a:xfrm>
          <a:prstGeom prst="rect">
            <a:avLst/>
          </a:prstGeom>
          <a:noFill/>
          <a:ln w="9525">
            <a:noFill/>
            <a:miter lim="800000"/>
            <a:headEnd/>
            <a:tailEnd/>
          </a:ln>
        </p:spPr>
      </p:pic>
      <p:pic>
        <p:nvPicPr>
          <p:cNvPr id="8198" name="Picture 6"/>
          <p:cNvPicPr>
            <a:picLocks noChangeAspect="1" noChangeArrowheads="1"/>
          </p:cNvPicPr>
          <p:nvPr/>
        </p:nvPicPr>
        <p:blipFill>
          <a:blip r:embed="rId4" cstate="print"/>
          <a:srcRect/>
          <a:stretch>
            <a:fillRect/>
          </a:stretch>
        </p:blipFill>
        <p:spPr bwMode="auto">
          <a:xfrm>
            <a:off x="473670" y="3504895"/>
            <a:ext cx="1762125" cy="2057400"/>
          </a:xfrm>
          <a:prstGeom prst="rect">
            <a:avLst/>
          </a:prstGeom>
          <a:noFill/>
          <a:ln w="9525">
            <a:solidFill>
              <a:srgbClr val="0081AE"/>
            </a:solidFill>
            <a:miter lim="800000"/>
            <a:headEnd/>
            <a:tailEnd/>
          </a:ln>
        </p:spPr>
      </p:pic>
    </p:spTree>
    <p:extLst>
      <p:ext uri="{BB962C8B-B14F-4D97-AF65-F5344CB8AC3E}">
        <p14:creationId xmlns:p14="http://schemas.microsoft.com/office/powerpoint/2010/main" val="338908014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473670" y="2891600"/>
            <a:ext cx="1752600" cy="2495550"/>
          </a:xfrm>
          <a:prstGeom prst="rect">
            <a:avLst/>
          </a:prstGeom>
          <a:noFill/>
          <a:ln w="9525">
            <a:solidFill>
              <a:srgbClr val="0081AE"/>
            </a:solidFill>
            <a:miter lim="800000"/>
            <a:headEnd/>
            <a:tailEnd/>
          </a:ln>
        </p:spPr>
      </p:pic>
      <p:sp>
        <p:nvSpPr>
          <p:cNvPr id="2" name="Title 1"/>
          <p:cNvSpPr>
            <a:spLocks noGrp="1"/>
          </p:cNvSpPr>
          <p:nvPr>
            <p:ph type="title"/>
          </p:nvPr>
        </p:nvSpPr>
        <p:spPr/>
        <p:txBody>
          <a:bodyPr/>
          <a:lstStyle/>
          <a:p>
            <a:r>
              <a:rPr lang="en-US" dirty="0" smtClean="0"/>
              <a:t>Step 2: Select Dimension(s) for Row Labels</a:t>
            </a:r>
            <a:endParaRPr lang="en-US" dirty="0"/>
          </a:p>
        </p:txBody>
      </p:sp>
      <p:sp>
        <p:nvSpPr>
          <p:cNvPr id="3" name="Content Placeholder 2"/>
          <p:cNvSpPr>
            <a:spLocks noGrp="1"/>
          </p:cNvSpPr>
          <p:nvPr>
            <p:ph idx="1"/>
          </p:nvPr>
        </p:nvSpPr>
        <p:spPr/>
        <p:txBody>
          <a:bodyPr/>
          <a:lstStyle/>
          <a:p>
            <a:r>
              <a:rPr lang="en-US" dirty="0" smtClean="0"/>
              <a:t>Select ‘Account’ field/dimension from the ‘PivotTable Field List’ to add to the ‘Row Labels’</a:t>
            </a:r>
          </a:p>
        </p:txBody>
      </p:sp>
      <p:sp>
        <p:nvSpPr>
          <p:cNvPr id="5" name="Text Placeholder 3"/>
          <p:cNvSpPr>
            <a:spLocks noGrp="1"/>
          </p:cNvSpPr>
          <p:nvPr>
            <p:ph type="body" sz="quarter" idx="10"/>
          </p:nvPr>
        </p:nvSpPr>
        <p:spPr>
          <a:xfrm>
            <a:off x="457200" y="1093940"/>
            <a:ext cx="8229600" cy="533400"/>
          </a:xfrm>
        </p:spPr>
        <p:txBody>
          <a:bodyPr/>
          <a:lstStyle/>
          <a:p>
            <a:pPr>
              <a:spcBef>
                <a:spcPts val="0"/>
              </a:spcBef>
              <a:spcAft>
                <a:spcPts val="0"/>
              </a:spcAft>
            </a:pPr>
            <a:r>
              <a:rPr lang="en-US" dirty="0" smtClean="0"/>
              <a:t>Select the ‘Account’ dimension as a Row Label</a:t>
            </a:r>
          </a:p>
        </p:txBody>
      </p:sp>
      <p:cxnSp>
        <p:nvCxnSpPr>
          <p:cNvPr id="25" name="Straight Arrow Connector 24"/>
          <p:cNvCxnSpPr/>
          <p:nvPr/>
        </p:nvCxnSpPr>
        <p:spPr>
          <a:xfrm flipV="1">
            <a:off x="1232620" y="3732580"/>
            <a:ext cx="2580430" cy="1593796"/>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219" idx="3"/>
            <a:endCxn id="9220" idx="1"/>
          </p:cNvCxnSpPr>
          <p:nvPr/>
        </p:nvCxnSpPr>
        <p:spPr>
          <a:xfrm>
            <a:off x="5357813" y="4139375"/>
            <a:ext cx="959772" cy="1"/>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pic>
        <p:nvPicPr>
          <p:cNvPr id="9219" name="Picture 3"/>
          <p:cNvPicPr>
            <a:picLocks noChangeAspect="1" noChangeArrowheads="1"/>
          </p:cNvPicPr>
          <p:nvPr/>
        </p:nvPicPr>
        <p:blipFill>
          <a:blip r:embed="rId3" cstate="print"/>
          <a:srcRect/>
          <a:stretch>
            <a:fillRect/>
          </a:stretch>
        </p:blipFill>
        <p:spPr bwMode="auto">
          <a:xfrm>
            <a:off x="3786188" y="3444050"/>
            <a:ext cx="1571625" cy="1390650"/>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6317585" y="3639313"/>
            <a:ext cx="2143125" cy="1000125"/>
          </a:xfrm>
          <a:prstGeom prst="rect">
            <a:avLst/>
          </a:prstGeom>
          <a:noFill/>
          <a:ln w="9525">
            <a:noFill/>
            <a:miter lim="800000"/>
            <a:headEnd/>
            <a:tailEnd/>
          </a:ln>
        </p:spPr>
      </p:pic>
    </p:spTree>
    <p:extLst>
      <p:ext uri="{BB962C8B-B14F-4D97-AF65-F5344CB8AC3E}">
        <p14:creationId xmlns:p14="http://schemas.microsoft.com/office/powerpoint/2010/main" val="37319764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2" cstate="print"/>
          <a:srcRect/>
          <a:stretch>
            <a:fillRect/>
          </a:stretch>
        </p:blipFill>
        <p:spPr bwMode="auto">
          <a:xfrm>
            <a:off x="4572000" y="3755170"/>
            <a:ext cx="4098925" cy="100158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564055" y="3555875"/>
            <a:ext cx="1552575" cy="1400175"/>
          </a:xfrm>
          <a:prstGeom prst="rect">
            <a:avLst/>
          </a:prstGeom>
          <a:noFill/>
          <a:ln w="9525">
            <a:noFill/>
            <a:miter lim="800000"/>
            <a:headEnd/>
            <a:tailEnd/>
          </a:ln>
        </p:spPr>
      </p:pic>
      <p:pic>
        <p:nvPicPr>
          <p:cNvPr id="10242" name="Picture 2"/>
          <p:cNvPicPr>
            <a:picLocks noChangeAspect="1" noChangeArrowheads="1"/>
          </p:cNvPicPr>
          <p:nvPr/>
        </p:nvPicPr>
        <p:blipFill>
          <a:blip r:embed="rId4" cstate="print"/>
          <a:srcRect/>
          <a:stretch>
            <a:fillRect/>
          </a:stretch>
        </p:blipFill>
        <p:spPr bwMode="auto">
          <a:xfrm>
            <a:off x="473670" y="2670050"/>
            <a:ext cx="1571625" cy="3171825"/>
          </a:xfrm>
          <a:prstGeom prst="rect">
            <a:avLst/>
          </a:prstGeom>
          <a:noFill/>
          <a:ln w="9525">
            <a:solidFill>
              <a:srgbClr val="0081AE"/>
            </a:solidFill>
            <a:miter lim="800000"/>
            <a:headEnd/>
            <a:tailEnd/>
          </a:ln>
        </p:spPr>
      </p:pic>
      <p:sp>
        <p:nvSpPr>
          <p:cNvPr id="2" name="Title 1"/>
          <p:cNvSpPr>
            <a:spLocks noGrp="1"/>
          </p:cNvSpPr>
          <p:nvPr>
            <p:ph type="title"/>
          </p:nvPr>
        </p:nvSpPr>
        <p:spPr/>
        <p:txBody>
          <a:bodyPr/>
          <a:lstStyle/>
          <a:p>
            <a:r>
              <a:rPr lang="en-US" dirty="0" smtClean="0"/>
              <a:t>Step 3: Select Dimension for Column Labels</a:t>
            </a:r>
            <a:endParaRPr lang="en-US" dirty="0"/>
          </a:p>
        </p:txBody>
      </p:sp>
      <p:sp>
        <p:nvSpPr>
          <p:cNvPr id="3" name="Content Placeholder 2"/>
          <p:cNvSpPr>
            <a:spLocks noGrp="1"/>
          </p:cNvSpPr>
          <p:nvPr>
            <p:ph idx="1"/>
          </p:nvPr>
        </p:nvSpPr>
        <p:spPr>
          <a:xfrm>
            <a:off x="457200" y="1835905"/>
            <a:ext cx="8229600" cy="4698976"/>
          </a:xfrm>
        </p:spPr>
        <p:txBody>
          <a:bodyPr/>
          <a:lstStyle/>
          <a:p>
            <a:r>
              <a:rPr lang="en-US" dirty="0" smtClean="0"/>
              <a:t>Select ‘Fiscal’ field/dimension from the ‘PivotTable Field List’ to add to the ‘Column Labels’</a:t>
            </a:r>
          </a:p>
        </p:txBody>
      </p:sp>
      <p:sp>
        <p:nvSpPr>
          <p:cNvPr id="5" name="Text Placeholder 3"/>
          <p:cNvSpPr>
            <a:spLocks noGrp="1"/>
          </p:cNvSpPr>
          <p:nvPr>
            <p:ph type="body" sz="quarter" idx="10"/>
          </p:nvPr>
        </p:nvSpPr>
        <p:spPr>
          <a:xfrm>
            <a:off x="457200" y="918095"/>
            <a:ext cx="8229600" cy="533400"/>
          </a:xfrm>
        </p:spPr>
        <p:txBody>
          <a:bodyPr/>
          <a:lstStyle/>
          <a:p>
            <a:pPr>
              <a:spcBef>
                <a:spcPts val="0"/>
              </a:spcBef>
              <a:spcAft>
                <a:spcPts val="0"/>
              </a:spcAft>
            </a:pPr>
            <a:r>
              <a:rPr lang="en-US" dirty="0" smtClean="0"/>
              <a:t>Select ‘Fiscal’ in the ‘Date’ dimension and place it in Column Labels</a:t>
            </a:r>
          </a:p>
          <a:p>
            <a:pPr>
              <a:spcBef>
                <a:spcPts val="0"/>
              </a:spcBef>
            </a:pPr>
            <a:endParaRPr lang="en-US" sz="1400" dirty="0"/>
          </a:p>
        </p:txBody>
      </p:sp>
      <p:cxnSp>
        <p:nvCxnSpPr>
          <p:cNvPr id="10" name="Straight Arrow Connector 9"/>
          <p:cNvCxnSpPr/>
          <p:nvPr/>
        </p:nvCxnSpPr>
        <p:spPr>
          <a:xfrm flipV="1">
            <a:off x="1384410" y="3884370"/>
            <a:ext cx="1290215" cy="166969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243" idx="3"/>
            <a:endCxn id="10246" idx="1"/>
          </p:cNvCxnSpPr>
          <p:nvPr/>
        </p:nvCxnSpPr>
        <p:spPr>
          <a:xfrm>
            <a:off x="4116630" y="4255963"/>
            <a:ext cx="455370" cy="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14939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457201" y="2057400"/>
            <a:ext cx="1009264" cy="4043362"/>
          </a:xfrm>
          <a:prstGeom prst="rect">
            <a:avLst/>
          </a:prstGeom>
          <a:noFill/>
          <a:ln w="12700">
            <a:solidFill>
              <a:srgbClr val="0081AE"/>
            </a:solid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4800601" y="3221667"/>
            <a:ext cx="3886200" cy="1674172"/>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2826415" y="3339616"/>
            <a:ext cx="1562100" cy="14382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Step 4: Select Dimension for Report Filters</a:t>
            </a:r>
            <a:endParaRPr lang="en-US" dirty="0"/>
          </a:p>
        </p:txBody>
      </p:sp>
      <p:sp>
        <p:nvSpPr>
          <p:cNvPr id="5" name="Text Placeholder 3"/>
          <p:cNvSpPr>
            <a:spLocks noGrp="1"/>
          </p:cNvSpPr>
          <p:nvPr>
            <p:ph type="body" sz="quarter" idx="10"/>
          </p:nvPr>
        </p:nvSpPr>
        <p:spPr>
          <a:xfrm>
            <a:off x="457200" y="613297"/>
            <a:ext cx="8229600" cy="533400"/>
          </a:xfrm>
        </p:spPr>
        <p:txBody>
          <a:bodyPr/>
          <a:lstStyle/>
          <a:p>
            <a:pPr>
              <a:spcBef>
                <a:spcPts val="0"/>
              </a:spcBef>
              <a:spcAft>
                <a:spcPts val="0"/>
              </a:spcAft>
            </a:pPr>
            <a:r>
              <a:rPr lang="en-US" dirty="0" smtClean="0"/>
              <a:t>Select ‘Geography’, ‘Management’ and ‘ServiceLine’ in the ‘Organization’ dimension, the ‘PeriodType’ dimension, and the ‘Scenario’ dimension to place in Report Filter</a:t>
            </a:r>
          </a:p>
        </p:txBody>
      </p:sp>
      <p:cxnSp>
        <p:nvCxnSpPr>
          <p:cNvPr id="10" name="Straight Arrow Connector 9"/>
          <p:cNvCxnSpPr/>
          <p:nvPr/>
        </p:nvCxnSpPr>
        <p:spPr>
          <a:xfrm flipV="1">
            <a:off x="1219200" y="4052843"/>
            <a:ext cx="1671013" cy="900157"/>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219200" y="4191001"/>
            <a:ext cx="1676400" cy="1219199"/>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143000" y="4343400"/>
            <a:ext cx="1752600" cy="137160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28" name="Right Brace 27"/>
          <p:cNvSpPr/>
          <p:nvPr/>
        </p:nvSpPr>
        <p:spPr>
          <a:xfrm>
            <a:off x="4391898" y="3655007"/>
            <a:ext cx="152400" cy="838200"/>
          </a:xfrm>
          <a:prstGeom prst="rightBrac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0" name="Straight Arrow Connector 29"/>
          <p:cNvCxnSpPr>
            <a:stCxn id="28" idx="1"/>
            <a:endCxn id="2050" idx="1"/>
          </p:cNvCxnSpPr>
          <p:nvPr/>
        </p:nvCxnSpPr>
        <p:spPr>
          <a:xfrm flipV="1">
            <a:off x="4544298" y="4058753"/>
            <a:ext cx="256303" cy="15354"/>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95400" y="3884370"/>
            <a:ext cx="1606910" cy="91623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219200" y="3656686"/>
            <a:ext cx="1683110" cy="1067714"/>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5796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5" name="Picture 5" descr="C:\WINDOWS\TEMP\SNAGHTMLb5bd25.PNG"/>
          <p:cNvPicPr>
            <a:picLocks noChangeAspect="1" noChangeArrowheads="1"/>
          </p:cNvPicPr>
          <p:nvPr/>
        </p:nvPicPr>
        <p:blipFill>
          <a:blip r:embed="rId3" cstate="print"/>
          <a:srcRect/>
          <a:stretch>
            <a:fillRect/>
          </a:stretch>
        </p:blipFill>
        <p:spPr bwMode="auto">
          <a:xfrm>
            <a:off x="4978238" y="2454462"/>
            <a:ext cx="3703320" cy="2239402"/>
          </a:xfrm>
          <a:prstGeom prst="rect">
            <a:avLst/>
          </a:prstGeom>
          <a:noFill/>
        </p:spPr>
      </p:pic>
      <p:pic>
        <p:nvPicPr>
          <p:cNvPr id="92162" name="Picture 2" descr="C:\WINDOWS\TEMP\SNAGHTMLa8a1cc.PNG"/>
          <p:cNvPicPr>
            <a:picLocks noChangeAspect="1" noChangeArrowheads="1"/>
          </p:cNvPicPr>
          <p:nvPr/>
        </p:nvPicPr>
        <p:blipFill>
          <a:blip r:embed="rId4" cstate="print"/>
          <a:srcRect/>
          <a:stretch>
            <a:fillRect/>
          </a:stretch>
        </p:blipFill>
        <p:spPr bwMode="auto">
          <a:xfrm>
            <a:off x="528300" y="2446500"/>
            <a:ext cx="3702998" cy="2196819"/>
          </a:xfrm>
          <a:prstGeom prst="rect">
            <a:avLst/>
          </a:prstGeom>
          <a:noFill/>
        </p:spPr>
      </p:pic>
      <p:pic>
        <p:nvPicPr>
          <p:cNvPr id="92163" name="Picture 3"/>
          <p:cNvPicPr>
            <a:picLocks noChangeAspect="1" noChangeArrowheads="1"/>
          </p:cNvPicPr>
          <p:nvPr/>
        </p:nvPicPr>
        <p:blipFill>
          <a:blip r:embed="rId5" cstate="print"/>
          <a:srcRect/>
          <a:stretch>
            <a:fillRect/>
          </a:stretch>
        </p:blipFill>
        <p:spPr bwMode="auto">
          <a:xfrm>
            <a:off x="3096524" y="3732580"/>
            <a:ext cx="1364517" cy="248473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Visual Totals</a:t>
            </a:r>
            <a:endParaRPr lang="en-US" dirty="0"/>
          </a:p>
        </p:txBody>
      </p:sp>
      <p:sp>
        <p:nvSpPr>
          <p:cNvPr id="4" name="Text Placeholder 3"/>
          <p:cNvSpPr>
            <a:spLocks noGrp="1"/>
          </p:cNvSpPr>
          <p:nvPr>
            <p:ph type="body" sz="quarter" idx="10"/>
          </p:nvPr>
        </p:nvSpPr>
        <p:spPr>
          <a:xfrm>
            <a:off x="457200" y="578128"/>
            <a:ext cx="8229600" cy="533400"/>
          </a:xfrm>
        </p:spPr>
        <p:txBody>
          <a:bodyPr/>
          <a:lstStyle/>
          <a:p>
            <a:r>
              <a:rPr lang="en-US" dirty="0" smtClean="0"/>
              <a:t>Visual totals refer to totals displayed when one or more members in a hierarchy are filtered within the pivot table.  All totals will reflect the aggregation of only the members present and visible in the pivot table at that time.</a:t>
            </a:r>
          </a:p>
        </p:txBody>
      </p:sp>
      <p:sp>
        <p:nvSpPr>
          <p:cNvPr id="9" name="TextBox 8"/>
          <p:cNvSpPr txBox="1"/>
          <p:nvPr/>
        </p:nvSpPr>
        <p:spPr>
          <a:xfrm>
            <a:off x="4495800" y="5034548"/>
            <a:ext cx="4191000" cy="1169551"/>
          </a:xfrm>
          <a:prstGeom prst="rect">
            <a:avLst/>
          </a:prstGeom>
          <a:noFill/>
          <a:ln w="19050">
            <a:solidFill>
              <a:srgbClr val="0081AE"/>
            </a:solidFill>
          </a:ln>
        </p:spPr>
        <p:txBody>
          <a:bodyPr wrap="square" rtlCol="0">
            <a:spAutoFit/>
          </a:bodyPr>
          <a:lstStyle/>
          <a:p>
            <a:pPr marL="115888" indent="-115888">
              <a:buClr>
                <a:schemeClr val="accent2"/>
              </a:buClr>
              <a:buSzPct val="75000"/>
              <a:buFont typeface="Wingdings 3" pitchFamily="18" charset="2"/>
              <a:buChar char="u"/>
            </a:pPr>
            <a:r>
              <a:rPr lang="en-US" sz="1000" dirty="0" smtClean="0">
                <a:solidFill>
                  <a:schemeClr val="bg1"/>
                </a:solidFill>
              </a:rPr>
              <a:t>Notice the ‘Americas’ total and all totals above ‘Americas’ are different in the two screenshots</a:t>
            </a:r>
          </a:p>
          <a:p>
            <a:pPr marL="223838" indent="-115888">
              <a:buClr>
                <a:schemeClr val="accent2"/>
              </a:buClr>
              <a:buSzPct val="75000"/>
              <a:buFont typeface="Wingdings 3" pitchFamily="18" charset="2"/>
              <a:buChar char="u"/>
            </a:pPr>
            <a:r>
              <a:rPr lang="en-US" sz="1000" dirty="0" smtClean="0">
                <a:solidFill>
                  <a:schemeClr val="bg1"/>
                </a:solidFill>
              </a:rPr>
              <a:t>In one example ‘US based’ is included in the aggregated total and in the other example ‘US based’ is not included in the total because it has been removed.</a:t>
            </a:r>
          </a:p>
          <a:p>
            <a:pPr marL="223838" indent="-115888">
              <a:buClr>
                <a:schemeClr val="accent2"/>
              </a:buClr>
              <a:buSzPct val="75000"/>
              <a:buFont typeface="Wingdings 3" pitchFamily="18" charset="2"/>
              <a:buChar char="u"/>
            </a:pPr>
            <a:r>
              <a:rPr lang="en-US" sz="1000" dirty="0" smtClean="0">
                <a:solidFill>
                  <a:schemeClr val="bg1"/>
                </a:solidFill>
              </a:rPr>
              <a:t>When ‘US based’ is removed, all totals above will change to exclude ‘US Based’ in the totals.</a:t>
            </a:r>
          </a:p>
        </p:txBody>
      </p:sp>
      <p:sp>
        <p:nvSpPr>
          <p:cNvPr id="21" name="TextBox 20"/>
          <p:cNvSpPr txBox="1"/>
          <p:nvPr/>
        </p:nvSpPr>
        <p:spPr>
          <a:xfrm>
            <a:off x="1143000" y="2133600"/>
            <a:ext cx="2466975" cy="307777"/>
          </a:xfrm>
          <a:prstGeom prst="rect">
            <a:avLst/>
          </a:prstGeom>
          <a:noFill/>
        </p:spPr>
        <p:txBody>
          <a:bodyPr wrap="square" rtlCol="0">
            <a:spAutoFit/>
          </a:bodyPr>
          <a:lstStyle/>
          <a:p>
            <a:pPr algn="ctr"/>
            <a:r>
              <a:rPr lang="en-US" sz="1400" b="1" dirty="0" smtClean="0">
                <a:solidFill>
                  <a:schemeClr val="bg1"/>
                </a:solidFill>
              </a:rPr>
              <a:t>Americas with US based</a:t>
            </a:r>
            <a:endParaRPr lang="en-US" sz="1400" b="1" dirty="0">
              <a:solidFill>
                <a:schemeClr val="bg1"/>
              </a:solidFill>
            </a:endParaRPr>
          </a:p>
        </p:txBody>
      </p:sp>
      <p:sp>
        <p:nvSpPr>
          <p:cNvPr id="22" name="TextBox 21"/>
          <p:cNvSpPr txBox="1"/>
          <p:nvPr/>
        </p:nvSpPr>
        <p:spPr>
          <a:xfrm>
            <a:off x="5417344" y="2133600"/>
            <a:ext cx="2786063" cy="307777"/>
          </a:xfrm>
          <a:prstGeom prst="rect">
            <a:avLst/>
          </a:prstGeom>
          <a:noFill/>
        </p:spPr>
        <p:txBody>
          <a:bodyPr wrap="square" rtlCol="0">
            <a:spAutoFit/>
          </a:bodyPr>
          <a:lstStyle/>
          <a:p>
            <a:pPr algn="ctr"/>
            <a:r>
              <a:rPr lang="en-US" sz="1400" b="1" dirty="0" smtClean="0">
                <a:solidFill>
                  <a:schemeClr val="bg1"/>
                </a:solidFill>
              </a:rPr>
              <a:t>Americas without US based</a:t>
            </a:r>
            <a:endParaRPr lang="en-US" sz="1400" b="1" dirty="0">
              <a:solidFill>
                <a:schemeClr val="bg1"/>
              </a:solidFill>
            </a:endParaRPr>
          </a:p>
        </p:txBody>
      </p:sp>
      <p:sp>
        <p:nvSpPr>
          <p:cNvPr id="25" name="TextBox 24"/>
          <p:cNvSpPr txBox="1"/>
          <p:nvPr/>
        </p:nvSpPr>
        <p:spPr>
          <a:xfrm>
            <a:off x="480235" y="5034548"/>
            <a:ext cx="2590800" cy="1170432"/>
          </a:xfrm>
          <a:prstGeom prst="rect">
            <a:avLst/>
          </a:prstGeom>
          <a:noFill/>
          <a:ln w="19050">
            <a:solidFill>
              <a:srgbClr val="0081AE"/>
            </a:solidFill>
          </a:ln>
        </p:spPr>
        <p:txBody>
          <a:bodyPr wrap="square" rtlCol="0">
            <a:spAutoFit/>
          </a:bodyPr>
          <a:lstStyle/>
          <a:p>
            <a:pPr marL="115888" indent="-115888">
              <a:buClr>
                <a:schemeClr val="accent2"/>
              </a:buClr>
              <a:buSzPct val="75000"/>
            </a:pPr>
            <a:r>
              <a:rPr lang="en-US" sz="1000" b="1" dirty="0" smtClean="0">
                <a:solidFill>
                  <a:schemeClr val="bg1"/>
                </a:solidFill>
              </a:rPr>
              <a:t>Remove ‘US based’ hierarchy member:</a:t>
            </a:r>
          </a:p>
          <a:p>
            <a:pPr marL="115888" indent="-115888">
              <a:buClr>
                <a:schemeClr val="accent2"/>
              </a:buClr>
              <a:buSzPct val="75000"/>
              <a:buFont typeface="Wingdings 3" pitchFamily="18" charset="2"/>
              <a:buChar char="u"/>
            </a:pPr>
            <a:r>
              <a:rPr lang="en-US" sz="1000" dirty="0" smtClean="0">
                <a:solidFill>
                  <a:schemeClr val="bg1"/>
                </a:solidFill>
              </a:rPr>
              <a:t>Select the cell containing the hierarchy member labeled ‘US based’</a:t>
            </a:r>
          </a:p>
          <a:p>
            <a:pPr marL="115888" indent="-115888">
              <a:buClr>
                <a:schemeClr val="accent2"/>
              </a:buClr>
              <a:buSzPct val="75000"/>
              <a:buFont typeface="Wingdings 3" pitchFamily="18" charset="2"/>
              <a:buChar char="u"/>
            </a:pPr>
            <a:r>
              <a:rPr lang="en-US" sz="1000" dirty="0" smtClean="0">
                <a:solidFill>
                  <a:schemeClr val="bg1"/>
                </a:solidFill>
              </a:rPr>
              <a:t>Click the filter icon and deselect the ‘US based’ member label</a:t>
            </a:r>
          </a:p>
          <a:p>
            <a:pPr marL="115888" indent="-115888">
              <a:buClr>
                <a:schemeClr val="accent2"/>
              </a:buClr>
              <a:buSzPct val="75000"/>
              <a:buFont typeface="Wingdings 3" pitchFamily="18" charset="2"/>
              <a:buChar char="u"/>
            </a:pPr>
            <a:r>
              <a:rPr lang="en-US" sz="1000" dirty="0" smtClean="0">
                <a:solidFill>
                  <a:schemeClr val="bg1"/>
                </a:solidFill>
              </a:rPr>
              <a:t>Click ‘OK’</a:t>
            </a:r>
          </a:p>
        </p:txBody>
      </p:sp>
      <p:sp>
        <p:nvSpPr>
          <p:cNvPr id="28" name="Rectangle 27"/>
          <p:cNvSpPr/>
          <p:nvPr/>
        </p:nvSpPr>
        <p:spPr>
          <a:xfrm>
            <a:off x="533400" y="3324438"/>
            <a:ext cx="1828800" cy="115195"/>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9" name="Rectangle 28"/>
          <p:cNvSpPr/>
          <p:nvPr/>
        </p:nvSpPr>
        <p:spPr>
          <a:xfrm>
            <a:off x="2656386" y="2539526"/>
            <a:ext cx="150798" cy="14118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2" name="Rectangle 31"/>
          <p:cNvSpPr/>
          <p:nvPr/>
        </p:nvSpPr>
        <p:spPr>
          <a:xfrm>
            <a:off x="3648569" y="5359738"/>
            <a:ext cx="531798" cy="131134"/>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40" name="Elbow Connector 39"/>
          <p:cNvCxnSpPr>
            <a:stCxn id="28" idx="0"/>
            <a:endCxn id="29" idx="1"/>
          </p:cNvCxnSpPr>
          <p:nvPr/>
        </p:nvCxnSpPr>
        <p:spPr>
          <a:xfrm rot="5400000" flipH="1" flipV="1">
            <a:off x="1694932" y="2362984"/>
            <a:ext cx="714322" cy="1208586"/>
          </a:xfrm>
          <a:prstGeom prst="bentConnector2">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43" name="Elbow Connector 39"/>
          <p:cNvCxnSpPr>
            <a:stCxn id="29" idx="3"/>
            <a:endCxn id="92163" idx="0"/>
          </p:cNvCxnSpPr>
          <p:nvPr/>
        </p:nvCxnSpPr>
        <p:spPr>
          <a:xfrm>
            <a:off x="2807184" y="2610116"/>
            <a:ext cx="971599" cy="1122464"/>
          </a:xfrm>
          <a:prstGeom prst="bentConnector2">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571640" y="3309109"/>
            <a:ext cx="3580790" cy="0"/>
          </a:xfrm>
          <a:prstGeom prst="straightConnector1">
            <a:avLst/>
          </a:prstGeom>
          <a:ln w="25400">
            <a:solidFill>
              <a:srgbClr val="0081AE"/>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8184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5"/>
            <a:ext cx="8232775" cy="863600"/>
          </a:xfrm>
        </p:spPr>
        <p:txBody>
          <a:bodyPr/>
          <a:lstStyle/>
          <a:p>
            <a:r>
              <a:rPr lang="en-US" dirty="0" smtClean="0"/>
              <a:t>Error message in MS Excel using Ad hoc cubes</a:t>
            </a:r>
            <a:r>
              <a:rPr lang="en-US" sz="3200" dirty="0" smtClean="0"/>
              <a:t/>
            </a:r>
            <a:br>
              <a:rPr lang="en-US" sz="3200" dirty="0" smtClean="0"/>
            </a:br>
            <a:endParaRPr lang="en-US" sz="2400" b="0" dirty="0" smtClean="0"/>
          </a:p>
        </p:txBody>
      </p:sp>
      <p:sp>
        <p:nvSpPr>
          <p:cNvPr id="4" name="Text Placeholder 3"/>
          <p:cNvSpPr>
            <a:spLocks noGrp="1"/>
          </p:cNvSpPr>
          <p:nvPr>
            <p:ph type="body" sz="quarter" idx="10"/>
          </p:nvPr>
        </p:nvSpPr>
        <p:spPr>
          <a:xfrm>
            <a:off x="457200" y="1106158"/>
            <a:ext cx="8229600" cy="536574"/>
          </a:xfrm>
        </p:spPr>
        <p:txBody>
          <a:bodyPr/>
          <a:lstStyle/>
          <a:p>
            <a:pPr>
              <a:spcAft>
                <a:spcPts val="200"/>
              </a:spcAft>
              <a:buClr>
                <a:srgbClr val="646464"/>
              </a:buClr>
              <a:buSzPct val="80000"/>
            </a:pPr>
            <a:r>
              <a:rPr lang="en-US" dirty="0" smtClean="0"/>
              <a:t>During the daily data updates the following two messages may occur.  “Refresh All” will resolve this.</a:t>
            </a:r>
            <a:endParaRPr lang="en-US" dirty="0"/>
          </a:p>
        </p:txBody>
      </p:sp>
      <p:sp>
        <p:nvSpPr>
          <p:cNvPr id="15" name="Rectangle 14"/>
          <p:cNvSpPr/>
          <p:nvPr/>
        </p:nvSpPr>
        <p:spPr>
          <a:xfrm>
            <a:off x="457199" y="4130213"/>
            <a:ext cx="8232776" cy="360000"/>
          </a:xfrm>
          <a:prstGeom prst="rect">
            <a:avLst/>
          </a:prstGeom>
          <a:solidFill>
            <a:srgbClr val="FFD200"/>
          </a:solidFill>
          <a:ln w="12700">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r>
              <a:rPr lang="en-US" sz="1400" b="1" dirty="0" smtClean="0">
                <a:solidFill>
                  <a:schemeClr val="tx1"/>
                </a:solidFill>
              </a:rPr>
              <a:t>Solution</a:t>
            </a:r>
          </a:p>
        </p:txBody>
      </p:sp>
      <p:sp>
        <p:nvSpPr>
          <p:cNvPr id="16" name="Rectangle 15"/>
          <p:cNvSpPr/>
          <p:nvPr/>
        </p:nvSpPr>
        <p:spPr>
          <a:xfrm>
            <a:off x="457199" y="1815492"/>
            <a:ext cx="8229600" cy="972000"/>
          </a:xfrm>
          <a:prstGeom prst="rect">
            <a:avLst/>
          </a:prstGeom>
          <a:solidFill>
            <a:schemeClr val="tx2"/>
          </a:solidFill>
          <a:ln w="12700">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t" anchorCtr="0"/>
          <a:lstStyle/>
          <a:p>
            <a:pPr>
              <a:spcAft>
                <a:spcPts val="200"/>
              </a:spcAft>
              <a:buClr>
                <a:srgbClr val="646464"/>
              </a:buClr>
              <a:buSzPct val="80000"/>
            </a:pPr>
            <a:r>
              <a:rPr lang="en-US" sz="1200" b="1" dirty="0" smtClean="0">
                <a:solidFill>
                  <a:schemeClr val="tx1"/>
                </a:solidFill>
              </a:rPr>
              <a:t>a)</a:t>
            </a:r>
          </a:p>
        </p:txBody>
      </p:sp>
      <p:pic>
        <p:nvPicPr>
          <p:cNvPr id="18" name="Picture 3"/>
          <p:cNvPicPr>
            <a:picLocks noChangeAspect="1" noChangeArrowheads="1"/>
          </p:cNvPicPr>
          <p:nvPr/>
        </p:nvPicPr>
        <p:blipFill>
          <a:blip r:embed="rId2" cstate="print"/>
          <a:srcRect/>
          <a:stretch>
            <a:fillRect/>
          </a:stretch>
        </p:blipFill>
        <p:spPr bwMode="auto">
          <a:xfrm>
            <a:off x="1654968" y="1864771"/>
            <a:ext cx="5834063" cy="873443"/>
          </a:xfrm>
          <a:prstGeom prst="rect">
            <a:avLst/>
          </a:prstGeom>
          <a:noFill/>
          <a:ln w="9525">
            <a:noFill/>
            <a:miter lim="800000"/>
            <a:headEnd/>
            <a:tailEnd/>
          </a:ln>
        </p:spPr>
      </p:pic>
      <p:sp>
        <p:nvSpPr>
          <p:cNvPr id="10" name="Rectangle 9"/>
          <p:cNvSpPr/>
          <p:nvPr/>
        </p:nvSpPr>
        <p:spPr>
          <a:xfrm>
            <a:off x="460375" y="2891790"/>
            <a:ext cx="8229600" cy="1152000"/>
          </a:xfrm>
          <a:prstGeom prst="rect">
            <a:avLst/>
          </a:prstGeom>
          <a:solidFill>
            <a:schemeClr val="tx2"/>
          </a:solidFill>
          <a:ln w="12700">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t" anchorCtr="0"/>
          <a:lstStyle/>
          <a:p>
            <a:pPr>
              <a:spcAft>
                <a:spcPts val="200"/>
              </a:spcAft>
              <a:buClr>
                <a:srgbClr val="646464"/>
              </a:buClr>
              <a:buSzPct val="80000"/>
            </a:pPr>
            <a:r>
              <a:rPr lang="en-US" sz="1200" b="1" dirty="0" smtClean="0">
                <a:solidFill>
                  <a:schemeClr val="tx1"/>
                </a:solidFill>
              </a:rPr>
              <a:t>b)</a:t>
            </a:r>
          </a:p>
        </p:txBody>
      </p:sp>
      <p:pic>
        <p:nvPicPr>
          <p:cNvPr id="11" name="Picture 2" descr="C:\WINDOWS\TEMP\SNAGHTML22ee8cf.PNG"/>
          <p:cNvPicPr>
            <a:picLocks noChangeAspect="1" noChangeArrowheads="1"/>
          </p:cNvPicPr>
          <p:nvPr/>
        </p:nvPicPr>
        <p:blipFill>
          <a:blip r:embed="rId3" cstate="print"/>
          <a:srcRect/>
          <a:stretch>
            <a:fillRect/>
          </a:stretch>
        </p:blipFill>
        <p:spPr bwMode="auto">
          <a:xfrm>
            <a:off x="5775823" y="2930172"/>
            <a:ext cx="2660000" cy="1013333"/>
          </a:xfrm>
          <a:prstGeom prst="rect">
            <a:avLst/>
          </a:prstGeom>
          <a:noFill/>
        </p:spPr>
      </p:pic>
      <p:cxnSp>
        <p:nvCxnSpPr>
          <p:cNvPr id="19" name="Shape 18"/>
          <p:cNvCxnSpPr/>
          <p:nvPr/>
        </p:nvCxnSpPr>
        <p:spPr>
          <a:xfrm rot="16200000" flipH="1">
            <a:off x="4295000" y="2406927"/>
            <a:ext cx="246666" cy="2603469"/>
          </a:xfrm>
          <a:prstGeom prst="bentConnector2">
            <a:avLst/>
          </a:prstGeom>
          <a:ln w="31750">
            <a:solidFill>
              <a:srgbClr val="F04C3E"/>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60375" y="4490213"/>
            <a:ext cx="8229600" cy="1705077"/>
          </a:xfrm>
          <a:prstGeom prst="rect">
            <a:avLst/>
          </a:prstGeom>
          <a:solidFill>
            <a:schemeClr val="tx2"/>
          </a:solidFill>
          <a:ln w="12700">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t" anchorCtr="0"/>
          <a:lstStyle/>
          <a:p>
            <a:pPr>
              <a:spcAft>
                <a:spcPts val="200"/>
              </a:spcAft>
              <a:buClr>
                <a:srgbClr val="646464"/>
              </a:buClr>
              <a:buSzPct val="80000"/>
            </a:pPr>
            <a:endParaRPr lang="en-US" sz="1200" b="1" dirty="0" smtClean="0">
              <a:solidFill>
                <a:schemeClr val="tx1"/>
              </a:solidFill>
            </a:endParaRPr>
          </a:p>
        </p:txBody>
      </p:sp>
      <p:pic>
        <p:nvPicPr>
          <p:cNvPr id="2050" name="Picture 2"/>
          <p:cNvPicPr>
            <a:picLocks noChangeAspect="1" noChangeArrowheads="1"/>
          </p:cNvPicPr>
          <p:nvPr/>
        </p:nvPicPr>
        <p:blipFill>
          <a:blip r:embed="rId4" cstate="print"/>
          <a:srcRect r="23148" b="74667"/>
          <a:stretch>
            <a:fillRect/>
          </a:stretch>
        </p:blipFill>
        <p:spPr bwMode="auto">
          <a:xfrm>
            <a:off x="761215" y="4556991"/>
            <a:ext cx="7627921" cy="1571521"/>
          </a:xfrm>
          <a:prstGeom prst="rect">
            <a:avLst/>
          </a:prstGeom>
          <a:noFill/>
          <a:ln w="9525">
            <a:noFill/>
            <a:miter lim="800000"/>
            <a:headEnd/>
            <a:tailEnd/>
          </a:ln>
        </p:spPr>
      </p:pic>
      <p:pic>
        <p:nvPicPr>
          <p:cNvPr id="13" name="Picture 2" descr="C:\WINDOWS\TEMP\SNAGHTML21827fb.PNG"/>
          <p:cNvPicPr>
            <a:picLocks noChangeAspect="1" noChangeArrowheads="1"/>
          </p:cNvPicPr>
          <p:nvPr/>
        </p:nvPicPr>
        <p:blipFill>
          <a:blip r:embed="rId5" cstate="print"/>
          <a:srcRect/>
          <a:stretch>
            <a:fillRect/>
          </a:stretch>
        </p:blipFill>
        <p:spPr bwMode="auto">
          <a:xfrm>
            <a:off x="825687" y="2930172"/>
            <a:ext cx="4693333" cy="766667"/>
          </a:xfrm>
          <a:prstGeom prst="rect">
            <a:avLst/>
          </a:prstGeom>
          <a:noFill/>
        </p:spPr>
      </p:pic>
      <p:sp>
        <p:nvSpPr>
          <p:cNvPr id="22" name="Rectangle 21"/>
          <p:cNvSpPr/>
          <p:nvPr/>
        </p:nvSpPr>
        <p:spPr>
          <a:xfrm>
            <a:off x="3038475" y="4748213"/>
            <a:ext cx="328613" cy="161925"/>
          </a:xfrm>
          <a:prstGeom prst="rect">
            <a:avLst/>
          </a:prstGeom>
          <a:noFill/>
          <a:ln w="1905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23" name="Rectangle 22"/>
          <p:cNvSpPr/>
          <p:nvPr/>
        </p:nvSpPr>
        <p:spPr>
          <a:xfrm>
            <a:off x="2724151" y="4933953"/>
            <a:ext cx="309561" cy="257172"/>
          </a:xfrm>
          <a:prstGeom prst="rect">
            <a:avLst/>
          </a:prstGeom>
          <a:noFill/>
          <a:ln w="1905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Tree>
    <p:extLst>
      <p:ext uri="{BB962C8B-B14F-4D97-AF65-F5344CB8AC3E}">
        <p14:creationId xmlns:p14="http://schemas.microsoft.com/office/powerpoint/2010/main" val="38601620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5" name="Rectangle 5">
            <a:hlinkClick r:id="rId2" action="ppaction://hlinksldjump"/>
          </p:cNvPr>
          <p:cNvSpPr>
            <a:spLocks noChangeArrowheads="1"/>
          </p:cNvSpPr>
          <p:nvPr/>
        </p:nvSpPr>
        <p:spPr bwMode="gray">
          <a:xfrm>
            <a:off x="826707" y="29486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4.</a:t>
            </a:r>
            <a:endParaRPr lang="en-GB" b="0" dirty="0">
              <a:solidFill>
                <a:schemeClr val="bg2"/>
              </a:solidFill>
            </a:endParaRPr>
          </a:p>
        </p:txBody>
      </p:sp>
      <p:sp>
        <p:nvSpPr>
          <p:cNvPr id="6" name="Rectangle 6">
            <a:hlinkClick r:id="rId2" action="ppaction://hlinksldjump"/>
          </p:cNvPr>
          <p:cNvSpPr>
            <a:spLocks noChangeArrowheads="1"/>
          </p:cNvSpPr>
          <p:nvPr/>
        </p:nvSpPr>
        <p:spPr bwMode="gray">
          <a:xfrm>
            <a:off x="1520380" y="29486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Manage Existing Connections</a:t>
            </a:r>
            <a:endParaRPr lang="en-GB" b="0" dirty="0">
              <a:solidFill>
                <a:schemeClr val="bg2"/>
              </a:solidFill>
            </a:endParaRPr>
          </a:p>
        </p:txBody>
      </p:sp>
      <p:grpSp>
        <p:nvGrpSpPr>
          <p:cNvPr id="3" name="Group 22"/>
          <p:cNvGrpSpPr/>
          <p:nvPr/>
        </p:nvGrpSpPr>
        <p:grpSpPr>
          <a:xfrm>
            <a:off x="826707" y="4484204"/>
            <a:ext cx="7487872" cy="446353"/>
            <a:chOff x="826707" y="4484204"/>
            <a:chExt cx="7487872" cy="446353"/>
          </a:xfrm>
        </p:grpSpPr>
        <p:sp>
          <p:nvSpPr>
            <p:cNvPr id="9" name="Rectangle 9">
              <a:hlinkClick r:id="" action="ppaction://noaction"/>
            </p:cNvPr>
            <p:cNvSpPr>
              <a:spLocks noChangeArrowheads="1"/>
            </p:cNvSpPr>
            <p:nvPr/>
          </p:nvSpPr>
          <p:spPr bwMode="gray">
            <a:xfrm>
              <a:off x="826707" y="4484204"/>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7.</a:t>
              </a:r>
              <a:endParaRPr lang="en-GB" b="0" dirty="0">
                <a:solidFill>
                  <a:schemeClr val="bg2"/>
                </a:solidFill>
              </a:endParaRPr>
            </a:p>
          </p:txBody>
        </p:sp>
        <p:sp>
          <p:nvSpPr>
            <p:cNvPr id="10" name="Rectangle 10">
              <a:hlinkClick r:id="" action="ppaction://noaction"/>
            </p:cNvPr>
            <p:cNvSpPr>
              <a:spLocks noChangeArrowheads="1"/>
            </p:cNvSpPr>
            <p:nvPr/>
          </p:nvSpPr>
          <p:spPr bwMode="gray">
            <a:xfrm>
              <a:off x="1520380" y="4484204"/>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Cube Formulas for Data Retrieval</a:t>
              </a:r>
              <a:endParaRPr lang="en-GB" dirty="0">
                <a:solidFill>
                  <a:schemeClr val="bg2"/>
                </a:solidFill>
              </a:endParaRPr>
            </a:p>
          </p:txBody>
        </p:sp>
      </p:grpSp>
      <p:sp>
        <p:nvSpPr>
          <p:cNvPr id="11" name="Rectangle 9">
            <a:hlinkClick r:id="" action="ppaction://noaction"/>
          </p:cNvPr>
          <p:cNvSpPr>
            <a:spLocks noChangeArrowheads="1"/>
          </p:cNvSpPr>
          <p:nvPr/>
        </p:nvSpPr>
        <p:spPr bwMode="gray">
          <a:xfrm>
            <a:off x="826707" y="1450189"/>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12" name="Rectangle 10">
            <a:hlinkClick r:id="" action="ppaction://noaction"/>
          </p:cNvPr>
          <p:cNvSpPr>
            <a:spLocks noChangeArrowheads="1"/>
          </p:cNvSpPr>
          <p:nvPr/>
        </p:nvSpPr>
        <p:spPr bwMode="gray">
          <a:xfrm>
            <a:off x="1520380" y="1450189"/>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Dimensions Overview</a:t>
            </a:r>
            <a:endParaRPr lang="en-GB" dirty="0">
              <a:solidFill>
                <a:schemeClr val="bg2"/>
              </a:solidFill>
            </a:endParaRPr>
          </a:p>
        </p:txBody>
      </p:sp>
      <p:grpSp>
        <p:nvGrpSpPr>
          <p:cNvPr id="4" name="Group 13"/>
          <p:cNvGrpSpPr/>
          <p:nvPr/>
        </p:nvGrpSpPr>
        <p:grpSpPr>
          <a:xfrm>
            <a:off x="826707" y="1949301"/>
            <a:ext cx="7487872" cy="446353"/>
            <a:chOff x="955357" y="3452750"/>
            <a:chExt cx="7487872" cy="446353"/>
          </a:xfrm>
          <a:solidFill>
            <a:schemeClr val="accent3"/>
          </a:solidFill>
        </p:grpSpPr>
        <p:sp>
          <p:nvSpPr>
            <p:cNvPr id="15" name="Rectangle 9">
              <a:hlinkClick r:id="" action="ppaction://noaction"/>
            </p:cNvPr>
            <p:cNvSpPr>
              <a:spLocks noChangeArrowheads="1"/>
            </p:cNvSpPr>
            <p:nvPr/>
          </p:nvSpPr>
          <p:spPr bwMode="gray">
            <a:xfrm>
              <a:off x="955357" y="3452750"/>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2.</a:t>
              </a:r>
              <a:endParaRPr lang="en-GB" b="0" dirty="0">
                <a:solidFill>
                  <a:schemeClr val="bg2"/>
                </a:solidFill>
              </a:endParaRPr>
            </a:p>
          </p:txBody>
        </p:sp>
        <p:sp>
          <p:nvSpPr>
            <p:cNvPr id="16" name="Rectangle 10">
              <a:hlinkClick r:id="" action="ppaction://noaction"/>
            </p:cNvPr>
            <p:cNvSpPr>
              <a:spLocks noChangeArrowheads="1"/>
            </p:cNvSpPr>
            <p:nvPr/>
          </p:nvSpPr>
          <p:spPr bwMode="gray">
            <a:xfrm>
              <a:off x="1649030" y="3452750"/>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Differences to GFIS_FR</a:t>
              </a:r>
              <a:endParaRPr lang="en-GB" dirty="0">
                <a:solidFill>
                  <a:schemeClr val="bg2"/>
                </a:solidFill>
              </a:endParaRPr>
            </a:p>
          </p:txBody>
        </p:sp>
      </p:grpSp>
      <p:sp>
        <p:nvSpPr>
          <p:cNvPr id="17" name="Rectangle 9">
            <a:hlinkClick r:id="" action="ppaction://noaction"/>
          </p:cNvPr>
          <p:cNvSpPr>
            <a:spLocks noChangeArrowheads="1"/>
          </p:cNvSpPr>
          <p:nvPr/>
        </p:nvSpPr>
        <p:spPr bwMode="gray">
          <a:xfrm>
            <a:off x="826707" y="24541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3.</a:t>
            </a:r>
            <a:endParaRPr lang="en-GB" b="0" dirty="0">
              <a:solidFill>
                <a:schemeClr val="bg2"/>
              </a:solidFill>
            </a:endParaRPr>
          </a:p>
        </p:txBody>
      </p:sp>
      <p:sp>
        <p:nvSpPr>
          <p:cNvPr id="18" name="Rectangle 10">
            <a:hlinkClick r:id="" action="ppaction://noaction"/>
          </p:cNvPr>
          <p:cNvSpPr>
            <a:spLocks noChangeArrowheads="1"/>
          </p:cNvSpPr>
          <p:nvPr/>
        </p:nvSpPr>
        <p:spPr bwMode="gray">
          <a:xfrm>
            <a:off x="1520380" y="24541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US" dirty="0" smtClean="0">
                <a:solidFill>
                  <a:schemeClr val="bg2"/>
                </a:solidFill>
              </a:rPr>
              <a:t>Log In to the Ad Hoc Cube </a:t>
            </a:r>
            <a:endParaRPr lang="en-GB" dirty="0">
              <a:solidFill>
                <a:schemeClr val="bg2"/>
              </a:solidFill>
            </a:endParaRPr>
          </a:p>
        </p:txBody>
      </p:sp>
      <p:sp>
        <p:nvSpPr>
          <p:cNvPr id="19" name="Rectangle 5">
            <a:hlinkClick r:id="rId2" action="ppaction://hlinksldjump"/>
          </p:cNvPr>
          <p:cNvSpPr>
            <a:spLocks noChangeArrowheads="1"/>
          </p:cNvSpPr>
          <p:nvPr/>
        </p:nvSpPr>
        <p:spPr bwMode="gray">
          <a:xfrm>
            <a:off x="826707" y="34447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5.</a:t>
            </a:r>
            <a:endParaRPr lang="en-GB" b="0" dirty="0">
              <a:solidFill>
                <a:schemeClr val="bg2"/>
              </a:solidFill>
            </a:endParaRPr>
          </a:p>
        </p:txBody>
      </p:sp>
      <p:sp>
        <p:nvSpPr>
          <p:cNvPr id="20" name="Rectangle 6">
            <a:hlinkClick r:id="rId2" action="ppaction://hlinksldjump"/>
          </p:cNvPr>
          <p:cNvSpPr>
            <a:spLocks noChangeArrowheads="1"/>
          </p:cNvSpPr>
          <p:nvPr/>
        </p:nvSpPr>
        <p:spPr bwMode="gray">
          <a:xfrm>
            <a:off x="1520380" y="34447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Create Ad Hoc Analysis</a:t>
            </a:r>
            <a:endParaRPr lang="en-GB" dirty="0">
              <a:solidFill>
                <a:schemeClr val="bg2"/>
              </a:solidFill>
            </a:endParaRPr>
          </a:p>
        </p:txBody>
      </p:sp>
      <p:sp>
        <p:nvSpPr>
          <p:cNvPr id="21" name="Rectangle 5">
            <a:hlinkClick r:id="rId2" action="ppaction://hlinksldjump"/>
          </p:cNvPr>
          <p:cNvSpPr>
            <a:spLocks noChangeArrowheads="1"/>
          </p:cNvSpPr>
          <p:nvPr/>
        </p:nvSpPr>
        <p:spPr bwMode="gray">
          <a:xfrm>
            <a:off x="826707" y="3939261"/>
            <a:ext cx="532133" cy="446353"/>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6.</a:t>
            </a:r>
            <a:endParaRPr lang="en-GB" b="0" dirty="0">
              <a:solidFill>
                <a:schemeClr val="bg2"/>
              </a:solidFill>
            </a:endParaRPr>
          </a:p>
        </p:txBody>
      </p:sp>
      <p:sp>
        <p:nvSpPr>
          <p:cNvPr id="22" name="Rectangle 6">
            <a:hlinkClick r:id="rId2" action="ppaction://hlinksldjump"/>
          </p:cNvPr>
          <p:cNvSpPr>
            <a:spLocks noChangeArrowheads="1"/>
          </p:cNvSpPr>
          <p:nvPr/>
        </p:nvSpPr>
        <p:spPr bwMode="gray">
          <a:xfrm>
            <a:off x="1520380" y="3939261"/>
            <a:ext cx="6794199" cy="446353"/>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Ad Hoc Excel Functionality</a:t>
            </a:r>
            <a:endParaRPr lang="en-GB" dirty="0">
              <a:solidFill>
                <a:schemeClr val="bg2"/>
              </a:solidFill>
            </a:endParaRPr>
          </a:p>
        </p:txBody>
      </p:sp>
      <p:sp>
        <p:nvSpPr>
          <p:cNvPr id="24" name="Right Arrow 23"/>
          <p:cNvSpPr/>
          <p:nvPr/>
        </p:nvSpPr>
        <p:spPr>
          <a:xfrm>
            <a:off x="114300" y="3996068"/>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spTree>
    <p:extLst>
      <p:ext uri="{BB962C8B-B14F-4D97-AF65-F5344CB8AC3E}">
        <p14:creationId xmlns:p14="http://schemas.microsoft.com/office/powerpoint/2010/main" val="39518728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609600" y="3759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Select Single Elements for Rows &amp; Columns</a:t>
            </a:r>
            <a:endParaRPr lang="en-US" sz="1400" b="1" dirty="0">
              <a:solidFill>
                <a:schemeClr val="tx1"/>
              </a:solidFill>
            </a:endParaRPr>
          </a:p>
        </p:txBody>
      </p:sp>
      <p:sp>
        <p:nvSpPr>
          <p:cNvPr id="6" name="Rounded Rectangle 5"/>
          <p:cNvSpPr/>
          <p:nvPr/>
        </p:nvSpPr>
        <p:spPr>
          <a:xfrm>
            <a:off x="609600" y="1727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More Fields Folder</a:t>
            </a:r>
            <a:endParaRPr lang="en-US" sz="1400" b="1" dirty="0">
              <a:solidFill>
                <a:schemeClr val="tx1"/>
              </a:solidFill>
            </a:endParaRPr>
          </a:p>
        </p:txBody>
      </p:sp>
      <p:sp>
        <p:nvSpPr>
          <p:cNvPr id="2" name="Title 1"/>
          <p:cNvSpPr>
            <a:spLocks noGrp="1"/>
          </p:cNvSpPr>
          <p:nvPr>
            <p:ph type="title"/>
          </p:nvPr>
        </p:nvSpPr>
        <p:spPr/>
        <p:txBody>
          <a:bodyPr/>
          <a:lstStyle/>
          <a:p>
            <a:r>
              <a:rPr lang="en-US" dirty="0" smtClean="0"/>
              <a:t>Additional Ad hoc Excel Functionality</a:t>
            </a:r>
            <a:endParaRPr lang="en-US" dirty="0"/>
          </a:p>
        </p:txBody>
      </p:sp>
      <p:sp>
        <p:nvSpPr>
          <p:cNvPr id="5" name="Rounded Rectangle 4"/>
          <p:cNvSpPr/>
          <p:nvPr/>
        </p:nvSpPr>
        <p:spPr>
          <a:xfrm>
            <a:off x="740734" y="1608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B</a:t>
            </a:r>
            <a:endParaRPr lang="en-US" b="1" dirty="0">
              <a:solidFill>
                <a:schemeClr val="tx1"/>
              </a:solidFill>
            </a:endParaRPr>
          </a:p>
        </p:txBody>
      </p:sp>
      <p:sp>
        <p:nvSpPr>
          <p:cNvPr id="7" name="Rounded Rectangle 6"/>
          <p:cNvSpPr/>
          <p:nvPr/>
        </p:nvSpPr>
        <p:spPr>
          <a:xfrm>
            <a:off x="609600" y="2743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Drag and Drop Dimensions</a:t>
            </a:r>
            <a:endParaRPr lang="en-US" sz="1400" b="1" dirty="0">
              <a:solidFill>
                <a:schemeClr val="tx1"/>
              </a:solidFill>
            </a:endParaRPr>
          </a:p>
        </p:txBody>
      </p:sp>
      <p:sp>
        <p:nvSpPr>
          <p:cNvPr id="8" name="Rounded Rectangle 7"/>
          <p:cNvSpPr/>
          <p:nvPr/>
        </p:nvSpPr>
        <p:spPr>
          <a:xfrm>
            <a:off x="740734" y="2624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D</a:t>
            </a:r>
            <a:endParaRPr lang="en-US" b="1" dirty="0">
              <a:solidFill>
                <a:schemeClr val="tx1"/>
              </a:solidFill>
            </a:endParaRPr>
          </a:p>
        </p:txBody>
      </p:sp>
      <p:sp>
        <p:nvSpPr>
          <p:cNvPr id="10" name="Rounded Rectangle 9"/>
          <p:cNvSpPr/>
          <p:nvPr/>
        </p:nvSpPr>
        <p:spPr>
          <a:xfrm>
            <a:off x="740734" y="3640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F</a:t>
            </a:r>
            <a:endParaRPr lang="en-US" b="1" dirty="0">
              <a:solidFill>
                <a:schemeClr val="tx1"/>
              </a:solidFill>
            </a:endParaRPr>
          </a:p>
        </p:txBody>
      </p:sp>
      <p:sp>
        <p:nvSpPr>
          <p:cNvPr id="15" name="Rounded Rectangle 14"/>
          <p:cNvSpPr/>
          <p:nvPr/>
        </p:nvSpPr>
        <p:spPr>
          <a:xfrm>
            <a:off x="609600" y="4267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Filter Rows or Columns with Multiple Dimensions</a:t>
            </a:r>
            <a:endParaRPr lang="en-US" sz="1400" b="1" dirty="0">
              <a:solidFill>
                <a:schemeClr val="tx1"/>
              </a:solidFill>
            </a:endParaRPr>
          </a:p>
        </p:txBody>
      </p:sp>
      <p:sp>
        <p:nvSpPr>
          <p:cNvPr id="16" name="Rounded Rectangle 15"/>
          <p:cNvSpPr/>
          <p:nvPr/>
        </p:nvSpPr>
        <p:spPr>
          <a:xfrm>
            <a:off x="740734" y="4148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G</a:t>
            </a:r>
            <a:endParaRPr lang="en-US" b="1" dirty="0">
              <a:solidFill>
                <a:schemeClr val="tx1"/>
              </a:solidFill>
            </a:endParaRPr>
          </a:p>
        </p:txBody>
      </p:sp>
      <p:sp>
        <p:nvSpPr>
          <p:cNvPr id="17" name="Rounded Rectangle 16"/>
          <p:cNvSpPr/>
          <p:nvPr/>
        </p:nvSpPr>
        <p:spPr>
          <a:xfrm>
            <a:off x="609600" y="5283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Show Hover Effect</a:t>
            </a:r>
            <a:endParaRPr lang="en-US" sz="1400" b="1" dirty="0">
              <a:solidFill>
                <a:schemeClr val="tx1"/>
              </a:solidFill>
            </a:endParaRPr>
          </a:p>
        </p:txBody>
      </p:sp>
      <p:sp>
        <p:nvSpPr>
          <p:cNvPr id="18" name="Rounded Rectangle 17"/>
          <p:cNvSpPr/>
          <p:nvPr/>
        </p:nvSpPr>
        <p:spPr>
          <a:xfrm>
            <a:off x="740734" y="5164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I</a:t>
            </a:r>
            <a:endParaRPr lang="en-US" b="1" dirty="0">
              <a:solidFill>
                <a:schemeClr val="tx1"/>
              </a:solidFill>
            </a:endParaRPr>
          </a:p>
        </p:txBody>
      </p:sp>
      <p:sp>
        <p:nvSpPr>
          <p:cNvPr id="22" name="Rounded Rectangle 21"/>
          <p:cNvSpPr/>
          <p:nvPr/>
        </p:nvSpPr>
        <p:spPr>
          <a:xfrm>
            <a:off x="609600" y="3251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Choose Multiple Items in Report Filters</a:t>
            </a:r>
            <a:endParaRPr lang="en-US" sz="1400" b="1" dirty="0">
              <a:solidFill>
                <a:schemeClr val="tx1"/>
              </a:solidFill>
            </a:endParaRPr>
          </a:p>
        </p:txBody>
      </p:sp>
      <p:sp>
        <p:nvSpPr>
          <p:cNvPr id="23" name="Rounded Rectangle 22"/>
          <p:cNvSpPr/>
          <p:nvPr/>
        </p:nvSpPr>
        <p:spPr>
          <a:xfrm>
            <a:off x="609600" y="1219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Expand/Collapse Rows &amp; Columns</a:t>
            </a:r>
            <a:endParaRPr lang="en-US" sz="1400" b="1" dirty="0">
              <a:solidFill>
                <a:schemeClr val="tx1"/>
              </a:solidFill>
            </a:endParaRPr>
          </a:p>
        </p:txBody>
      </p:sp>
      <p:sp>
        <p:nvSpPr>
          <p:cNvPr id="24" name="Rounded Rectangle 23"/>
          <p:cNvSpPr/>
          <p:nvPr/>
        </p:nvSpPr>
        <p:spPr>
          <a:xfrm>
            <a:off x="740734" y="1100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A</a:t>
            </a:r>
            <a:endParaRPr lang="en-US" b="1" dirty="0">
              <a:solidFill>
                <a:schemeClr val="tx1"/>
              </a:solidFill>
            </a:endParaRPr>
          </a:p>
        </p:txBody>
      </p:sp>
      <p:sp>
        <p:nvSpPr>
          <p:cNvPr id="25" name="Rounded Rectangle 24"/>
          <p:cNvSpPr/>
          <p:nvPr/>
        </p:nvSpPr>
        <p:spPr>
          <a:xfrm>
            <a:off x="609600" y="2235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Disable Zero Suppression</a:t>
            </a:r>
            <a:endParaRPr lang="en-US" sz="1400" b="1" dirty="0">
              <a:solidFill>
                <a:schemeClr val="tx1"/>
              </a:solidFill>
            </a:endParaRPr>
          </a:p>
        </p:txBody>
      </p:sp>
      <p:sp>
        <p:nvSpPr>
          <p:cNvPr id="26" name="Rounded Rectangle 25"/>
          <p:cNvSpPr/>
          <p:nvPr/>
        </p:nvSpPr>
        <p:spPr>
          <a:xfrm>
            <a:off x="740734" y="2116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C</a:t>
            </a:r>
            <a:endParaRPr lang="en-US" b="1" dirty="0">
              <a:solidFill>
                <a:schemeClr val="tx1"/>
              </a:solidFill>
            </a:endParaRPr>
          </a:p>
        </p:txBody>
      </p:sp>
      <p:sp>
        <p:nvSpPr>
          <p:cNvPr id="27" name="Rounded Rectangle 26"/>
          <p:cNvSpPr/>
          <p:nvPr/>
        </p:nvSpPr>
        <p:spPr>
          <a:xfrm>
            <a:off x="740734" y="3132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E</a:t>
            </a:r>
            <a:endParaRPr lang="en-US" b="1" dirty="0">
              <a:solidFill>
                <a:schemeClr val="tx1"/>
              </a:solidFill>
            </a:endParaRPr>
          </a:p>
        </p:txBody>
      </p:sp>
      <p:sp>
        <p:nvSpPr>
          <p:cNvPr id="28" name="Rounded Rectangle 27"/>
          <p:cNvSpPr/>
          <p:nvPr/>
        </p:nvSpPr>
        <p:spPr>
          <a:xfrm>
            <a:off x="609600" y="4775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Add/Remove Totals &amp; Sub-Totals to Pivot Tables</a:t>
            </a:r>
            <a:endParaRPr lang="en-US" sz="1400" b="1" dirty="0">
              <a:solidFill>
                <a:schemeClr val="tx1"/>
              </a:solidFill>
            </a:endParaRPr>
          </a:p>
        </p:txBody>
      </p:sp>
      <p:sp>
        <p:nvSpPr>
          <p:cNvPr id="29" name="Rounded Rectangle 28"/>
          <p:cNvSpPr/>
          <p:nvPr/>
        </p:nvSpPr>
        <p:spPr>
          <a:xfrm>
            <a:off x="740734" y="4656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H</a:t>
            </a:r>
            <a:endParaRPr lang="en-US" b="1" dirty="0">
              <a:solidFill>
                <a:schemeClr val="tx1"/>
              </a:solidFill>
            </a:endParaRPr>
          </a:p>
        </p:txBody>
      </p:sp>
      <p:sp>
        <p:nvSpPr>
          <p:cNvPr id="21" name="Rounded Rectangle 20"/>
          <p:cNvSpPr/>
          <p:nvPr/>
        </p:nvSpPr>
        <p:spPr>
          <a:xfrm>
            <a:off x="609600" y="5791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Calculated Members</a:t>
            </a:r>
            <a:endParaRPr lang="en-US" sz="1400" b="1" dirty="0">
              <a:solidFill>
                <a:schemeClr val="tx1"/>
              </a:solidFill>
            </a:endParaRPr>
          </a:p>
        </p:txBody>
      </p:sp>
      <p:sp>
        <p:nvSpPr>
          <p:cNvPr id="30" name="Rounded Rectangle 29"/>
          <p:cNvSpPr/>
          <p:nvPr/>
        </p:nvSpPr>
        <p:spPr>
          <a:xfrm>
            <a:off x="740734" y="5672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J</a:t>
            </a:r>
            <a:endParaRPr lang="en-US" b="1" dirty="0">
              <a:solidFill>
                <a:schemeClr val="tx1"/>
              </a:solidFill>
            </a:endParaRPr>
          </a:p>
        </p:txBody>
      </p:sp>
    </p:spTree>
    <p:extLst>
      <p:ext uri="{BB962C8B-B14F-4D97-AF65-F5344CB8AC3E}">
        <p14:creationId xmlns:p14="http://schemas.microsoft.com/office/powerpoint/2010/main" val="74270588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C:\WINDOWS\TEMP\SNAGHTMLc19c45.PNG"/>
          <p:cNvPicPr>
            <a:picLocks noChangeAspect="1" noChangeArrowheads="1"/>
          </p:cNvPicPr>
          <p:nvPr/>
        </p:nvPicPr>
        <p:blipFill>
          <a:blip r:embed="rId3" cstate="print"/>
          <a:srcRect/>
          <a:stretch>
            <a:fillRect/>
          </a:stretch>
        </p:blipFill>
        <p:spPr bwMode="auto">
          <a:xfrm>
            <a:off x="2598730" y="4300841"/>
            <a:ext cx="3886200" cy="1295401"/>
          </a:xfrm>
          <a:prstGeom prst="rect">
            <a:avLst/>
          </a:prstGeom>
          <a:noFill/>
        </p:spPr>
      </p:pic>
      <p:sp>
        <p:nvSpPr>
          <p:cNvPr id="2" name="Title 1"/>
          <p:cNvSpPr>
            <a:spLocks noGrp="1"/>
          </p:cNvSpPr>
          <p:nvPr>
            <p:ph type="title"/>
          </p:nvPr>
        </p:nvSpPr>
        <p:spPr/>
        <p:txBody>
          <a:bodyPr/>
          <a:lstStyle/>
          <a:p>
            <a:r>
              <a:rPr lang="en-US" dirty="0" smtClean="0"/>
              <a:t>A. Expand/Collapse Rows &amp; Columns</a:t>
            </a:r>
            <a:endParaRPr lang="en-US" dirty="0"/>
          </a:p>
        </p:txBody>
      </p:sp>
      <p:sp>
        <p:nvSpPr>
          <p:cNvPr id="3" name="Content Placeholder 2"/>
          <p:cNvSpPr>
            <a:spLocks noGrp="1"/>
          </p:cNvSpPr>
          <p:nvPr>
            <p:ph idx="1"/>
          </p:nvPr>
        </p:nvSpPr>
        <p:spPr>
          <a:xfrm>
            <a:off x="457200" y="2046919"/>
            <a:ext cx="8229600" cy="4698976"/>
          </a:xfrm>
        </p:spPr>
        <p:txBody>
          <a:bodyPr/>
          <a:lstStyle/>
          <a:p>
            <a:r>
              <a:rPr lang="en-US" dirty="0" smtClean="0"/>
              <a:t>Click the expand or collapse icons in the row or column to see additional levels of detail</a:t>
            </a:r>
            <a:endParaRPr lang="en-US" dirty="0"/>
          </a:p>
        </p:txBody>
      </p:sp>
      <p:sp>
        <p:nvSpPr>
          <p:cNvPr id="5" name="Text Placeholder 3"/>
          <p:cNvSpPr>
            <a:spLocks noGrp="1"/>
          </p:cNvSpPr>
          <p:nvPr>
            <p:ph type="body" sz="quarter" idx="10"/>
          </p:nvPr>
        </p:nvSpPr>
        <p:spPr>
          <a:xfrm>
            <a:off x="457200" y="777419"/>
            <a:ext cx="8229600" cy="533400"/>
          </a:xfrm>
        </p:spPr>
        <p:txBody>
          <a:bodyPr/>
          <a:lstStyle/>
          <a:p>
            <a:pPr>
              <a:spcBef>
                <a:spcPts val="0"/>
              </a:spcBef>
              <a:spcAft>
                <a:spcPts val="0"/>
              </a:spcAft>
            </a:pPr>
            <a:r>
              <a:rPr lang="en-US" dirty="0" smtClean="0"/>
              <a:t>Users can expand and collapse rows and columns in the pivot table to see additional levels of detail.  This serves the same purpose as drill down.</a:t>
            </a:r>
          </a:p>
        </p:txBody>
      </p:sp>
      <p:sp>
        <p:nvSpPr>
          <p:cNvPr id="9" name="Rectangle 8"/>
          <p:cNvSpPr/>
          <p:nvPr/>
        </p:nvSpPr>
        <p:spPr>
          <a:xfrm>
            <a:off x="4803648" y="3006966"/>
            <a:ext cx="3044952" cy="707886"/>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Press ‘-’ button in front of a column to group and collapse this section</a:t>
            </a:r>
          </a:p>
          <a:p>
            <a:pPr marL="109538" indent="-109538" defTabSz="914042">
              <a:buClr>
                <a:schemeClr val="accent2"/>
              </a:buClr>
              <a:buSzPct val="75000"/>
              <a:buFont typeface="Arial" pitchFamily="34" charset="0"/>
              <a:buChar char="►"/>
            </a:pPr>
            <a:r>
              <a:rPr lang="en-GB" sz="1000" dirty="0" smtClean="0">
                <a:solidFill>
                  <a:schemeClr val="bg1"/>
                </a:solidFill>
              </a:rPr>
              <a:t>This functionality is similar to a drill-back on the standard reports</a:t>
            </a:r>
            <a:endParaRPr lang="en-GB" sz="1000" dirty="0">
              <a:solidFill>
                <a:schemeClr val="bg1"/>
              </a:solidFill>
            </a:endParaRPr>
          </a:p>
        </p:txBody>
      </p:sp>
      <p:sp>
        <p:nvSpPr>
          <p:cNvPr id="13" name="Rectangle 12"/>
          <p:cNvSpPr/>
          <p:nvPr/>
        </p:nvSpPr>
        <p:spPr>
          <a:xfrm>
            <a:off x="1170183" y="3006966"/>
            <a:ext cx="3048000" cy="861774"/>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Press ‘+’ button in front of a row to ungroup and expand this section</a:t>
            </a:r>
          </a:p>
          <a:p>
            <a:pPr defTabSz="914042">
              <a:buClr>
                <a:schemeClr val="accent2"/>
              </a:buClr>
              <a:buSzPct val="75000"/>
              <a:buFont typeface="Arial" pitchFamily="34" charset="0"/>
              <a:buChar char="►"/>
            </a:pPr>
            <a:r>
              <a:rPr lang="en-GB" sz="1000" dirty="0" smtClean="0">
                <a:solidFill>
                  <a:schemeClr val="bg1"/>
                </a:solidFill>
              </a:rPr>
              <a:t>A pre-defined number of rows appears</a:t>
            </a:r>
          </a:p>
          <a:p>
            <a:pPr marL="109538" indent="-109538" defTabSz="914042">
              <a:buClr>
                <a:schemeClr val="accent2"/>
              </a:buClr>
              <a:buSzPct val="75000"/>
              <a:buFont typeface="Arial" pitchFamily="34" charset="0"/>
              <a:buChar char="►"/>
            </a:pPr>
            <a:r>
              <a:rPr lang="en-GB" sz="1000" dirty="0" smtClean="0">
                <a:solidFill>
                  <a:schemeClr val="bg1"/>
                </a:solidFill>
              </a:rPr>
              <a:t>This functionality is similar to drill-down on the standard reports</a:t>
            </a:r>
          </a:p>
        </p:txBody>
      </p:sp>
      <p:cxnSp>
        <p:nvCxnSpPr>
          <p:cNvPr id="22" name="Elbow Connector 21"/>
          <p:cNvCxnSpPr>
            <a:endCxn id="9" idx="2"/>
          </p:cNvCxnSpPr>
          <p:nvPr/>
        </p:nvCxnSpPr>
        <p:spPr>
          <a:xfrm rot="5400000" flipH="1" flipV="1">
            <a:off x="4733092" y="2848944"/>
            <a:ext cx="727123" cy="2458941"/>
          </a:xfrm>
          <a:prstGeom prst="bentConnector3">
            <a:avLst>
              <a:gd name="adj1" fmla="val 50000"/>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791784" y="4430252"/>
            <a:ext cx="150798" cy="14118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24" name="Shape 23"/>
          <p:cNvCxnSpPr>
            <a:endCxn id="13" idx="2"/>
          </p:cNvCxnSpPr>
          <p:nvPr/>
        </p:nvCxnSpPr>
        <p:spPr>
          <a:xfrm rot="5400000" flipH="1" flipV="1">
            <a:off x="2050089" y="4512835"/>
            <a:ext cx="1288189" cy="1588"/>
          </a:xfrm>
          <a:prstGeom prst="bentConnector3">
            <a:avLst>
              <a:gd name="adj1" fmla="val 50000"/>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618784" y="5145206"/>
            <a:ext cx="150798" cy="14118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292999117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WINDOWS\TEMP\SNAGHTMLc62816.PNG"/>
          <p:cNvPicPr>
            <a:picLocks noChangeAspect="1" noChangeArrowheads="1"/>
          </p:cNvPicPr>
          <p:nvPr/>
        </p:nvPicPr>
        <p:blipFill>
          <a:blip r:embed="rId3" cstate="print"/>
          <a:srcRect/>
          <a:stretch>
            <a:fillRect/>
          </a:stretch>
        </p:blipFill>
        <p:spPr bwMode="auto">
          <a:xfrm>
            <a:off x="549565" y="2745945"/>
            <a:ext cx="3409950" cy="1438275"/>
          </a:xfrm>
          <a:prstGeom prst="rect">
            <a:avLst/>
          </a:prstGeom>
          <a:noFill/>
        </p:spPr>
      </p:pic>
      <p:pic>
        <p:nvPicPr>
          <p:cNvPr id="3" name="Picture 2"/>
          <p:cNvPicPr>
            <a:picLocks noChangeAspect="1" noChangeArrowheads="1"/>
          </p:cNvPicPr>
          <p:nvPr/>
        </p:nvPicPr>
        <p:blipFill>
          <a:blip r:embed="rId4" cstate="print"/>
          <a:srcRect/>
          <a:stretch>
            <a:fillRect/>
          </a:stretch>
        </p:blipFill>
        <p:spPr bwMode="auto">
          <a:xfrm>
            <a:off x="1524001" y="1636296"/>
            <a:ext cx="6095999" cy="89224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 Expand Entire Field on Rows &amp; Columns</a:t>
            </a:r>
            <a:endParaRPr lang="en-US" dirty="0"/>
          </a:p>
        </p:txBody>
      </p:sp>
      <p:sp>
        <p:nvSpPr>
          <p:cNvPr id="5" name="Text Placeholder 3"/>
          <p:cNvSpPr>
            <a:spLocks noGrp="1"/>
          </p:cNvSpPr>
          <p:nvPr>
            <p:ph type="body" sz="quarter" idx="10"/>
          </p:nvPr>
        </p:nvSpPr>
        <p:spPr>
          <a:xfrm>
            <a:off x="457200" y="578128"/>
            <a:ext cx="8229600" cy="533400"/>
          </a:xfrm>
        </p:spPr>
        <p:txBody>
          <a:bodyPr/>
          <a:lstStyle/>
          <a:p>
            <a:pPr>
              <a:spcBef>
                <a:spcPts val="0"/>
              </a:spcBef>
              <a:spcAft>
                <a:spcPts val="0"/>
              </a:spcAft>
            </a:pPr>
            <a:r>
              <a:rPr lang="en-US" dirty="0" smtClean="0"/>
              <a:t>Users can expand all rows or columns on the same hierarchy level in a pivot table by using the ‘Expand Entire Field’ icon on the PivotTable toolbar </a:t>
            </a:r>
          </a:p>
        </p:txBody>
      </p:sp>
      <p:sp>
        <p:nvSpPr>
          <p:cNvPr id="18" name="TextBox 17"/>
          <p:cNvSpPr txBox="1"/>
          <p:nvPr/>
        </p:nvSpPr>
        <p:spPr>
          <a:xfrm>
            <a:off x="1169355" y="2510584"/>
            <a:ext cx="2438400" cy="307777"/>
          </a:xfrm>
          <a:prstGeom prst="rect">
            <a:avLst/>
          </a:prstGeom>
          <a:noFill/>
          <a:ln>
            <a:noFill/>
          </a:ln>
        </p:spPr>
        <p:txBody>
          <a:bodyPr wrap="square" rtlCol="0">
            <a:spAutoFit/>
          </a:bodyPr>
          <a:lstStyle/>
          <a:p>
            <a:pPr algn="ctr"/>
            <a:r>
              <a:rPr lang="en-US" sz="1400" b="1" dirty="0" smtClean="0">
                <a:solidFill>
                  <a:schemeClr val="bg1"/>
                </a:solidFill>
              </a:rPr>
              <a:t>Collapsed</a:t>
            </a:r>
            <a:endParaRPr lang="en-US" sz="1400" b="1" dirty="0">
              <a:solidFill>
                <a:schemeClr val="bg1"/>
              </a:solidFill>
            </a:endParaRPr>
          </a:p>
        </p:txBody>
      </p:sp>
      <p:sp>
        <p:nvSpPr>
          <p:cNvPr id="19" name="TextBox 18"/>
          <p:cNvSpPr txBox="1"/>
          <p:nvPr/>
        </p:nvSpPr>
        <p:spPr>
          <a:xfrm>
            <a:off x="5524522" y="2510584"/>
            <a:ext cx="2438400" cy="307777"/>
          </a:xfrm>
          <a:prstGeom prst="rect">
            <a:avLst/>
          </a:prstGeom>
          <a:noFill/>
        </p:spPr>
        <p:txBody>
          <a:bodyPr wrap="square" rtlCol="0">
            <a:spAutoFit/>
          </a:bodyPr>
          <a:lstStyle/>
          <a:p>
            <a:pPr algn="ctr"/>
            <a:r>
              <a:rPr lang="en-US" sz="1400" b="1" dirty="0" smtClean="0">
                <a:solidFill>
                  <a:schemeClr val="bg1"/>
                </a:solidFill>
              </a:rPr>
              <a:t>Expanded</a:t>
            </a:r>
            <a:endParaRPr lang="en-US" sz="1400" b="1" dirty="0">
              <a:solidFill>
                <a:schemeClr val="bg1"/>
              </a:solidFill>
            </a:endParaRPr>
          </a:p>
        </p:txBody>
      </p:sp>
      <p:sp>
        <p:nvSpPr>
          <p:cNvPr id="23" name="Rectangle 22"/>
          <p:cNvSpPr/>
          <p:nvPr/>
        </p:nvSpPr>
        <p:spPr>
          <a:xfrm>
            <a:off x="2763256" y="2009272"/>
            <a:ext cx="842208" cy="176464"/>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6" name="Rectangle 25"/>
          <p:cNvSpPr/>
          <p:nvPr/>
        </p:nvSpPr>
        <p:spPr>
          <a:xfrm>
            <a:off x="460248" y="4742103"/>
            <a:ext cx="3959352" cy="1015663"/>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The user can select a member in a row or column with an expand box ‘+’ next to it and click ‘Expand Entire Field’ to expand every other member on the same hierarchy level</a:t>
            </a:r>
          </a:p>
          <a:p>
            <a:pPr marL="109538" indent="-109538" defTabSz="914042">
              <a:buClr>
                <a:schemeClr val="accent2"/>
              </a:buClr>
              <a:buSzPct val="75000"/>
              <a:buFont typeface="Arial" pitchFamily="34" charset="0"/>
              <a:buChar char="►"/>
            </a:pPr>
            <a:r>
              <a:rPr lang="en-GB" sz="1000" dirty="0" smtClean="0">
                <a:solidFill>
                  <a:schemeClr val="bg1"/>
                </a:solidFill>
              </a:rPr>
              <a:t>Only row or column members on the same hierarchy level as the selected cell showing a ‘+’ next to it can be expanded</a:t>
            </a:r>
          </a:p>
          <a:p>
            <a:pPr marL="109538" indent="-109538" defTabSz="914042">
              <a:buClr>
                <a:schemeClr val="accent2"/>
              </a:buClr>
              <a:buSzPct val="75000"/>
              <a:buFont typeface="Arial" pitchFamily="34" charset="0"/>
              <a:buChar char="►"/>
            </a:pPr>
            <a:r>
              <a:rPr lang="en-GB" sz="1000" dirty="0" smtClean="0">
                <a:solidFill>
                  <a:schemeClr val="bg1"/>
                </a:solidFill>
              </a:rPr>
              <a:t>The benefit is that the user can expand multiple fields at once</a:t>
            </a:r>
            <a:endParaRPr lang="en-GB" sz="1000" dirty="0">
              <a:solidFill>
                <a:schemeClr val="bg1"/>
              </a:solidFill>
            </a:endParaRPr>
          </a:p>
        </p:txBody>
      </p:sp>
      <p:cxnSp>
        <p:nvCxnSpPr>
          <p:cNvPr id="32" name="Straight Arrow Connector 31"/>
          <p:cNvCxnSpPr>
            <a:stCxn id="23" idx="1"/>
          </p:cNvCxnSpPr>
          <p:nvPr/>
        </p:nvCxnSpPr>
        <p:spPr>
          <a:xfrm flipH="1">
            <a:off x="853145" y="2097504"/>
            <a:ext cx="1910111" cy="1483286"/>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14300" y="2646945"/>
            <a:ext cx="304800" cy="304800"/>
          </a:xfrm>
          <a:prstGeom prst="ellipse">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1</a:t>
            </a:r>
            <a:endParaRPr lang="en-US" sz="1000" dirty="0">
              <a:solidFill>
                <a:schemeClr val="tx1"/>
              </a:solidFill>
            </a:endParaRPr>
          </a:p>
        </p:txBody>
      </p:sp>
      <p:sp>
        <p:nvSpPr>
          <p:cNvPr id="22" name="Oval 21"/>
          <p:cNvSpPr/>
          <p:nvPr/>
        </p:nvSpPr>
        <p:spPr>
          <a:xfrm>
            <a:off x="4533900" y="2646945"/>
            <a:ext cx="304800" cy="304800"/>
          </a:xfrm>
          <a:prstGeom prst="ellipse">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2</a:t>
            </a:r>
            <a:endParaRPr lang="en-US" sz="1000" dirty="0">
              <a:solidFill>
                <a:schemeClr val="tx1"/>
              </a:solidFill>
            </a:endParaRPr>
          </a:p>
        </p:txBody>
      </p:sp>
      <p:pic>
        <p:nvPicPr>
          <p:cNvPr id="84996" name="Picture 4" descr="C:\WINDOWS\TEMP\SNAGHTMLc83422.PNG"/>
          <p:cNvPicPr>
            <a:picLocks noChangeAspect="1" noChangeArrowheads="1"/>
          </p:cNvPicPr>
          <p:nvPr/>
        </p:nvPicPr>
        <p:blipFill>
          <a:blip r:embed="rId5" cstate="print"/>
          <a:srcRect/>
          <a:stretch>
            <a:fillRect/>
          </a:stretch>
        </p:blipFill>
        <p:spPr bwMode="auto">
          <a:xfrm>
            <a:off x="4965700" y="2745945"/>
            <a:ext cx="3705225" cy="2133601"/>
          </a:xfrm>
          <a:prstGeom prst="rect">
            <a:avLst/>
          </a:prstGeom>
          <a:noFill/>
        </p:spPr>
      </p:pic>
      <p:sp>
        <p:nvSpPr>
          <p:cNvPr id="15" name="Rectangle 14"/>
          <p:cNvSpPr/>
          <p:nvPr/>
        </p:nvSpPr>
        <p:spPr>
          <a:xfrm>
            <a:off x="4419600" y="4738521"/>
            <a:ext cx="4239388" cy="1477328"/>
          </a:xfrm>
          <a:prstGeom prst="rect">
            <a:avLst/>
          </a:prstGeom>
          <a:ln w="19050">
            <a:solidFill>
              <a:srgbClr val="0081AE"/>
            </a:solidFill>
          </a:ln>
        </p:spPr>
        <p:txBody>
          <a:bodyPr wrap="square">
            <a:spAutoFit/>
          </a:bodyPr>
          <a:lstStyle/>
          <a:p>
            <a:pPr marL="109538" indent="-109538" defTabSz="914042">
              <a:buClr>
                <a:schemeClr val="accent2"/>
              </a:buClr>
              <a:buSzPct val="75000"/>
              <a:buFont typeface="Arial" pitchFamily="34" charset="0"/>
              <a:buChar char="►"/>
            </a:pPr>
            <a:r>
              <a:rPr lang="en-GB" sz="1000" b="1" dirty="0" smtClean="0">
                <a:solidFill>
                  <a:schemeClr val="bg1"/>
                </a:solidFill>
              </a:rPr>
              <a:t>Screen shot 1:</a:t>
            </a:r>
          </a:p>
          <a:p>
            <a:pPr marL="228600" indent="-107950" defTabSz="914042">
              <a:buClr>
                <a:schemeClr val="accent2"/>
              </a:buClr>
              <a:buSzPct val="75000"/>
              <a:buFont typeface="Arial" pitchFamily="34" charset="0"/>
              <a:buChar char="►"/>
            </a:pPr>
            <a:r>
              <a:rPr lang="en-GB" sz="1000" dirty="0" smtClean="0">
                <a:solidFill>
                  <a:schemeClr val="bg1"/>
                </a:solidFill>
              </a:rPr>
              <a:t>‘Total Assets’ member cell is selected and is collapsed across rows</a:t>
            </a:r>
          </a:p>
          <a:p>
            <a:pPr marL="228600" indent="-107950" defTabSz="914042">
              <a:buClr>
                <a:schemeClr val="accent2"/>
              </a:buClr>
              <a:buSzPct val="75000"/>
              <a:buFont typeface="Arial" pitchFamily="34" charset="0"/>
              <a:buChar char="►"/>
            </a:pPr>
            <a:r>
              <a:rPr lang="en-GB" sz="1000" dirty="0" smtClean="0">
                <a:solidFill>
                  <a:schemeClr val="bg1"/>
                </a:solidFill>
              </a:rPr>
              <a:t>‘Total Assets’ and ‘Total Liability and Equity’ are on the same hierarchy member level and are all collapsed with a ‘+’ next to them</a:t>
            </a:r>
          </a:p>
          <a:p>
            <a:pPr marL="109538" indent="-109538" defTabSz="914042">
              <a:buClr>
                <a:schemeClr val="accent2"/>
              </a:buClr>
              <a:buSzPct val="75000"/>
              <a:buFont typeface="Arial" pitchFamily="34" charset="0"/>
              <a:buChar char="►"/>
            </a:pPr>
            <a:r>
              <a:rPr lang="en-GB" sz="1000" b="1" dirty="0" smtClean="0">
                <a:solidFill>
                  <a:schemeClr val="bg1"/>
                </a:solidFill>
              </a:rPr>
              <a:t>Screen shot 2:</a:t>
            </a:r>
          </a:p>
          <a:p>
            <a:pPr marL="230188" indent="-109538" defTabSz="914042">
              <a:buClr>
                <a:schemeClr val="accent2"/>
              </a:buClr>
              <a:buSzPct val="75000"/>
              <a:buFont typeface="Arial" pitchFamily="34" charset="0"/>
              <a:buChar char="►"/>
            </a:pPr>
            <a:r>
              <a:rPr lang="en-GB" sz="1000" dirty="0" smtClean="0">
                <a:solidFill>
                  <a:schemeClr val="bg1"/>
                </a:solidFill>
              </a:rPr>
              <a:t>Once the user selects ‘Expand Entire Field’, then ‘Total Assets’ will expand and show all members one level directly below</a:t>
            </a:r>
          </a:p>
          <a:p>
            <a:pPr marL="230188" indent="-109538" defTabSz="914042">
              <a:buClr>
                <a:schemeClr val="accent2"/>
              </a:buClr>
              <a:buSzPct val="75000"/>
              <a:buFont typeface="Arial" pitchFamily="34" charset="0"/>
              <a:buChar char="►"/>
            </a:pPr>
            <a:r>
              <a:rPr lang="en-GB" sz="1000" dirty="0" smtClean="0">
                <a:solidFill>
                  <a:schemeClr val="bg1"/>
                </a:solidFill>
              </a:rPr>
              <a:t>All other members on the same hierarchy level as ‘Total Assets’ will also be expanded and show members one level directly below</a:t>
            </a:r>
          </a:p>
        </p:txBody>
      </p:sp>
      <p:cxnSp>
        <p:nvCxnSpPr>
          <p:cNvPr id="28" name="Straight Arrow Connector 27"/>
          <p:cNvCxnSpPr/>
          <p:nvPr/>
        </p:nvCxnSpPr>
        <p:spPr>
          <a:xfrm>
            <a:off x="2143360" y="3677951"/>
            <a:ext cx="2884010" cy="0"/>
          </a:xfrm>
          <a:prstGeom prst="straightConnector1">
            <a:avLst/>
          </a:prstGeom>
          <a:ln w="25400">
            <a:solidFill>
              <a:srgbClr val="0081AE"/>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543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Financial Reporting Concepts</a:t>
            </a:r>
            <a:endParaRPr lang="en-US" dirty="0"/>
          </a:p>
        </p:txBody>
      </p:sp>
      <p:grpSp>
        <p:nvGrpSpPr>
          <p:cNvPr id="21" name="Group 20"/>
          <p:cNvGrpSpPr/>
          <p:nvPr/>
        </p:nvGrpSpPr>
        <p:grpSpPr>
          <a:xfrm>
            <a:off x="609600" y="1062000"/>
            <a:ext cx="4419600" cy="566741"/>
            <a:chOff x="609600" y="2176459"/>
            <a:chExt cx="4419600" cy="566741"/>
          </a:xfrm>
        </p:grpSpPr>
        <p:sp>
          <p:nvSpPr>
            <p:cNvPr id="7" name="Rounded Rectangle 6"/>
            <p:cNvSpPr/>
            <p:nvPr/>
          </p:nvSpPr>
          <p:spPr>
            <a:xfrm>
              <a:off x="609600" y="2362200"/>
              <a:ext cx="4419600" cy="3810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2"/>
              <a:r>
                <a:rPr lang="en-US" sz="1400" b="1" dirty="0" smtClean="0">
                  <a:solidFill>
                    <a:schemeClr val="tx1"/>
                  </a:solidFill>
                </a:rPr>
                <a:t>Currency Conversion</a:t>
              </a:r>
              <a:endParaRPr lang="en-US" sz="1400" b="1" dirty="0">
                <a:solidFill>
                  <a:schemeClr val="tx1"/>
                </a:solidFill>
              </a:endParaRPr>
            </a:p>
          </p:txBody>
        </p:sp>
        <p:sp>
          <p:nvSpPr>
            <p:cNvPr id="8" name="Rounded Rectangle 7"/>
            <p:cNvSpPr/>
            <p:nvPr/>
          </p:nvSpPr>
          <p:spPr>
            <a:xfrm>
              <a:off x="914400" y="2176459"/>
              <a:ext cx="381000" cy="3810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A</a:t>
              </a:r>
              <a:endParaRPr lang="en-US" b="1" dirty="0">
                <a:solidFill>
                  <a:schemeClr val="tx1"/>
                </a:solidFill>
              </a:endParaRPr>
            </a:p>
          </p:txBody>
        </p:sp>
      </p:grpSp>
      <p:grpSp>
        <p:nvGrpSpPr>
          <p:cNvPr id="20" name="Group 19"/>
          <p:cNvGrpSpPr/>
          <p:nvPr/>
        </p:nvGrpSpPr>
        <p:grpSpPr>
          <a:xfrm>
            <a:off x="609600" y="1825939"/>
            <a:ext cx="4419600" cy="990600"/>
            <a:chOff x="609600" y="1947859"/>
            <a:chExt cx="4419600" cy="990600"/>
          </a:xfrm>
        </p:grpSpPr>
        <p:sp>
          <p:nvSpPr>
            <p:cNvPr id="9" name="Rounded Rectangle 8"/>
            <p:cNvSpPr/>
            <p:nvPr/>
          </p:nvSpPr>
          <p:spPr>
            <a:xfrm>
              <a:off x="609600" y="1947859"/>
              <a:ext cx="4419600" cy="9906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2"/>
              <a:r>
                <a:rPr lang="en-US" sz="1400" b="1" dirty="0" smtClean="0">
                  <a:solidFill>
                    <a:schemeClr val="tx1"/>
                  </a:solidFill>
                </a:rPr>
                <a:t>Report Variances</a:t>
              </a:r>
            </a:p>
            <a:p>
              <a:pPr marL="1257300" lvl="3" indent="-180975">
                <a:buClr>
                  <a:srgbClr val="FFD200"/>
                </a:buClr>
                <a:buSzPct val="80000"/>
                <a:buFont typeface="Arial" pitchFamily="34" charset="0"/>
                <a:buChar char="►"/>
              </a:pPr>
              <a:r>
                <a:rPr lang="en-US" sz="1400" dirty="0" smtClean="0">
                  <a:solidFill>
                    <a:schemeClr val="tx1"/>
                  </a:solidFill>
                </a:rPr>
                <a:t>Total Variance</a:t>
              </a:r>
            </a:p>
            <a:p>
              <a:pPr marL="1257300" lvl="3" indent="-180975">
                <a:buClr>
                  <a:srgbClr val="FFD200"/>
                </a:buClr>
                <a:buSzPct val="80000"/>
                <a:buFont typeface="Arial" pitchFamily="34" charset="0"/>
                <a:buChar char="►"/>
              </a:pPr>
              <a:r>
                <a:rPr lang="en-US" sz="1400" dirty="0" smtClean="0">
                  <a:solidFill>
                    <a:schemeClr val="tx1"/>
                  </a:solidFill>
                </a:rPr>
                <a:t>Operational Variance</a:t>
              </a:r>
            </a:p>
            <a:p>
              <a:pPr marL="1257300" lvl="3" indent="-180975">
                <a:buClr>
                  <a:srgbClr val="FFD200"/>
                </a:buClr>
                <a:buSzPct val="80000"/>
                <a:buFont typeface="Arial" pitchFamily="34" charset="0"/>
                <a:buChar char="►"/>
              </a:pPr>
              <a:r>
                <a:rPr lang="en-US" sz="1400" dirty="0" smtClean="0">
                  <a:solidFill>
                    <a:schemeClr val="tx1"/>
                  </a:solidFill>
                </a:rPr>
                <a:t>Exchange Rate Variance</a:t>
              </a:r>
              <a:endParaRPr lang="en-US" sz="1400" dirty="0">
                <a:solidFill>
                  <a:schemeClr val="tx1"/>
                </a:solidFill>
              </a:endParaRPr>
            </a:p>
          </p:txBody>
        </p:sp>
        <p:sp>
          <p:nvSpPr>
            <p:cNvPr id="10" name="Rounded Rectangle 9"/>
            <p:cNvSpPr/>
            <p:nvPr/>
          </p:nvSpPr>
          <p:spPr>
            <a:xfrm>
              <a:off x="914400" y="2062159"/>
              <a:ext cx="381000" cy="3810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B</a:t>
              </a:r>
              <a:endParaRPr lang="en-US" b="1" dirty="0">
                <a:solidFill>
                  <a:schemeClr val="tx1"/>
                </a:solidFill>
              </a:endParaRPr>
            </a:p>
          </p:txBody>
        </p:sp>
      </p:grpSp>
      <p:grpSp>
        <p:nvGrpSpPr>
          <p:cNvPr id="19" name="Group 18"/>
          <p:cNvGrpSpPr/>
          <p:nvPr/>
        </p:nvGrpSpPr>
        <p:grpSpPr>
          <a:xfrm>
            <a:off x="609600" y="3007039"/>
            <a:ext cx="4419600" cy="381000"/>
            <a:chOff x="609600" y="3113719"/>
            <a:chExt cx="4419600" cy="381000"/>
          </a:xfrm>
        </p:grpSpPr>
        <p:sp>
          <p:nvSpPr>
            <p:cNvPr id="11" name="Rounded Rectangle 10"/>
            <p:cNvSpPr/>
            <p:nvPr/>
          </p:nvSpPr>
          <p:spPr>
            <a:xfrm>
              <a:off x="609600" y="3113719"/>
              <a:ext cx="4419600" cy="3810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2"/>
              <a:r>
                <a:rPr lang="en-US" sz="1400" b="1" dirty="0" smtClean="0">
                  <a:solidFill>
                    <a:schemeClr val="tx1"/>
                  </a:solidFill>
                </a:rPr>
                <a:t>Weekly &amp; Monthly Data Updates</a:t>
              </a:r>
              <a:endParaRPr lang="en-US" sz="1400" b="1" dirty="0">
                <a:solidFill>
                  <a:schemeClr val="tx1"/>
                </a:solidFill>
              </a:endParaRPr>
            </a:p>
          </p:txBody>
        </p:sp>
        <p:sp>
          <p:nvSpPr>
            <p:cNvPr id="12" name="Rounded Rectangle 11"/>
            <p:cNvSpPr/>
            <p:nvPr/>
          </p:nvSpPr>
          <p:spPr>
            <a:xfrm>
              <a:off x="914400" y="3113719"/>
              <a:ext cx="381000" cy="3810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C</a:t>
              </a:r>
              <a:endParaRPr lang="en-US" b="1" dirty="0">
                <a:solidFill>
                  <a:schemeClr val="tx1"/>
                </a:solidFill>
              </a:endParaRPr>
            </a:p>
          </p:txBody>
        </p:sp>
      </p:grpSp>
    </p:spTree>
    <p:extLst>
      <p:ext uri="{BB962C8B-B14F-4D97-AF65-F5344CB8AC3E}">
        <p14:creationId xmlns:p14="http://schemas.microsoft.com/office/powerpoint/2010/main" val="13443301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WINDOWS\TEMP\SNAGHTMLcaa428.PNG"/>
          <p:cNvPicPr>
            <a:picLocks noChangeAspect="1" noChangeArrowheads="1"/>
          </p:cNvPicPr>
          <p:nvPr/>
        </p:nvPicPr>
        <p:blipFill>
          <a:blip r:embed="rId3" cstate="print"/>
          <a:srcRect/>
          <a:stretch>
            <a:fillRect/>
          </a:stretch>
        </p:blipFill>
        <p:spPr bwMode="auto">
          <a:xfrm>
            <a:off x="452404" y="2821840"/>
            <a:ext cx="3891911" cy="1839664"/>
          </a:xfrm>
          <a:prstGeom prst="rect">
            <a:avLst/>
          </a:prstGeom>
          <a:noFill/>
        </p:spPr>
      </p:pic>
      <p:pic>
        <p:nvPicPr>
          <p:cNvPr id="82948" name="Picture 4" descr="C:\WINDOWS\TEMP\SNAGHTMLcc029f.PNG"/>
          <p:cNvPicPr>
            <a:picLocks noChangeAspect="1" noChangeArrowheads="1"/>
          </p:cNvPicPr>
          <p:nvPr/>
        </p:nvPicPr>
        <p:blipFill>
          <a:blip r:embed="rId4" cstate="print"/>
          <a:srcRect/>
          <a:stretch>
            <a:fillRect/>
          </a:stretch>
        </p:blipFill>
        <p:spPr bwMode="auto">
          <a:xfrm>
            <a:off x="4930209" y="2843106"/>
            <a:ext cx="3883735" cy="1847840"/>
          </a:xfrm>
          <a:prstGeom prst="rect">
            <a:avLst/>
          </a:prstGeom>
          <a:noFill/>
        </p:spPr>
      </p:pic>
      <p:pic>
        <p:nvPicPr>
          <p:cNvPr id="36" name="Picture 35"/>
          <p:cNvPicPr>
            <a:picLocks noChangeAspect="1" noChangeArrowheads="1"/>
          </p:cNvPicPr>
          <p:nvPr/>
        </p:nvPicPr>
        <p:blipFill>
          <a:blip r:embed="rId5" cstate="print"/>
          <a:srcRect/>
          <a:stretch>
            <a:fillRect/>
          </a:stretch>
        </p:blipFill>
        <p:spPr bwMode="auto">
          <a:xfrm>
            <a:off x="1524001" y="1704472"/>
            <a:ext cx="6095999" cy="89224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 Collapse Entire Field on Rows &amp; Columns</a:t>
            </a:r>
            <a:endParaRPr lang="en-US" dirty="0"/>
          </a:p>
        </p:txBody>
      </p:sp>
      <p:sp>
        <p:nvSpPr>
          <p:cNvPr id="5" name="Text Placeholder 3"/>
          <p:cNvSpPr>
            <a:spLocks noGrp="1"/>
          </p:cNvSpPr>
          <p:nvPr>
            <p:ph type="body" sz="quarter" idx="10"/>
          </p:nvPr>
        </p:nvSpPr>
        <p:spPr>
          <a:xfrm>
            <a:off x="457200" y="601574"/>
            <a:ext cx="8229600" cy="533400"/>
          </a:xfrm>
        </p:spPr>
        <p:txBody>
          <a:bodyPr/>
          <a:lstStyle/>
          <a:p>
            <a:pPr>
              <a:spcBef>
                <a:spcPts val="0"/>
              </a:spcBef>
              <a:spcAft>
                <a:spcPts val="0"/>
              </a:spcAft>
            </a:pPr>
            <a:r>
              <a:rPr lang="en-US" dirty="0" smtClean="0"/>
              <a:t>Users can collapse all rows or columns on the same hierarchy level in a pivot table by using the ‘Collapse Entire Field’ icon on the PivotTable toolbar </a:t>
            </a:r>
          </a:p>
        </p:txBody>
      </p:sp>
      <p:sp>
        <p:nvSpPr>
          <p:cNvPr id="20" name="TextBox 19"/>
          <p:cNvSpPr txBox="1"/>
          <p:nvPr/>
        </p:nvSpPr>
        <p:spPr>
          <a:xfrm>
            <a:off x="1169355" y="2578760"/>
            <a:ext cx="2438400" cy="307777"/>
          </a:xfrm>
          <a:prstGeom prst="rect">
            <a:avLst/>
          </a:prstGeom>
          <a:noFill/>
        </p:spPr>
        <p:txBody>
          <a:bodyPr wrap="square" rtlCol="0">
            <a:spAutoFit/>
          </a:bodyPr>
          <a:lstStyle/>
          <a:p>
            <a:pPr algn="ctr"/>
            <a:r>
              <a:rPr lang="en-US" sz="1400" b="1" dirty="0" smtClean="0">
                <a:solidFill>
                  <a:schemeClr val="bg1"/>
                </a:solidFill>
              </a:rPr>
              <a:t>Expanded</a:t>
            </a:r>
            <a:endParaRPr lang="en-US" sz="1400" b="1" dirty="0">
              <a:solidFill>
                <a:schemeClr val="bg1"/>
              </a:solidFill>
            </a:endParaRPr>
          </a:p>
        </p:txBody>
      </p:sp>
      <p:sp>
        <p:nvSpPr>
          <p:cNvPr id="21" name="TextBox 20"/>
          <p:cNvSpPr txBox="1"/>
          <p:nvPr/>
        </p:nvSpPr>
        <p:spPr>
          <a:xfrm>
            <a:off x="5524522" y="2578760"/>
            <a:ext cx="2438400" cy="307777"/>
          </a:xfrm>
          <a:prstGeom prst="rect">
            <a:avLst/>
          </a:prstGeom>
          <a:noFill/>
        </p:spPr>
        <p:txBody>
          <a:bodyPr wrap="square" rtlCol="0">
            <a:spAutoFit/>
          </a:bodyPr>
          <a:lstStyle/>
          <a:p>
            <a:pPr algn="ctr"/>
            <a:r>
              <a:rPr lang="en-US" sz="1400" b="1" dirty="0" smtClean="0">
                <a:solidFill>
                  <a:schemeClr val="bg1"/>
                </a:solidFill>
              </a:rPr>
              <a:t>Collapsed</a:t>
            </a:r>
            <a:endParaRPr lang="en-US" sz="1400" b="1" dirty="0">
              <a:solidFill>
                <a:schemeClr val="bg1"/>
              </a:solidFill>
            </a:endParaRPr>
          </a:p>
        </p:txBody>
      </p:sp>
      <p:cxnSp>
        <p:nvCxnSpPr>
          <p:cNvPr id="24" name="Straight Arrow Connector 23"/>
          <p:cNvCxnSpPr/>
          <p:nvPr/>
        </p:nvCxnSpPr>
        <p:spPr>
          <a:xfrm>
            <a:off x="2978205" y="3016162"/>
            <a:ext cx="3505200" cy="0"/>
          </a:xfrm>
          <a:prstGeom prst="straightConnector1">
            <a:avLst/>
          </a:prstGeom>
          <a:ln w="25400">
            <a:solidFill>
              <a:srgbClr val="0081AE"/>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7" idx="1"/>
          </p:cNvCxnSpPr>
          <p:nvPr/>
        </p:nvCxnSpPr>
        <p:spPr>
          <a:xfrm flipH="1">
            <a:off x="2143360" y="2334128"/>
            <a:ext cx="619896" cy="63950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763256" y="2245896"/>
            <a:ext cx="842208" cy="176464"/>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1" name="Rectangle 40"/>
          <p:cNvSpPr/>
          <p:nvPr/>
        </p:nvSpPr>
        <p:spPr>
          <a:xfrm>
            <a:off x="460248" y="4736431"/>
            <a:ext cx="3959352" cy="1481328"/>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The user can select a member in a row or column with a collapse box ‘-’ next to it and click ‘Collapse Entire Field’ to collapse every other member on the same hierarchy level</a:t>
            </a:r>
          </a:p>
          <a:p>
            <a:pPr marL="109538" indent="-109538" defTabSz="914042">
              <a:buClr>
                <a:schemeClr val="accent2"/>
              </a:buClr>
              <a:buSzPct val="75000"/>
              <a:buFont typeface="Arial" pitchFamily="34" charset="0"/>
              <a:buChar char="►"/>
            </a:pPr>
            <a:r>
              <a:rPr lang="en-GB" sz="1000" dirty="0" smtClean="0">
                <a:solidFill>
                  <a:schemeClr val="bg1"/>
                </a:solidFill>
              </a:rPr>
              <a:t>Only row or column members on the same hierarchy level as the selected cell showing a ‘-’ next to it can be collapsed</a:t>
            </a:r>
          </a:p>
          <a:p>
            <a:pPr marL="109538" indent="-109538" defTabSz="914042">
              <a:buClr>
                <a:schemeClr val="accent2"/>
              </a:buClr>
              <a:buSzPct val="75000"/>
              <a:buFont typeface="Arial" pitchFamily="34" charset="0"/>
              <a:buChar char="►"/>
            </a:pPr>
            <a:r>
              <a:rPr lang="en-GB" sz="1000" dirty="0" smtClean="0">
                <a:solidFill>
                  <a:schemeClr val="bg1"/>
                </a:solidFill>
              </a:rPr>
              <a:t>The benefit is that the user can collapse multiple fields at once</a:t>
            </a:r>
            <a:endParaRPr lang="en-GB" sz="1000" dirty="0">
              <a:solidFill>
                <a:schemeClr val="bg1"/>
              </a:solidFill>
            </a:endParaRPr>
          </a:p>
        </p:txBody>
      </p:sp>
      <p:sp>
        <p:nvSpPr>
          <p:cNvPr id="42" name="Rectangle 41"/>
          <p:cNvSpPr/>
          <p:nvPr/>
        </p:nvSpPr>
        <p:spPr>
          <a:xfrm>
            <a:off x="4419600" y="4736432"/>
            <a:ext cx="4239388" cy="1477328"/>
          </a:xfrm>
          <a:prstGeom prst="rect">
            <a:avLst/>
          </a:prstGeom>
          <a:ln w="19050">
            <a:solidFill>
              <a:srgbClr val="0081AE"/>
            </a:solidFill>
          </a:ln>
        </p:spPr>
        <p:txBody>
          <a:bodyPr wrap="square">
            <a:spAutoFit/>
          </a:bodyPr>
          <a:lstStyle/>
          <a:p>
            <a:pPr marL="109538" indent="-109538" defTabSz="914042">
              <a:buClr>
                <a:schemeClr val="accent2"/>
              </a:buClr>
              <a:buSzPct val="75000"/>
              <a:buFont typeface="Arial" pitchFamily="34" charset="0"/>
              <a:buChar char="►"/>
            </a:pPr>
            <a:r>
              <a:rPr lang="en-GB" sz="1000" b="1" dirty="0" smtClean="0">
                <a:solidFill>
                  <a:schemeClr val="bg1"/>
                </a:solidFill>
              </a:rPr>
              <a:t>Screen shot 1:</a:t>
            </a:r>
          </a:p>
          <a:p>
            <a:pPr marL="228600" indent="-107950" defTabSz="914042">
              <a:buClr>
                <a:schemeClr val="accent2"/>
              </a:buClr>
              <a:buSzPct val="75000"/>
              <a:buFont typeface="Arial" pitchFamily="34" charset="0"/>
              <a:buChar char="►"/>
            </a:pPr>
            <a:r>
              <a:rPr lang="en-GB" sz="1000" dirty="0" smtClean="0">
                <a:solidFill>
                  <a:schemeClr val="bg1"/>
                </a:solidFill>
              </a:rPr>
              <a:t>‘2009’ member cell is selected and is expanded across columns</a:t>
            </a:r>
          </a:p>
          <a:p>
            <a:pPr marL="349250" indent="-120650" defTabSz="914042">
              <a:buClr>
                <a:schemeClr val="accent2"/>
              </a:buClr>
              <a:buSzPct val="75000"/>
              <a:buFont typeface="Arial" pitchFamily="34" charset="0"/>
              <a:buChar char="►"/>
            </a:pPr>
            <a:r>
              <a:rPr lang="en-GB" sz="1000" dirty="0" smtClean="0">
                <a:solidFill>
                  <a:schemeClr val="bg1"/>
                </a:solidFill>
              </a:rPr>
              <a:t>The next lowest level of detail (fiscal months) is displayed in the row immediately below  ‘2009’</a:t>
            </a:r>
          </a:p>
          <a:p>
            <a:pPr marL="109538" indent="-109538" defTabSz="914042">
              <a:buClr>
                <a:schemeClr val="accent2"/>
              </a:buClr>
              <a:buSzPct val="75000"/>
              <a:buFont typeface="Arial" pitchFamily="34" charset="0"/>
              <a:buChar char="►"/>
            </a:pPr>
            <a:r>
              <a:rPr lang="en-GB" sz="1000" b="1" dirty="0" smtClean="0">
                <a:solidFill>
                  <a:schemeClr val="bg1"/>
                </a:solidFill>
              </a:rPr>
              <a:t>Screen shot 2:</a:t>
            </a:r>
          </a:p>
          <a:p>
            <a:pPr marL="230188" indent="-109538" defTabSz="914042">
              <a:buClr>
                <a:schemeClr val="accent2"/>
              </a:buClr>
              <a:buSzPct val="75000"/>
              <a:buFont typeface="Arial" pitchFamily="34" charset="0"/>
              <a:buChar char="►"/>
            </a:pPr>
            <a:r>
              <a:rPr lang="en-GB" sz="1000" dirty="0" smtClean="0">
                <a:solidFill>
                  <a:schemeClr val="bg1"/>
                </a:solidFill>
              </a:rPr>
              <a:t>Once the user selects ‘Collapse Entire Field’, then ‘2009’ will collapse and show only members on its hierarchy level  (ex. 2010)</a:t>
            </a:r>
          </a:p>
          <a:p>
            <a:pPr marL="230188" indent="-109538" defTabSz="914042">
              <a:buClr>
                <a:schemeClr val="accent2"/>
              </a:buClr>
              <a:buSzPct val="75000"/>
              <a:buFont typeface="Arial" pitchFamily="34" charset="0"/>
              <a:buChar char="►"/>
            </a:pPr>
            <a:r>
              <a:rPr lang="en-GB" sz="1000" dirty="0" smtClean="0">
                <a:solidFill>
                  <a:schemeClr val="bg1"/>
                </a:solidFill>
              </a:rPr>
              <a:t>Notice that the row showing the lower level of detail in screen shot 1 has been collapsed in screen shot 2</a:t>
            </a:r>
          </a:p>
        </p:txBody>
      </p:sp>
      <p:sp>
        <p:nvSpPr>
          <p:cNvPr id="22" name="Oval 21"/>
          <p:cNvSpPr/>
          <p:nvPr/>
        </p:nvSpPr>
        <p:spPr>
          <a:xfrm>
            <a:off x="114300" y="2646945"/>
            <a:ext cx="304800" cy="304800"/>
          </a:xfrm>
          <a:prstGeom prst="ellipse">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1</a:t>
            </a:r>
            <a:endParaRPr lang="en-US" sz="1000" dirty="0">
              <a:solidFill>
                <a:schemeClr val="tx1"/>
              </a:solidFill>
            </a:endParaRPr>
          </a:p>
        </p:txBody>
      </p:sp>
      <p:sp>
        <p:nvSpPr>
          <p:cNvPr id="23" name="Oval 22"/>
          <p:cNvSpPr/>
          <p:nvPr/>
        </p:nvSpPr>
        <p:spPr>
          <a:xfrm>
            <a:off x="4533900" y="2646945"/>
            <a:ext cx="304800" cy="304800"/>
          </a:xfrm>
          <a:prstGeom prst="ellipse">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2</a:t>
            </a:r>
            <a:endParaRPr lang="en-US" sz="1000" dirty="0">
              <a:solidFill>
                <a:schemeClr val="tx1"/>
              </a:solidFill>
            </a:endParaRPr>
          </a:p>
        </p:txBody>
      </p:sp>
    </p:spTree>
    <p:extLst>
      <p:ext uri="{BB962C8B-B14F-4D97-AF65-F5344CB8AC3E}">
        <p14:creationId xmlns:p14="http://schemas.microsoft.com/office/powerpoint/2010/main" val="15644960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625460" y="1911100"/>
            <a:ext cx="1384891" cy="394654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B. More Fields Folder</a:t>
            </a:r>
            <a:endParaRPr lang="en-US" dirty="0"/>
          </a:p>
        </p:txBody>
      </p:sp>
      <p:sp>
        <p:nvSpPr>
          <p:cNvPr id="4" name="Text Placeholder 3"/>
          <p:cNvSpPr>
            <a:spLocks noGrp="1"/>
          </p:cNvSpPr>
          <p:nvPr>
            <p:ph type="body" sz="quarter" idx="10"/>
          </p:nvPr>
        </p:nvSpPr>
        <p:spPr>
          <a:xfrm>
            <a:off x="457200" y="707081"/>
            <a:ext cx="8229600" cy="533400"/>
          </a:xfrm>
        </p:spPr>
        <p:txBody>
          <a:bodyPr/>
          <a:lstStyle/>
          <a:p>
            <a:r>
              <a:rPr lang="en-US" dirty="0" smtClean="0"/>
              <a:t>Attribute hierarchies are put into a ‘More Fields’ folder under the dimension folder to which the hierarchies belong</a:t>
            </a:r>
            <a:endParaRPr lang="en-US" dirty="0"/>
          </a:p>
        </p:txBody>
      </p:sp>
      <p:sp>
        <p:nvSpPr>
          <p:cNvPr id="8" name="Rectangle 7"/>
          <p:cNvSpPr/>
          <p:nvPr/>
        </p:nvSpPr>
        <p:spPr>
          <a:xfrm>
            <a:off x="549565" y="1932366"/>
            <a:ext cx="1554480" cy="986635"/>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Rectangle 8"/>
          <p:cNvSpPr/>
          <p:nvPr/>
        </p:nvSpPr>
        <p:spPr>
          <a:xfrm>
            <a:off x="549565" y="2919001"/>
            <a:ext cx="1554480" cy="13716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TextBox 9"/>
          <p:cNvSpPr txBox="1"/>
          <p:nvPr/>
        </p:nvSpPr>
        <p:spPr>
          <a:xfrm>
            <a:off x="4014850" y="1932366"/>
            <a:ext cx="3962400" cy="1631216"/>
          </a:xfrm>
          <a:prstGeom prst="rect">
            <a:avLst/>
          </a:prstGeom>
          <a:noFill/>
          <a:ln w="19050">
            <a:solidFill>
              <a:srgbClr val="0081AE"/>
            </a:solidFill>
          </a:ln>
        </p:spPr>
        <p:txBody>
          <a:bodyPr wrap="square" rtlCol="0">
            <a:spAutoFit/>
          </a:bodyPr>
          <a:lstStyle/>
          <a:p>
            <a:pPr>
              <a:buClr>
                <a:schemeClr val="accent2"/>
              </a:buClr>
              <a:buSzPct val="75000"/>
            </a:pPr>
            <a:r>
              <a:rPr lang="en-US" sz="1000" b="1" dirty="0" smtClean="0">
                <a:solidFill>
                  <a:schemeClr val="bg1"/>
                </a:solidFill>
              </a:rPr>
              <a:t>Date Dimension:</a:t>
            </a:r>
          </a:p>
          <a:p>
            <a:pPr marL="117475" indent="-117475">
              <a:buClr>
                <a:schemeClr val="accent2"/>
              </a:buClr>
              <a:buSzPct val="75000"/>
              <a:buFont typeface="Wingdings 3" pitchFamily="18" charset="2"/>
              <a:buChar char="u"/>
            </a:pPr>
            <a:r>
              <a:rPr lang="en-US" sz="1000" dirty="0" smtClean="0">
                <a:solidFill>
                  <a:schemeClr val="bg1"/>
                </a:solidFill>
              </a:rPr>
              <a:t>The user can choose Fiscal, which will allow the user to show both FiscalPeriod and FiscalYear  in the same analysis by using the expand and collapse functionality. </a:t>
            </a:r>
          </a:p>
          <a:p>
            <a:pPr marL="117475" indent="-117475">
              <a:buClr>
                <a:schemeClr val="accent2"/>
              </a:buClr>
              <a:buSzPct val="75000"/>
              <a:buFont typeface="Wingdings 3" pitchFamily="18" charset="2"/>
              <a:buChar char="u"/>
            </a:pPr>
            <a:r>
              <a:rPr lang="en-US" sz="1000" dirty="0" smtClean="0">
                <a:solidFill>
                  <a:schemeClr val="bg1"/>
                </a:solidFill>
              </a:rPr>
              <a:t>If the user only wants to select either FiscalPeriod or FiscalYear then the user can expand More Fields and choose only one of these attributes/elements.  </a:t>
            </a:r>
          </a:p>
          <a:p>
            <a:pPr marL="117475" indent="-117475">
              <a:buClr>
                <a:schemeClr val="accent2"/>
              </a:buClr>
              <a:buSzPct val="75000"/>
              <a:buFont typeface="Wingdings 3" pitchFamily="18" charset="2"/>
              <a:buChar char="u"/>
            </a:pPr>
            <a:r>
              <a:rPr lang="en-US" sz="1000" dirty="0" smtClean="0">
                <a:solidFill>
                  <a:schemeClr val="bg1"/>
                </a:solidFill>
              </a:rPr>
              <a:t>Note: Dimensions and hierarchies related to Time are always automatically placed  in columns because it is common to display time information across the top of a report. </a:t>
            </a:r>
            <a:endParaRPr lang="en-US" sz="1000" dirty="0">
              <a:solidFill>
                <a:schemeClr val="bg1"/>
              </a:solidFill>
            </a:endParaRPr>
          </a:p>
        </p:txBody>
      </p:sp>
      <p:cxnSp>
        <p:nvCxnSpPr>
          <p:cNvPr id="11" name="Straight Connector 10"/>
          <p:cNvCxnSpPr>
            <a:stCxn id="8" idx="3"/>
            <a:endCxn id="10" idx="1"/>
          </p:cNvCxnSpPr>
          <p:nvPr/>
        </p:nvCxnSpPr>
        <p:spPr>
          <a:xfrm>
            <a:off x="2104045" y="2425684"/>
            <a:ext cx="1910805" cy="322290"/>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14850" y="3679415"/>
            <a:ext cx="3962400" cy="1169551"/>
          </a:xfrm>
          <a:prstGeom prst="rect">
            <a:avLst/>
          </a:prstGeom>
          <a:noFill/>
          <a:ln w="19050">
            <a:solidFill>
              <a:srgbClr val="0081AE"/>
            </a:solidFill>
          </a:ln>
        </p:spPr>
        <p:txBody>
          <a:bodyPr wrap="square" rtlCol="0">
            <a:spAutoFit/>
          </a:bodyPr>
          <a:lstStyle/>
          <a:p>
            <a:pPr>
              <a:buClr>
                <a:schemeClr val="accent2"/>
              </a:buClr>
              <a:buSzPct val="75000"/>
            </a:pPr>
            <a:r>
              <a:rPr lang="en-US" sz="1000" b="1" dirty="0" smtClean="0">
                <a:solidFill>
                  <a:schemeClr val="bg1"/>
                </a:solidFill>
              </a:rPr>
              <a:t>Organization dimension</a:t>
            </a:r>
            <a:r>
              <a:rPr lang="en-US" sz="1000" dirty="0" smtClean="0">
                <a:solidFill>
                  <a:schemeClr val="bg1"/>
                </a:solidFill>
              </a:rPr>
              <a:t>:  </a:t>
            </a:r>
          </a:p>
          <a:p>
            <a:pPr marL="117475" indent="-117475">
              <a:buClr>
                <a:schemeClr val="accent2"/>
              </a:buClr>
              <a:buSzPct val="75000"/>
              <a:buFont typeface="Wingdings 3" pitchFamily="18" charset="2"/>
              <a:buChar char="u"/>
            </a:pPr>
            <a:r>
              <a:rPr lang="en-US" sz="1000" dirty="0" smtClean="0">
                <a:solidFill>
                  <a:schemeClr val="bg1"/>
                </a:solidFill>
              </a:rPr>
              <a:t>The user can choose between a combination of the Geography, Management, and ServivceLine dimensions to display in the ad hoc analysis.    </a:t>
            </a:r>
          </a:p>
          <a:p>
            <a:pPr marL="117475" indent="-117475">
              <a:buClr>
                <a:schemeClr val="accent2"/>
              </a:buClr>
              <a:buSzPct val="75000"/>
              <a:buFont typeface="Wingdings 3" pitchFamily="18" charset="2"/>
              <a:buChar char="u"/>
            </a:pPr>
            <a:r>
              <a:rPr lang="en-US" sz="1000" dirty="0" smtClean="0">
                <a:solidFill>
                  <a:schemeClr val="bg1"/>
                </a:solidFill>
              </a:rPr>
              <a:t>The user can expand the More Fields folder and see a much lower level of detail by selecting code block or individual elements of the code block.</a:t>
            </a:r>
            <a:endParaRPr lang="en-US" sz="1000" dirty="0">
              <a:solidFill>
                <a:schemeClr val="bg1"/>
              </a:solidFill>
            </a:endParaRPr>
          </a:p>
        </p:txBody>
      </p:sp>
      <p:cxnSp>
        <p:nvCxnSpPr>
          <p:cNvPr id="15" name="Straight Connector 14"/>
          <p:cNvCxnSpPr>
            <a:stCxn id="9" idx="3"/>
            <a:endCxn id="14" idx="1"/>
          </p:cNvCxnSpPr>
          <p:nvPr/>
        </p:nvCxnSpPr>
        <p:spPr>
          <a:xfrm>
            <a:off x="2104045" y="3604801"/>
            <a:ext cx="1910805" cy="659390"/>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49565" y="4692459"/>
            <a:ext cx="1554480" cy="1241076"/>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8" name="TextBox 17"/>
          <p:cNvSpPr txBox="1"/>
          <p:nvPr/>
        </p:nvSpPr>
        <p:spPr>
          <a:xfrm>
            <a:off x="4014850" y="4991669"/>
            <a:ext cx="3962400" cy="1015663"/>
          </a:xfrm>
          <a:prstGeom prst="rect">
            <a:avLst/>
          </a:prstGeom>
          <a:noFill/>
          <a:ln w="19050">
            <a:solidFill>
              <a:srgbClr val="0081AE"/>
            </a:solidFill>
          </a:ln>
        </p:spPr>
        <p:txBody>
          <a:bodyPr wrap="square" rtlCol="0">
            <a:spAutoFit/>
          </a:bodyPr>
          <a:lstStyle/>
          <a:p>
            <a:pPr>
              <a:buClr>
                <a:schemeClr val="accent2"/>
              </a:buClr>
              <a:buSzPct val="75000"/>
            </a:pPr>
            <a:r>
              <a:rPr lang="en-US" sz="1000" b="1" dirty="0" smtClean="0">
                <a:solidFill>
                  <a:schemeClr val="bg1"/>
                </a:solidFill>
              </a:rPr>
              <a:t>Scenario dimension</a:t>
            </a:r>
            <a:r>
              <a:rPr lang="en-US" sz="1000" dirty="0" smtClean="0">
                <a:solidFill>
                  <a:schemeClr val="bg1"/>
                </a:solidFill>
              </a:rPr>
              <a:t>:  </a:t>
            </a:r>
          </a:p>
          <a:p>
            <a:pPr marL="117475" indent="-117475">
              <a:buClr>
                <a:schemeClr val="accent2"/>
              </a:buClr>
              <a:buSzPct val="75000"/>
              <a:buFont typeface="Wingdings 3" pitchFamily="18" charset="2"/>
              <a:buChar char="u"/>
            </a:pPr>
            <a:r>
              <a:rPr lang="en-US" sz="1000" dirty="0" smtClean="0">
                <a:solidFill>
                  <a:schemeClr val="bg1"/>
                </a:solidFill>
              </a:rPr>
              <a:t>The user can choose between multiple Scenarios in the ad hoc analysis, including </a:t>
            </a:r>
            <a:r>
              <a:rPr lang="en-US" sz="1000" dirty="0" err="1" smtClean="0">
                <a:solidFill>
                  <a:schemeClr val="bg1"/>
                </a:solidFill>
              </a:rPr>
              <a:t>Actuals</a:t>
            </a:r>
            <a:r>
              <a:rPr lang="en-US" sz="1000" dirty="0" smtClean="0">
                <a:solidFill>
                  <a:schemeClr val="bg1"/>
                </a:solidFill>
              </a:rPr>
              <a:t>, Outlook, Most Likely Outcome, and Plan    </a:t>
            </a:r>
          </a:p>
          <a:p>
            <a:pPr marL="117475" indent="-117475">
              <a:buClr>
                <a:schemeClr val="accent2"/>
              </a:buClr>
              <a:buSzPct val="75000"/>
              <a:buFont typeface="Wingdings 3" pitchFamily="18" charset="2"/>
              <a:buChar char="u"/>
            </a:pPr>
            <a:r>
              <a:rPr lang="en-US" sz="1000" dirty="0" smtClean="0">
                <a:solidFill>
                  <a:schemeClr val="bg1"/>
                </a:solidFill>
              </a:rPr>
              <a:t>The user can expand the More Fields folder and see a much lower level of detail</a:t>
            </a:r>
            <a:endParaRPr lang="en-US" sz="1000" dirty="0">
              <a:solidFill>
                <a:schemeClr val="bg1"/>
              </a:solidFill>
            </a:endParaRPr>
          </a:p>
        </p:txBody>
      </p:sp>
      <p:cxnSp>
        <p:nvCxnSpPr>
          <p:cNvPr id="19" name="Straight Connector 18"/>
          <p:cNvCxnSpPr>
            <a:stCxn id="17" idx="3"/>
            <a:endCxn id="18" idx="1"/>
          </p:cNvCxnSpPr>
          <p:nvPr/>
        </p:nvCxnSpPr>
        <p:spPr>
          <a:xfrm>
            <a:off x="2104045" y="5312997"/>
            <a:ext cx="1910805" cy="186504"/>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0879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Disable Zero Suppression</a:t>
            </a:r>
            <a:endParaRPr lang="en-US" dirty="0"/>
          </a:p>
        </p:txBody>
      </p:sp>
      <p:sp>
        <p:nvSpPr>
          <p:cNvPr id="5" name="Text Placeholder 3"/>
          <p:cNvSpPr>
            <a:spLocks noGrp="1"/>
          </p:cNvSpPr>
          <p:nvPr>
            <p:ph type="body" sz="quarter" idx="10"/>
          </p:nvPr>
        </p:nvSpPr>
        <p:spPr>
          <a:xfrm>
            <a:off x="457200" y="1093940"/>
            <a:ext cx="8229600" cy="533400"/>
          </a:xfrm>
        </p:spPr>
        <p:txBody>
          <a:bodyPr/>
          <a:lstStyle/>
          <a:p>
            <a:pPr>
              <a:spcBef>
                <a:spcPts val="0"/>
              </a:spcBef>
              <a:spcAft>
                <a:spcPts val="0"/>
              </a:spcAft>
            </a:pPr>
            <a:r>
              <a:rPr lang="en-US" dirty="0" smtClean="0"/>
              <a:t>Users have the option to show rows and columns if no values are contained within the pivot table</a:t>
            </a:r>
          </a:p>
        </p:txBody>
      </p:sp>
      <p:sp>
        <p:nvSpPr>
          <p:cNvPr id="8" name="Rectangle 7"/>
          <p:cNvSpPr/>
          <p:nvPr/>
        </p:nvSpPr>
        <p:spPr>
          <a:xfrm>
            <a:off x="835477" y="4960016"/>
            <a:ext cx="1828800" cy="707886"/>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Right click on the pivot table and select ‘PivotTable Options’ in the drop down menu</a:t>
            </a:r>
          </a:p>
        </p:txBody>
      </p:sp>
      <p:cxnSp>
        <p:nvCxnSpPr>
          <p:cNvPr id="10" name="Straight Connector 9"/>
          <p:cNvCxnSpPr>
            <a:stCxn id="8" idx="0"/>
            <a:endCxn id="79874" idx="2"/>
          </p:cNvCxnSpPr>
          <p:nvPr/>
        </p:nvCxnSpPr>
        <p:spPr>
          <a:xfrm flipV="1">
            <a:off x="1749877" y="3976906"/>
            <a:ext cx="0" cy="983110"/>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786320" y="3682914"/>
            <a:ext cx="761999" cy="493067"/>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464086" y="4837781"/>
            <a:ext cx="2191842" cy="1323439"/>
          </a:xfrm>
          <a:prstGeom prst="rect">
            <a:avLst/>
          </a:prstGeom>
          <a:ln w="19050">
            <a:solidFill>
              <a:srgbClr val="0081AE"/>
            </a:solidFill>
          </a:ln>
        </p:spPr>
        <p:txBody>
          <a:bodyPr wrap="square">
            <a:spAutoFit/>
          </a:bodyPr>
          <a:lstStyle/>
          <a:p>
            <a:pPr defTabSz="914042">
              <a:buClr>
                <a:schemeClr val="tx1"/>
              </a:buClr>
              <a:buSzPct val="75000"/>
            </a:pPr>
            <a:r>
              <a:rPr lang="en-GB" sz="1000" b="1" dirty="0" smtClean="0">
                <a:solidFill>
                  <a:schemeClr val="bg1"/>
                </a:solidFill>
              </a:rPr>
              <a:t>PivotTable Options:</a:t>
            </a:r>
          </a:p>
          <a:p>
            <a:pPr marL="117475" indent="-117475" defTabSz="914042">
              <a:buClr>
                <a:schemeClr val="accent2"/>
              </a:buClr>
              <a:buSzPct val="75000"/>
              <a:buFont typeface="Wingdings 3" pitchFamily="18" charset="2"/>
              <a:buChar char="u"/>
            </a:pPr>
            <a:r>
              <a:rPr lang="en-GB" sz="1000" dirty="0" smtClean="0">
                <a:solidFill>
                  <a:schemeClr val="bg1"/>
                </a:solidFill>
              </a:rPr>
              <a:t>In the ‘Display’ tab, check both tick boxes labelled ‘Show items with no data on rows’ and ‘Show items with no data on columns’</a:t>
            </a:r>
          </a:p>
          <a:p>
            <a:pPr marL="117475" indent="-117475" defTabSz="914042">
              <a:buClr>
                <a:schemeClr val="accent2"/>
              </a:buClr>
              <a:buSzPct val="75000"/>
              <a:buFont typeface="Wingdings 3" pitchFamily="18" charset="2"/>
              <a:buChar char="u"/>
            </a:pPr>
            <a:r>
              <a:rPr lang="en-GB" sz="1000" dirty="0" smtClean="0">
                <a:solidFill>
                  <a:schemeClr val="bg1"/>
                </a:solidFill>
              </a:rPr>
              <a:t>Row and column headers will appear even when there are no cell values</a:t>
            </a:r>
          </a:p>
        </p:txBody>
      </p:sp>
      <p:cxnSp>
        <p:nvCxnSpPr>
          <p:cNvPr id="37" name="Straight Connector 36"/>
          <p:cNvCxnSpPr>
            <a:stCxn id="36" idx="0"/>
            <a:endCxn id="79876" idx="2"/>
          </p:cNvCxnSpPr>
          <p:nvPr/>
        </p:nvCxnSpPr>
        <p:spPr>
          <a:xfrm flipV="1">
            <a:off x="7560007" y="4609907"/>
            <a:ext cx="1" cy="227874"/>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33350" y="2214680"/>
            <a:ext cx="304800" cy="304800"/>
          </a:xfrm>
          <a:prstGeom prst="ellipse">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1</a:t>
            </a:r>
            <a:endParaRPr lang="en-US" sz="1000" dirty="0">
              <a:solidFill>
                <a:schemeClr val="tx1"/>
              </a:solidFill>
            </a:endParaRPr>
          </a:p>
        </p:txBody>
      </p:sp>
      <p:sp>
        <p:nvSpPr>
          <p:cNvPr id="47" name="Oval 46"/>
          <p:cNvSpPr/>
          <p:nvPr/>
        </p:nvSpPr>
        <p:spPr>
          <a:xfrm>
            <a:off x="3236325" y="2214680"/>
            <a:ext cx="304800" cy="304800"/>
          </a:xfrm>
          <a:prstGeom prst="ellipse">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2</a:t>
            </a:r>
            <a:endParaRPr lang="en-US" sz="1000" dirty="0">
              <a:solidFill>
                <a:schemeClr val="tx1"/>
              </a:solidFill>
            </a:endParaRPr>
          </a:p>
        </p:txBody>
      </p:sp>
      <p:sp>
        <p:nvSpPr>
          <p:cNvPr id="50" name="Oval 49"/>
          <p:cNvSpPr/>
          <p:nvPr/>
        </p:nvSpPr>
        <p:spPr>
          <a:xfrm>
            <a:off x="6125902" y="2214680"/>
            <a:ext cx="304800" cy="304800"/>
          </a:xfrm>
          <a:prstGeom prst="ellipse">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3</a:t>
            </a:r>
            <a:endParaRPr lang="en-US" sz="1000" dirty="0">
              <a:solidFill>
                <a:schemeClr val="tx1"/>
              </a:solidFill>
            </a:endParaRPr>
          </a:p>
        </p:txBody>
      </p:sp>
      <p:cxnSp>
        <p:nvCxnSpPr>
          <p:cNvPr id="71" name="Straight Arrow Connector 70"/>
          <p:cNvCxnSpPr>
            <a:stCxn id="8" idx="3"/>
          </p:cNvCxnSpPr>
          <p:nvPr/>
        </p:nvCxnSpPr>
        <p:spPr>
          <a:xfrm flipV="1">
            <a:off x="2664277" y="4263845"/>
            <a:ext cx="921088" cy="1050114"/>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pic>
        <p:nvPicPr>
          <p:cNvPr id="6147" name="Picture 3"/>
          <p:cNvPicPr>
            <a:picLocks noChangeAspect="1" noChangeArrowheads="1"/>
          </p:cNvPicPr>
          <p:nvPr/>
        </p:nvPicPr>
        <p:blipFill>
          <a:blip r:embed="rId3" cstate="print"/>
          <a:srcRect/>
          <a:stretch>
            <a:fillRect/>
          </a:stretch>
        </p:blipFill>
        <p:spPr bwMode="auto">
          <a:xfrm>
            <a:off x="3579225" y="2352482"/>
            <a:ext cx="2362200" cy="2228850"/>
          </a:xfrm>
          <a:prstGeom prst="rect">
            <a:avLst/>
          </a:prstGeom>
          <a:noFill/>
          <a:ln w="9525">
            <a:solidFill>
              <a:srgbClr val="0081AE"/>
            </a:solidFill>
            <a:miter lim="800000"/>
            <a:headEnd/>
            <a:tailEnd/>
          </a:ln>
        </p:spPr>
      </p:pic>
      <p:grpSp>
        <p:nvGrpSpPr>
          <p:cNvPr id="3" name="Group 41"/>
          <p:cNvGrpSpPr/>
          <p:nvPr/>
        </p:nvGrpSpPr>
        <p:grpSpPr>
          <a:xfrm>
            <a:off x="6459807" y="2323907"/>
            <a:ext cx="2200401" cy="2286000"/>
            <a:chOff x="6695596" y="1867184"/>
            <a:chExt cx="2200401" cy="2286000"/>
          </a:xfrm>
        </p:grpSpPr>
        <p:pic>
          <p:nvPicPr>
            <p:cNvPr id="79876" name="Picture 4"/>
            <p:cNvPicPr>
              <a:picLocks noChangeAspect="1" noChangeArrowheads="1"/>
            </p:cNvPicPr>
            <p:nvPr/>
          </p:nvPicPr>
          <p:blipFill>
            <a:blip r:embed="rId4" cstate="print"/>
            <a:srcRect/>
            <a:stretch>
              <a:fillRect/>
            </a:stretch>
          </p:blipFill>
          <p:spPr bwMode="auto">
            <a:xfrm>
              <a:off x="6695596" y="1867184"/>
              <a:ext cx="2200401" cy="2286000"/>
            </a:xfrm>
            <a:prstGeom prst="rect">
              <a:avLst/>
            </a:prstGeom>
            <a:noFill/>
            <a:ln w="9525">
              <a:noFill/>
              <a:miter lim="800000"/>
              <a:headEnd/>
              <a:tailEnd/>
            </a:ln>
          </p:spPr>
        </p:pic>
        <p:sp>
          <p:nvSpPr>
            <p:cNvPr id="29" name="Rectangle 28"/>
            <p:cNvSpPr/>
            <p:nvPr/>
          </p:nvSpPr>
          <p:spPr>
            <a:xfrm>
              <a:off x="6785117" y="3109910"/>
              <a:ext cx="1050367" cy="232562"/>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0" name="Rectangle 29"/>
            <p:cNvSpPr/>
            <p:nvPr/>
          </p:nvSpPr>
          <p:spPr>
            <a:xfrm>
              <a:off x="7677162" y="2191950"/>
              <a:ext cx="268225" cy="157023"/>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1" name="Rectangle 30"/>
            <p:cNvSpPr/>
            <p:nvPr/>
          </p:nvSpPr>
          <p:spPr>
            <a:xfrm>
              <a:off x="8061480" y="3973033"/>
              <a:ext cx="358560" cy="128016"/>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pic>
        <p:nvPicPr>
          <p:cNvPr id="79874" name="Picture 2"/>
          <p:cNvPicPr>
            <a:picLocks noChangeAspect="1" noChangeArrowheads="1"/>
          </p:cNvPicPr>
          <p:nvPr/>
        </p:nvPicPr>
        <p:blipFill>
          <a:blip r:embed="rId5" cstate="print"/>
          <a:srcRect/>
          <a:stretch>
            <a:fillRect/>
          </a:stretch>
        </p:blipFill>
        <p:spPr bwMode="auto">
          <a:xfrm>
            <a:off x="321880" y="2956908"/>
            <a:ext cx="2855994" cy="1019998"/>
          </a:xfrm>
          <a:prstGeom prst="rect">
            <a:avLst/>
          </a:prstGeom>
          <a:noFill/>
          <a:ln w="9525">
            <a:solidFill>
              <a:schemeClr val="bg1"/>
            </a:solidFill>
            <a:miter lim="800000"/>
            <a:headEnd/>
            <a:tailEnd/>
          </a:ln>
        </p:spPr>
      </p:pic>
    </p:spTree>
    <p:extLst>
      <p:ext uri="{BB962C8B-B14F-4D97-AF65-F5344CB8AC3E}">
        <p14:creationId xmlns:p14="http://schemas.microsoft.com/office/powerpoint/2010/main" val="82382599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32" name="Picture 8" descr="C:\WINDOWS\TEMP\SNAGHTML138e30f.PNG"/>
          <p:cNvPicPr>
            <a:picLocks noChangeAspect="1" noChangeArrowheads="1"/>
          </p:cNvPicPr>
          <p:nvPr/>
        </p:nvPicPr>
        <p:blipFill>
          <a:blip r:embed="rId3" cstate="print"/>
          <a:srcRect/>
          <a:stretch>
            <a:fillRect/>
          </a:stretch>
        </p:blipFill>
        <p:spPr bwMode="auto">
          <a:xfrm>
            <a:off x="245985" y="5148285"/>
            <a:ext cx="2309861" cy="980489"/>
          </a:xfrm>
          <a:prstGeom prst="rect">
            <a:avLst/>
          </a:prstGeom>
          <a:noFill/>
        </p:spPr>
      </p:pic>
      <p:pic>
        <p:nvPicPr>
          <p:cNvPr id="77834" name="Picture 10" descr="C:\WINDOWS\TEMP\SNAGHTML13a9d04.PNG"/>
          <p:cNvPicPr>
            <a:picLocks noChangeAspect="1" noChangeArrowheads="1"/>
          </p:cNvPicPr>
          <p:nvPr/>
        </p:nvPicPr>
        <p:blipFill>
          <a:blip r:embed="rId4" cstate="print"/>
          <a:srcRect/>
          <a:stretch>
            <a:fillRect/>
          </a:stretch>
        </p:blipFill>
        <p:spPr bwMode="auto">
          <a:xfrm>
            <a:off x="3341013" y="5148285"/>
            <a:ext cx="2400091" cy="1076733"/>
          </a:xfrm>
          <a:prstGeom prst="rect">
            <a:avLst/>
          </a:prstGeom>
          <a:noFill/>
        </p:spPr>
      </p:pic>
      <p:pic>
        <p:nvPicPr>
          <p:cNvPr id="77836" name="Picture 12" descr="C:\WINDOWS\TEMP\SNAGHTML13bf8ac.PNG"/>
          <p:cNvPicPr>
            <a:picLocks noChangeAspect="1" noChangeArrowheads="1"/>
          </p:cNvPicPr>
          <p:nvPr/>
        </p:nvPicPr>
        <p:blipFill>
          <a:blip r:embed="rId5" cstate="print"/>
          <a:srcRect/>
          <a:stretch>
            <a:fillRect/>
          </a:stretch>
        </p:blipFill>
        <p:spPr bwMode="auto">
          <a:xfrm>
            <a:off x="6371886" y="5148285"/>
            <a:ext cx="2382044" cy="986503"/>
          </a:xfrm>
          <a:prstGeom prst="rect">
            <a:avLst/>
          </a:prstGeom>
          <a:noFill/>
        </p:spPr>
      </p:pic>
      <p:pic>
        <p:nvPicPr>
          <p:cNvPr id="77826" name="Picture 2"/>
          <p:cNvPicPr>
            <a:picLocks noChangeAspect="1" noChangeArrowheads="1"/>
          </p:cNvPicPr>
          <p:nvPr/>
        </p:nvPicPr>
        <p:blipFill>
          <a:blip r:embed="rId6" cstate="print"/>
          <a:srcRect/>
          <a:stretch>
            <a:fillRect/>
          </a:stretch>
        </p:blipFill>
        <p:spPr bwMode="auto">
          <a:xfrm>
            <a:off x="921296" y="1956705"/>
            <a:ext cx="959239" cy="3097990"/>
          </a:xfrm>
          <a:prstGeom prst="rect">
            <a:avLst/>
          </a:prstGeom>
          <a:noFill/>
          <a:ln w="9525">
            <a:noFill/>
            <a:miter lim="800000"/>
            <a:headEnd/>
            <a:tailEnd/>
          </a:ln>
        </p:spPr>
      </p:pic>
      <p:pic>
        <p:nvPicPr>
          <p:cNvPr id="77827" name="Picture 3"/>
          <p:cNvPicPr>
            <a:picLocks noChangeAspect="1" noChangeArrowheads="1"/>
          </p:cNvPicPr>
          <p:nvPr/>
        </p:nvPicPr>
        <p:blipFill>
          <a:blip r:embed="rId7" cstate="print"/>
          <a:srcRect/>
          <a:stretch>
            <a:fillRect/>
          </a:stretch>
        </p:blipFill>
        <p:spPr bwMode="auto">
          <a:xfrm>
            <a:off x="4067165" y="1956705"/>
            <a:ext cx="947787" cy="3097990"/>
          </a:xfrm>
          <a:prstGeom prst="rect">
            <a:avLst/>
          </a:prstGeom>
          <a:noFill/>
          <a:ln w="9525">
            <a:noFill/>
            <a:miter lim="800000"/>
            <a:headEnd/>
            <a:tailEnd/>
          </a:ln>
        </p:spPr>
      </p:pic>
      <p:pic>
        <p:nvPicPr>
          <p:cNvPr id="77828" name="Picture 4"/>
          <p:cNvPicPr>
            <a:picLocks noChangeAspect="1" noChangeArrowheads="1"/>
          </p:cNvPicPr>
          <p:nvPr/>
        </p:nvPicPr>
        <p:blipFill>
          <a:blip r:embed="rId8" cstate="print"/>
          <a:srcRect/>
          <a:stretch>
            <a:fillRect/>
          </a:stretch>
        </p:blipFill>
        <p:spPr bwMode="auto">
          <a:xfrm>
            <a:off x="7084386" y="1956705"/>
            <a:ext cx="957044" cy="309799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D. Drag and Drop Dimensions</a:t>
            </a:r>
            <a:endParaRPr lang="en-US" dirty="0"/>
          </a:p>
        </p:txBody>
      </p:sp>
      <p:sp>
        <p:nvSpPr>
          <p:cNvPr id="4" name="Text Placeholder 3"/>
          <p:cNvSpPr>
            <a:spLocks noGrp="1"/>
          </p:cNvSpPr>
          <p:nvPr>
            <p:ph type="body" sz="quarter" idx="10"/>
          </p:nvPr>
        </p:nvSpPr>
        <p:spPr>
          <a:xfrm>
            <a:off x="457200" y="636743"/>
            <a:ext cx="8229600" cy="533400"/>
          </a:xfrm>
        </p:spPr>
        <p:txBody>
          <a:bodyPr/>
          <a:lstStyle/>
          <a:p>
            <a:r>
              <a:rPr lang="en-US" dirty="0" smtClean="0"/>
              <a:t>Users can drag and drop dimensions between Row Labels, Column Labels, and Report filters to view data from different perspectives</a:t>
            </a:r>
            <a:endParaRPr lang="en-US" dirty="0"/>
          </a:p>
        </p:txBody>
      </p:sp>
      <p:sp>
        <p:nvSpPr>
          <p:cNvPr id="22" name="TextBox 21"/>
          <p:cNvSpPr txBox="1"/>
          <p:nvPr/>
        </p:nvSpPr>
        <p:spPr>
          <a:xfrm>
            <a:off x="2061365" y="2770082"/>
            <a:ext cx="1524000" cy="1015663"/>
          </a:xfrm>
          <a:prstGeom prst="rect">
            <a:avLst/>
          </a:prstGeom>
          <a:noFill/>
          <a:ln w="19050">
            <a:solidFill>
              <a:srgbClr val="0081AE"/>
            </a:solidFill>
          </a:ln>
        </p:spPr>
        <p:txBody>
          <a:bodyPr wrap="square" rtlCol="0">
            <a:spAutoFit/>
          </a:bodyPr>
          <a:lstStyle/>
          <a:p>
            <a:pPr marL="115888" indent="-115888">
              <a:buClr>
                <a:schemeClr val="accent2"/>
              </a:buClr>
              <a:buSzPct val="75000"/>
              <a:buFont typeface="Wingdings 3" pitchFamily="18" charset="2"/>
              <a:buChar char="u"/>
            </a:pPr>
            <a:r>
              <a:rPr lang="en-US" sz="1000" dirty="0" smtClean="0">
                <a:solidFill>
                  <a:schemeClr val="bg1"/>
                </a:solidFill>
              </a:rPr>
              <a:t>The blue line indicates the order of the dimensions within the table, which determines how the data is sliced</a:t>
            </a:r>
            <a:endParaRPr lang="en-US" sz="1000" dirty="0">
              <a:solidFill>
                <a:schemeClr val="bg1"/>
              </a:solidFill>
            </a:endParaRPr>
          </a:p>
        </p:txBody>
      </p:sp>
      <p:sp>
        <p:nvSpPr>
          <p:cNvPr id="23" name="TextBox 22"/>
          <p:cNvSpPr txBox="1"/>
          <p:nvPr/>
        </p:nvSpPr>
        <p:spPr>
          <a:xfrm>
            <a:off x="448415" y="1654976"/>
            <a:ext cx="1905000" cy="307777"/>
          </a:xfrm>
          <a:prstGeom prst="rect">
            <a:avLst/>
          </a:prstGeom>
          <a:noFill/>
        </p:spPr>
        <p:txBody>
          <a:bodyPr wrap="square" rtlCol="0">
            <a:spAutoFit/>
          </a:bodyPr>
          <a:lstStyle/>
          <a:p>
            <a:pPr algn="ctr"/>
            <a:r>
              <a:rPr lang="en-US" sz="1400" b="1" dirty="0" smtClean="0">
                <a:solidFill>
                  <a:schemeClr val="bg1"/>
                </a:solidFill>
              </a:rPr>
              <a:t>View 1</a:t>
            </a:r>
            <a:endParaRPr lang="en-US" sz="1400" b="1" dirty="0">
              <a:solidFill>
                <a:schemeClr val="bg1"/>
              </a:solidFill>
            </a:endParaRPr>
          </a:p>
        </p:txBody>
      </p:sp>
      <p:sp>
        <p:nvSpPr>
          <p:cNvPr id="26" name="TextBox 25"/>
          <p:cNvSpPr txBox="1"/>
          <p:nvPr/>
        </p:nvSpPr>
        <p:spPr>
          <a:xfrm>
            <a:off x="3588558" y="1648328"/>
            <a:ext cx="1905000" cy="304800"/>
          </a:xfrm>
          <a:prstGeom prst="rect">
            <a:avLst/>
          </a:prstGeom>
          <a:noFill/>
        </p:spPr>
        <p:txBody>
          <a:bodyPr wrap="square" rtlCol="0">
            <a:spAutoFit/>
          </a:bodyPr>
          <a:lstStyle/>
          <a:p>
            <a:pPr algn="ctr"/>
            <a:r>
              <a:rPr lang="en-US" sz="1400" b="1" dirty="0" smtClean="0">
                <a:solidFill>
                  <a:schemeClr val="bg1"/>
                </a:solidFill>
              </a:rPr>
              <a:t>View 2</a:t>
            </a:r>
            <a:endParaRPr lang="en-US" sz="1400" b="1" dirty="0">
              <a:solidFill>
                <a:schemeClr val="bg1"/>
              </a:solidFill>
            </a:endParaRPr>
          </a:p>
        </p:txBody>
      </p:sp>
      <p:sp>
        <p:nvSpPr>
          <p:cNvPr id="30" name="TextBox 29"/>
          <p:cNvSpPr txBox="1"/>
          <p:nvPr/>
        </p:nvSpPr>
        <p:spPr>
          <a:xfrm>
            <a:off x="6610408" y="1648328"/>
            <a:ext cx="1905000" cy="307777"/>
          </a:xfrm>
          <a:prstGeom prst="rect">
            <a:avLst/>
          </a:prstGeom>
          <a:noFill/>
        </p:spPr>
        <p:txBody>
          <a:bodyPr wrap="square" rtlCol="0">
            <a:spAutoFit/>
          </a:bodyPr>
          <a:lstStyle/>
          <a:p>
            <a:pPr algn="ctr"/>
            <a:r>
              <a:rPr lang="en-US" sz="1400" b="1" dirty="0" smtClean="0">
                <a:solidFill>
                  <a:schemeClr val="bg1"/>
                </a:solidFill>
              </a:rPr>
              <a:t>View 3</a:t>
            </a:r>
            <a:endParaRPr lang="en-US" sz="1400" b="1" dirty="0">
              <a:solidFill>
                <a:schemeClr val="bg1"/>
              </a:solidFill>
            </a:endParaRPr>
          </a:p>
        </p:txBody>
      </p:sp>
      <p:cxnSp>
        <p:nvCxnSpPr>
          <p:cNvPr id="38" name="Straight Arrow Connector 37"/>
          <p:cNvCxnSpPr>
            <a:stCxn id="22" idx="3"/>
          </p:cNvCxnSpPr>
          <p:nvPr/>
        </p:nvCxnSpPr>
        <p:spPr>
          <a:xfrm flipV="1">
            <a:off x="3585365" y="3277210"/>
            <a:ext cx="531265" cy="704"/>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090972" y="3277210"/>
            <a:ext cx="889474" cy="0"/>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255055" y="2847026"/>
            <a:ext cx="1524000" cy="861774"/>
          </a:xfrm>
          <a:prstGeom prst="rect">
            <a:avLst/>
          </a:prstGeom>
          <a:noFill/>
          <a:ln w="19050">
            <a:solidFill>
              <a:srgbClr val="0081AE"/>
            </a:solidFill>
          </a:ln>
        </p:spPr>
        <p:txBody>
          <a:bodyPr wrap="square" rtlCol="0">
            <a:spAutoFit/>
          </a:bodyPr>
          <a:lstStyle/>
          <a:p>
            <a:pPr marL="115888" indent="-115888">
              <a:buClr>
                <a:schemeClr val="accent2"/>
              </a:buClr>
              <a:buSzPct val="75000"/>
              <a:buFont typeface="Wingdings 3" pitchFamily="18" charset="2"/>
              <a:buChar char="u"/>
            </a:pPr>
            <a:r>
              <a:rPr lang="en-US" sz="1000" dirty="0" smtClean="0">
                <a:solidFill>
                  <a:schemeClr val="bg1"/>
                </a:solidFill>
              </a:rPr>
              <a:t>Notice that the layout of the Excel table is different when the ‘Row Labels’ order is switched</a:t>
            </a:r>
            <a:endParaRPr lang="en-US" sz="1000" dirty="0">
              <a:solidFill>
                <a:schemeClr val="bg1"/>
              </a:solidFill>
            </a:endParaRPr>
          </a:p>
        </p:txBody>
      </p:sp>
      <p:cxnSp>
        <p:nvCxnSpPr>
          <p:cNvPr id="40" name="Straight Arrow Connector 39"/>
          <p:cNvCxnSpPr>
            <a:stCxn id="39" idx="2"/>
          </p:cNvCxnSpPr>
          <p:nvPr/>
        </p:nvCxnSpPr>
        <p:spPr>
          <a:xfrm flipH="1">
            <a:off x="4116631" y="3708800"/>
            <a:ext cx="1900424" cy="203958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9" idx="2"/>
            <a:endCxn id="77836" idx="1"/>
          </p:cNvCxnSpPr>
          <p:nvPr/>
        </p:nvCxnSpPr>
        <p:spPr>
          <a:xfrm>
            <a:off x="6017055" y="3708800"/>
            <a:ext cx="354831" cy="1932737"/>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098269" y="3277210"/>
            <a:ext cx="889474" cy="0"/>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554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3" cstate="print"/>
          <a:srcRect/>
          <a:stretch>
            <a:fillRect/>
          </a:stretch>
        </p:blipFill>
        <p:spPr bwMode="auto">
          <a:xfrm>
            <a:off x="6534637" y="2214680"/>
            <a:ext cx="2159863" cy="2732220"/>
          </a:xfrm>
          <a:prstGeom prst="rect">
            <a:avLst/>
          </a:prstGeom>
          <a:noFill/>
          <a:ln w="9525">
            <a:noFill/>
            <a:miter lim="800000"/>
            <a:headEnd/>
            <a:tailEnd/>
          </a:ln>
        </p:spPr>
      </p:pic>
      <p:pic>
        <p:nvPicPr>
          <p:cNvPr id="75777" name="Picture 1"/>
          <p:cNvPicPr>
            <a:picLocks noChangeAspect="1" noChangeArrowheads="1"/>
          </p:cNvPicPr>
          <p:nvPr/>
        </p:nvPicPr>
        <p:blipFill>
          <a:blip r:embed="rId4" cstate="print"/>
          <a:srcRect/>
          <a:stretch>
            <a:fillRect/>
          </a:stretch>
        </p:blipFill>
        <p:spPr bwMode="auto">
          <a:xfrm>
            <a:off x="397775" y="2214681"/>
            <a:ext cx="2600149" cy="2078514"/>
          </a:xfrm>
          <a:prstGeom prst="rect">
            <a:avLst/>
          </a:prstGeom>
          <a:noFill/>
          <a:ln w="9525">
            <a:noFill/>
            <a:miter lim="800000"/>
            <a:headEnd/>
            <a:tailEnd/>
          </a:ln>
        </p:spPr>
      </p:pic>
      <p:pic>
        <p:nvPicPr>
          <p:cNvPr id="75778" name="Picture 2"/>
          <p:cNvPicPr>
            <a:picLocks noChangeAspect="1" noChangeArrowheads="1"/>
          </p:cNvPicPr>
          <p:nvPr/>
        </p:nvPicPr>
        <p:blipFill>
          <a:blip r:embed="rId5" cstate="print"/>
          <a:srcRect/>
          <a:stretch>
            <a:fillRect/>
          </a:stretch>
        </p:blipFill>
        <p:spPr bwMode="auto">
          <a:xfrm>
            <a:off x="3476891" y="2214680"/>
            <a:ext cx="2656325" cy="207048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E. Choose Multiple Items in Report Filters</a:t>
            </a:r>
            <a:endParaRPr lang="en-US" dirty="0"/>
          </a:p>
        </p:txBody>
      </p:sp>
      <p:sp>
        <p:nvSpPr>
          <p:cNvPr id="4" name="Text Placeholder 3"/>
          <p:cNvSpPr>
            <a:spLocks noGrp="1"/>
          </p:cNvSpPr>
          <p:nvPr>
            <p:ph type="body" sz="quarter" idx="10"/>
          </p:nvPr>
        </p:nvSpPr>
        <p:spPr/>
        <p:txBody>
          <a:bodyPr/>
          <a:lstStyle/>
          <a:p>
            <a:r>
              <a:rPr lang="en-US" dirty="0" smtClean="0"/>
              <a:t>Users can add multiple elements in a dimension to the table by using the Report Filters    </a:t>
            </a:r>
            <a:endParaRPr lang="en-US" dirty="0"/>
          </a:p>
        </p:txBody>
      </p:sp>
      <p:sp>
        <p:nvSpPr>
          <p:cNvPr id="10" name="TextBox 9"/>
          <p:cNvSpPr txBox="1"/>
          <p:nvPr/>
        </p:nvSpPr>
        <p:spPr>
          <a:xfrm>
            <a:off x="478649" y="1888596"/>
            <a:ext cx="2438400" cy="276999"/>
          </a:xfrm>
          <a:prstGeom prst="rect">
            <a:avLst/>
          </a:prstGeom>
          <a:noFill/>
        </p:spPr>
        <p:txBody>
          <a:bodyPr wrap="square" rtlCol="0">
            <a:spAutoFit/>
          </a:bodyPr>
          <a:lstStyle/>
          <a:p>
            <a:pPr algn="ctr"/>
            <a:r>
              <a:rPr lang="en-US" sz="1200" b="1" dirty="0" smtClean="0">
                <a:solidFill>
                  <a:schemeClr val="bg1"/>
                </a:solidFill>
              </a:rPr>
              <a:t>Table with Single Data Element</a:t>
            </a:r>
            <a:endParaRPr lang="en-US" sz="1200" b="1" dirty="0">
              <a:solidFill>
                <a:schemeClr val="bg1"/>
              </a:solidFill>
            </a:endParaRPr>
          </a:p>
        </p:txBody>
      </p:sp>
      <p:sp>
        <p:nvSpPr>
          <p:cNvPr id="11" name="TextBox 10"/>
          <p:cNvSpPr txBox="1"/>
          <p:nvPr/>
        </p:nvSpPr>
        <p:spPr>
          <a:xfrm>
            <a:off x="3517108" y="1796263"/>
            <a:ext cx="2575891" cy="461665"/>
          </a:xfrm>
          <a:prstGeom prst="rect">
            <a:avLst/>
          </a:prstGeom>
          <a:noFill/>
        </p:spPr>
        <p:txBody>
          <a:bodyPr wrap="square" rtlCol="0">
            <a:spAutoFit/>
          </a:bodyPr>
          <a:lstStyle/>
          <a:p>
            <a:pPr algn="ctr"/>
            <a:r>
              <a:rPr lang="en-US" sz="1200" b="1" dirty="0" smtClean="0">
                <a:solidFill>
                  <a:schemeClr val="bg1"/>
                </a:solidFill>
              </a:rPr>
              <a:t>Table with Multiple Data Elements</a:t>
            </a:r>
            <a:endParaRPr lang="en-US" sz="1200" b="1" dirty="0">
              <a:solidFill>
                <a:schemeClr val="bg1"/>
              </a:solidFill>
            </a:endParaRPr>
          </a:p>
        </p:txBody>
      </p:sp>
      <p:sp>
        <p:nvSpPr>
          <p:cNvPr id="12" name="TextBox 11"/>
          <p:cNvSpPr txBox="1"/>
          <p:nvPr/>
        </p:nvSpPr>
        <p:spPr>
          <a:xfrm>
            <a:off x="6400800" y="1796263"/>
            <a:ext cx="2438400" cy="461665"/>
          </a:xfrm>
          <a:prstGeom prst="rect">
            <a:avLst/>
          </a:prstGeom>
          <a:noFill/>
        </p:spPr>
        <p:txBody>
          <a:bodyPr wrap="square" rtlCol="0">
            <a:spAutoFit/>
          </a:bodyPr>
          <a:lstStyle/>
          <a:p>
            <a:pPr algn="ctr"/>
            <a:r>
              <a:rPr lang="en-US" sz="1200" b="1" dirty="0" smtClean="0">
                <a:solidFill>
                  <a:schemeClr val="bg1"/>
                </a:solidFill>
              </a:rPr>
              <a:t>Select Elements from PivotTable Field List</a:t>
            </a:r>
            <a:endParaRPr lang="en-US" sz="1200" b="1" dirty="0">
              <a:solidFill>
                <a:schemeClr val="bg1"/>
              </a:solidFill>
            </a:endParaRPr>
          </a:p>
        </p:txBody>
      </p:sp>
      <p:sp>
        <p:nvSpPr>
          <p:cNvPr id="14" name="Rectangle 13"/>
          <p:cNvSpPr/>
          <p:nvPr/>
        </p:nvSpPr>
        <p:spPr>
          <a:xfrm>
            <a:off x="3854599" y="3785745"/>
            <a:ext cx="120874" cy="109258"/>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5" name="Rectangle 14"/>
          <p:cNvSpPr/>
          <p:nvPr/>
        </p:nvSpPr>
        <p:spPr>
          <a:xfrm>
            <a:off x="8014893" y="3797842"/>
            <a:ext cx="76200" cy="762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6" name="Rectangle 15"/>
          <p:cNvSpPr/>
          <p:nvPr/>
        </p:nvSpPr>
        <p:spPr>
          <a:xfrm>
            <a:off x="4524805" y="3016162"/>
            <a:ext cx="730250" cy="379475"/>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7" name="Rectangle 16"/>
          <p:cNvSpPr/>
          <p:nvPr/>
        </p:nvSpPr>
        <p:spPr>
          <a:xfrm>
            <a:off x="1444304" y="3146686"/>
            <a:ext cx="492637" cy="120502"/>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9" name="Rectangle 18"/>
          <p:cNvSpPr/>
          <p:nvPr/>
        </p:nvSpPr>
        <p:spPr>
          <a:xfrm>
            <a:off x="6891817" y="4284806"/>
            <a:ext cx="290170" cy="762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6" name="Rectangle 25"/>
          <p:cNvSpPr/>
          <p:nvPr/>
        </p:nvSpPr>
        <p:spPr>
          <a:xfrm>
            <a:off x="516749" y="4393049"/>
            <a:ext cx="2362200" cy="707886"/>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In this table, only one data element is selected </a:t>
            </a:r>
          </a:p>
          <a:p>
            <a:pPr marL="117475" indent="-117475" defTabSz="914042">
              <a:buClr>
                <a:schemeClr val="accent2"/>
              </a:buClr>
              <a:buSzPct val="75000"/>
              <a:buFont typeface="Arial" pitchFamily="34" charset="0"/>
              <a:buChar char="►"/>
            </a:pPr>
            <a:r>
              <a:rPr lang="en-GB" sz="1000" dirty="0" smtClean="0">
                <a:solidFill>
                  <a:schemeClr val="bg1"/>
                </a:solidFill>
              </a:rPr>
              <a:t>The numbers in the table will reflect ‘GSA’ data only</a:t>
            </a:r>
          </a:p>
        </p:txBody>
      </p:sp>
      <p:sp>
        <p:nvSpPr>
          <p:cNvPr id="27" name="Rectangle 26"/>
          <p:cNvSpPr/>
          <p:nvPr/>
        </p:nvSpPr>
        <p:spPr>
          <a:xfrm>
            <a:off x="3509470" y="4393049"/>
            <a:ext cx="2580430" cy="1169551"/>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In this table, multiple data elements are selected </a:t>
            </a:r>
          </a:p>
          <a:p>
            <a:pPr marL="117475" indent="-117475" defTabSz="914042">
              <a:buClr>
                <a:schemeClr val="accent2"/>
              </a:buClr>
              <a:buSzPct val="75000"/>
              <a:buFont typeface="Arial" pitchFamily="34" charset="0"/>
              <a:buChar char="►"/>
            </a:pPr>
            <a:r>
              <a:rPr lang="en-GB" sz="1000" dirty="0" smtClean="0">
                <a:solidFill>
                  <a:schemeClr val="bg1"/>
                </a:solidFill>
              </a:rPr>
              <a:t>The user must check the ‘Select Multiple Items’ box to aggregate data</a:t>
            </a:r>
          </a:p>
          <a:p>
            <a:pPr marL="117475" indent="-117475" defTabSz="914042">
              <a:buClr>
                <a:schemeClr val="accent2"/>
              </a:buClr>
              <a:buSzPct val="75000"/>
              <a:buFont typeface="Arial" pitchFamily="34" charset="0"/>
              <a:buChar char="►"/>
            </a:pPr>
            <a:r>
              <a:rPr lang="en-GB" sz="1000" dirty="0" smtClean="0">
                <a:solidFill>
                  <a:schemeClr val="bg1"/>
                </a:solidFill>
              </a:rPr>
              <a:t>The numbers in the table will reflect ‘GSA’, ‘UK&amp;I’, and ‘BeNe’ data aggregated together</a:t>
            </a:r>
          </a:p>
        </p:txBody>
      </p:sp>
      <p:sp>
        <p:nvSpPr>
          <p:cNvPr id="28" name="Rectangle 27"/>
          <p:cNvSpPr/>
          <p:nvPr/>
        </p:nvSpPr>
        <p:spPr>
          <a:xfrm>
            <a:off x="6545270" y="5022795"/>
            <a:ext cx="2135329" cy="1169551"/>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The user can also choose which elements to incorporate within the table by selecting the filter icon within the ‘PivotTable Field List’</a:t>
            </a:r>
          </a:p>
          <a:p>
            <a:pPr marL="117475" indent="-117475" defTabSz="914042">
              <a:buClr>
                <a:schemeClr val="accent2"/>
              </a:buClr>
              <a:buSzPct val="75000"/>
              <a:buFont typeface="Arial" pitchFamily="34" charset="0"/>
              <a:buChar char="►"/>
            </a:pPr>
            <a:r>
              <a:rPr lang="en-GB" sz="1000" dirty="0" smtClean="0">
                <a:solidFill>
                  <a:schemeClr val="bg1"/>
                </a:solidFill>
              </a:rPr>
              <a:t>The dimension must be in the ‘Report Filter’ quadrant to use this functionality</a:t>
            </a:r>
          </a:p>
        </p:txBody>
      </p:sp>
      <p:cxnSp>
        <p:nvCxnSpPr>
          <p:cNvPr id="24" name="Straight Arrow Connector 23"/>
          <p:cNvCxnSpPr>
            <a:stCxn id="15" idx="0"/>
          </p:cNvCxnSpPr>
          <p:nvPr/>
        </p:nvCxnSpPr>
        <p:spPr>
          <a:xfrm flipV="1">
            <a:off x="8052993" y="2594155"/>
            <a:ext cx="161967" cy="1203687"/>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231066" y="2188534"/>
            <a:ext cx="137160" cy="13716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1" name="Rectangle 20"/>
          <p:cNvSpPr/>
          <p:nvPr/>
        </p:nvSpPr>
        <p:spPr>
          <a:xfrm>
            <a:off x="5317341" y="2188534"/>
            <a:ext cx="137160" cy="13716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nvGrpSpPr>
          <p:cNvPr id="29" name="Group 15"/>
          <p:cNvGrpSpPr/>
          <p:nvPr/>
        </p:nvGrpSpPr>
        <p:grpSpPr>
          <a:xfrm>
            <a:off x="838200" y="5257800"/>
            <a:ext cx="1600200" cy="914400"/>
            <a:chOff x="8759481" y="1447800"/>
            <a:chExt cx="1600200" cy="914400"/>
          </a:xfrm>
        </p:grpSpPr>
        <p:sp>
          <p:nvSpPr>
            <p:cNvPr id="30" name="Rounded Rectangle 29"/>
            <p:cNvSpPr/>
            <p:nvPr/>
          </p:nvSpPr>
          <p:spPr>
            <a:xfrm>
              <a:off x="8759481" y="1447800"/>
              <a:ext cx="1600200" cy="914400"/>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r>
                <a:rPr lang="en-US" sz="1000" dirty="0" smtClean="0">
                  <a:solidFill>
                    <a:schemeClr val="tx2">
                      <a:lumMod val="50000"/>
                    </a:schemeClr>
                  </a:solidFill>
                </a:rPr>
                <a:t>Choosing multiple items in the filters may significantly impact performance.</a:t>
              </a:r>
              <a:endParaRPr lang="en-US" sz="1000" dirty="0">
                <a:solidFill>
                  <a:schemeClr val="tx2">
                    <a:lumMod val="50000"/>
                  </a:schemeClr>
                </a:solidFill>
              </a:endParaRPr>
            </a:p>
          </p:txBody>
        </p:sp>
        <p:sp>
          <p:nvSpPr>
            <p:cNvPr id="31" name="Title 1"/>
            <p:cNvSpPr txBox="1">
              <a:spLocks/>
            </p:cNvSpPr>
            <p:nvPr/>
          </p:nvSpPr>
          <p:spPr bwMode="auto">
            <a:xfrm>
              <a:off x="8807301" y="1557668"/>
              <a:ext cx="533400" cy="711200"/>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spTree>
    <p:extLst>
      <p:ext uri="{BB962C8B-B14F-4D97-AF65-F5344CB8AC3E}">
        <p14:creationId xmlns:p14="http://schemas.microsoft.com/office/powerpoint/2010/main" val="26817453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a:stretch>
            <a:fillRect/>
          </a:stretch>
        </p:blipFill>
        <p:spPr bwMode="auto">
          <a:xfrm>
            <a:off x="777250" y="2724996"/>
            <a:ext cx="3111695" cy="3360329"/>
          </a:xfrm>
          <a:prstGeom prst="rect">
            <a:avLst/>
          </a:prstGeom>
          <a:noFill/>
          <a:ln w="9525">
            <a:solidFill>
              <a:schemeClr val="bg1"/>
            </a:solidFill>
            <a:miter lim="800000"/>
            <a:headEnd/>
            <a:tailEnd/>
          </a:ln>
        </p:spPr>
      </p:pic>
      <p:pic>
        <p:nvPicPr>
          <p:cNvPr id="73731" name="Picture 3"/>
          <p:cNvPicPr>
            <a:picLocks noChangeAspect="1" noChangeArrowheads="1"/>
          </p:cNvPicPr>
          <p:nvPr/>
        </p:nvPicPr>
        <p:blipFill>
          <a:blip r:embed="rId3" cstate="print"/>
          <a:srcRect/>
          <a:stretch>
            <a:fillRect/>
          </a:stretch>
        </p:blipFill>
        <p:spPr bwMode="auto">
          <a:xfrm>
            <a:off x="5288418" y="2724996"/>
            <a:ext cx="3134298" cy="3360329"/>
          </a:xfrm>
          <a:prstGeom prst="rect">
            <a:avLst/>
          </a:prstGeom>
          <a:noFill/>
          <a:ln w="9525">
            <a:solidFill>
              <a:schemeClr val="bg1"/>
            </a:solidFill>
            <a:miter lim="800000"/>
            <a:headEnd/>
            <a:tailEnd/>
          </a:ln>
        </p:spPr>
      </p:pic>
      <p:sp>
        <p:nvSpPr>
          <p:cNvPr id="2" name="Title 1"/>
          <p:cNvSpPr>
            <a:spLocks noGrp="1"/>
          </p:cNvSpPr>
          <p:nvPr>
            <p:ph type="title"/>
          </p:nvPr>
        </p:nvSpPr>
        <p:spPr/>
        <p:txBody>
          <a:bodyPr/>
          <a:lstStyle/>
          <a:p>
            <a:r>
              <a:rPr lang="en-US" dirty="0" smtClean="0"/>
              <a:t>F. Select Single Elements for Rows &amp; Columns</a:t>
            </a:r>
            <a:endParaRPr lang="en-US" dirty="0"/>
          </a:p>
        </p:txBody>
      </p:sp>
      <p:sp>
        <p:nvSpPr>
          <p:cNvPr id="4" name="Text Placeholder 3"/>
          <p:cNvSpPr>
            <a:spLocks noGrp="1"/>
          </p:cNvSpPr>
          <p:nvPr>
            <p:ph type="body" sz="quarter" idx="10"/>
          </p:nvPr>
        </p:nvSpPr>
        <p:spPr/>
        <p:txBody>
          <a:bodyPr/>
          <a:lstStyle/>
          <a:p>
            <a:r>
              <a:rPr lang="en-US" dirty="0" smtClean="0"/>
              <a:t>Users can select a single element or a combination of elements in the Rows and Columns within the table, as well as in the Report Filter</a:t>
            </a:r>
            <a:endParaRPr lang="en-US" dirty="0"/>
          </a:p>
        </p:txBody>
      </p:sp>
      <p:sp>
        <p:nvSpPr>
          <p:cNvPr id="6" name="Rectangle 5"/>
          <p:cNvSpPr/>
          <p:nvPr/>
        </p:nvSpPr>
        <p:spPr>
          <a:xfrm>
            <a:off x="2371045" y="4414462"/>
            <a:ext cx="1312945" cy="1139598"/>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 name="Rectangle 6"/>
          <p:cNvSpPr/>
          <p:nvPr/>
        </p:nvSpPr>
        <p:spPr>
          <a:xfrm>
            <a:off x="6946010" y="4415635"/>
            <a:ext cx="1268949" cy="75895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9" name="Straight Arrow Connector 8"/>
          <p:cNvCxnSpPr>
            <a:stCxn id="6" idx="3"/>
            <a:endCxn id="7" idx="1"/>
          </p:cNvCxnSpPr>
          <p:nvPr/>
        </p:nvCxnSpPr>
        <p:spPr>
          <a:xfrm flipV="1">
            <a:off x="3683990" y="4795110"/>
            <a:ext cx="3262020" cy="189151"/>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90600" y="2166863"/>
            <a:ext cx="2590800" cy="400110"/>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All elements in the rows are selected in the drop down and displayed in the pivot table</a:t>
            </a:r>
          </a:p>
        </p:txBody>
      </p:sp>
      <p:sp>
        <p:nvSpPr>
          <p:cNvPr id="11" name="Rectangle 10"/>
          <p:cNvSpPr/>
          <p:nvPr/>
        </p:nvSpPr>
        <p:spPr>
          <a:xfrm>
            <a:off x="5600700" y="2089919"/>
            <a:ext cx="2590800" cy="553998"/>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The user can uncheck boxes in the drop down to show a specific set of elements in the rows of the pivot table</a:t>
            </a:r>
          </a:p>
        </p:txBody>
      </p:sp>
      <p:cxnSp>
        <p:nvCxnSpPr>
          <p:cNvPr id="12" name="Straight Arrow Connector 11"/>
          <p:cNvCxnSpPr>
            <a:stCxn id="10" idx="3"/>
            <a:endCxn id="11" idx="1"/>
          </p:cNvCxnSpPr>
          <p:nvPr/>
        </p:nvCxnSpPr>
        <p:spPr>
          <a:xfrm>
            <a:off x="3581400" y="2366918"/>
            <a:ext cx="2019300" cy="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759673" y="2820469"/>
            <a:ext cx="137160" cy="13716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 name="Rectangle 13"/>
          <p:cNvSpPr/>
          <p:nvPr/>
        </p:nvSpPr>
        <p:spPr>
          <a:xfrm>
            <a:off x="8299774" y="2819400"/>
            <a:ext cx="137160" cy="13716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415580705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 Filter Rows or Columns with Multiple Dimensions</a:t>
            </a:r>
            <a:endParaRPr lang="en-US" dirty="0"/>
          </a:p>
        </p:txBody>
      </p:sp>
      <p:sp>
        <p:nvSpPr>
          <p:cNvPr id="4" name="Text Placeholder 3"/>
          <p:cNvSpPr>
            <a:spLocks noGrp="1"/>
          </p:cNvSpPr>
          <p:nvPr>
            <p:ph type="body" sz="quarter" idx="10"/>
          </p:nvPr>
        </p:nvSpPr>
        <p:spPr>
          <a:xfrm>
            <a:off x="457200" y="964987"/>
            <a:ext cx="8229600" cy="533400"/>
          </a:xfrm>
        </p:spPr>
        <p:txBody>
          <a:bodyPr/>
          <a:lstStyle/>
          <a:p>
            <a:r>
              <a:rPr lang="en-US" dirty="0" smtClean="0"/>
              <a:t>When there are multiple dimensions in a row or column then the user must select the cell of the dimension that the user wants to filter</a:t>
            </a:r>
            <a:endParaRPr lang="en-US" dirty="0"/>
          </a:p>
        </p:txBody>
      </p:sp>
      <p:sp>
        <p:nvSpPr>
          <p:cNvPr id="9" name="Rectangle 8"/>
          <p:cNvSpPr/>
          <p:nvPr/>
        </p:nvSpPr>
        <p:spPr>
          <a:xfrm>
            <a:off x="5225387" y="4566980"/>
            <a:ext cx="173736" cy="164592"/>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16" name="Straight Arrow Connector 15"/>
          <p:cNvCxnSpPr>
            <a:endCxn id="3075" idx="1"/>
          </p:cNvCxnSpPr>
          <p:nvPr/>
        </p:nvCxnSpPr>
        <p:spPr>
          <a:xfrm>
            <a:off x="5399123" y="4918905"/>
            <a:ext cx="1839877" cy="400123"/>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pic>
        <p:nvPicPr>
          <p:cNvPr id="72705" name="Picture 1"/>
          <p:cNvPicPr>
            <a:picLocks noChangeAspect="1" noChangeArrowheads="1"/>
          </p:cNvPicPr>
          <p:nvPr/>
        </p:nvPicPr>
        <p:blipFill>
          <a:blip r:embed="rId2" cstate="print"/>
          <a:srcRect/>
          <a:stretch>
            <a:fillRect/>
          </a:stretch>
        </p:blipFill>
        <p:spPr bwMode="auto">
          <a:xfrm>
            <a:off x="473670" y="2014456"/>
            <a:ext cx="2276849" cy="4395128"/>
          </a:xfrm>
          <a:prstGeom prst="rect">
            <a:avLst/>
          </a:prstGeom>
          <a:noFill/>
          <a:ln w="9525">
            <a:noFill/>
            <a:miter lim="800000"/>
            <a:headEnd/>
            <a:tailEnd/>
          </a:ln>
        </p:spPr>
      </p:pic>
      <p:sp>
        <p:nvSpPr>
          <p:cNvPr id="21" name="Rectangle 20"/>
          <p:cNvSpPr/>
          <p:nvPr/>
        </p:nvSpPr>
        <p:spPr>
          <a:xfrm>
            <a:off x="5236020" y="2322474"/>
            <a:ext cx="173736" cy="164592"/>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22" name="Straight Arrow Connector 21"/>
          <p:cNvCxnSpPr>
            <a:endCxn id="3074" idx="1"/>
          </p:cNvCxnSpPr>
          <p:nvPr/>
        </p:nvCxnSpPr>
        <p:spPr>
          <a:xfrm>
            <a:off x="5409756" y="2674399"/>
            <a:ext cx="1829244" cy="40114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cstate="print"/>
          <a:srcRect/>
          <a:stretch>
            <a:fillRect/>
          </a:stretch>
        </p:blipFill>
        <p:spPr bwMode="auto">
          <a:xfrm>
            <a:off x="7239000" y="2028939"/>
            <a:ext cx="1147236" cy="2093203"/>
          </a:xfrm>
          <a:prstGeom prst="rect">
            <a:avLst/>
          </a:prstGeom>
          <a:noFill/>
          <a:ln w="9525">
            <a:solidFill>
              <a:schemeClr val="accent1"/>
            </a:solid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7239000" y="4272426"/>
            <a:ext cx="1147236" cy="2093203"/>
          </a:xfrm>
          <a:prstGeom prst="rect">
            <a:avLst/>
          </a:prstGeom>
          <a:noFill/>
          <a:ln w="9525">
            <a:solidFill>
              <a:schemeClr val="accent1"/>
            </a:solidFill>
            <a:miter lim="800000"/>
            <a:headEnd/>
            <a:tailEnd/>
          </a:ln>
        </p:spPr>
      </p:pic>
      <p:sp>
        <p:nvSpPr>
          <p:cNvPr id="18" name="Rectangle 17"/>
          <p:cNvSpPr/>
          <p:nvPr/>
        </p:nvSpPr>
        <p:spPr>
          <a:xfrm>
            <a:off x="7238930" y="1752600"/>
            <a:ext cx="1143070" cy="53340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9" name="Rectangle 18"/>
          <p:cNvSpPr/>
          <p:nvPr/>
        </p:nvSpPr>
        <p:spPr>
          <a:xfrm>
            <a:off x="7242468" y="3996068"/>
            <a:ext cx="1143070" cy="53340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5" name="Rectangle 14"/>
          <p:cNvSpPr/>
          <p:nvPr/>
        </p:nvSpPr>
        <p:spPr>
          <a:xfrm>
            <a:off x="4114800" y="3698629"/>
            <a:ext cx="2590800" cy="400110"/>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The user can also switch between dimensions in the column label drop down</a:t>
            </a:r>
          </a:p>
        </p:txBody>
      </p:sp>
      <p:cxnSp>
        <p:nvCxnSpPr>
          <p:cNvPr id="24" name="Straight Arrow Connector 23"/>
          <p:cNvCxnSpPr>
            <a:stCxn id="15" idx="3"/>
          </p:cNvCxnSpPr>
          <p:nvPr/>
        </p:nvCxnSpPr>
        <p:spPr>
          <a:xfrm flipV="1">
            <a:off x="6705600" y="2288929"/>
            <a:ext cx="533330" cy="1609755"/>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3"/>
          </p:cNvCxnSpPr>
          <p:nvPr/>
        </p:nvCxnSpPr>
        <p:spPr>
          <a:xfrm>
            <a:off x="6705600" y="3898684"/>
            <a:ext cx="536868" cy="633713"/>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192373" y="2028939"/>
            <a:ext cx="3648075" cy="1704976"/>
            <a:chOff x="3192373" y="1759310"/>
            <a:chExt cx="3648075" cy="1704976"/>
          </a:xfrm>
        </p:grpSpPr>
        <p:pic>
          <p:nvPicPr>
            <p:cNvPr id="72710" name="Picture 6" descr="C:\WINDOWS\TEMP\SNAGHTML17864df.PNG"/>
            <p:cNvPicPr>
              <a:picLocks noChangeAspect="1" noChangeArrowheads="1"/>
            </p:cNvPicPr>
            <p:nvPr/>
          </p:nvPicPr>
          <p:blipFill>
            <a:blip r:embed="rId5" cstate="print"/>
            <a:srcRect/>
            <a:stretch>
              <a:fillRect/>
            </a:stretch>
          </p:blipFill>
          <p:spPr bwMode="auto">
            <a:xfrm>
              <a:off x="3192373" y="1759310"/>
              <a:ext cx="3648075" cy="1704976"/>
            </a:xfrm>
            <a:prstGeom prst="rect">
              <a:avLst/>
            </a:prstGeom>
            <a:noFill/>
          </p:spPr>
        </p:pic>
        <p:pic>
          <p:nvPicPr>
            <p:cNvPr id="7170" name="Picture 2"/>
            <p:cNvPicPr>
              <a:picLocks noChangeAspect="1" noChangeArrowheads="1"/>
            </p:cNvPicPr>
            <p:nvPr/>
          </p:nvPicPr>
          <p:blipFill>
            <a:blip r:embed="rId6" cstate="print"/>
            <a:srcRect/>
            <a:stretch>
              <a:fillRect/>
            </a:stretch>
          </p:blipFill>
          <p:spPr bwMode="auto">
            <a:xfrm>
              <a:off x="4374405" y="1763233"/>
              <a:ext cx="800100" cy="128016"/>
            </a:xfrm>
            <a:prstGeom prst="rect">
              <a:avLst/>
            </a:prstGeom>
            <a:noFill/>
            <a:ln w="9525">
              <a:noFill/>
              <a:miter lim="800000"/>
              <a:headEnd/>
              <a:tailEnd/>
            </a:ln>
          </p:spPr>
        </p:pic>
      </p:grpSp>
      <p:grpSp>
        <p:nvGrpSpPr>
          <p:cNvPr id="25" name="Group 24"/>
          <p:cNvGrpSpPr/>
          <p:nvPr/>
        </p:nvGrpSpPr>
        <p:grpSpPr>
          <a:xfrm>
            <a:off x="3192373" y="4272426"/>
            <a:ext cx="3638550" cy="1704976"/>
            <a:chOff x="3192373" y="4002797"/>
            <a:chExt cx="3638550" cy="1704976"/>
          </a:xfrm>
        </p:grpSpPr>
        <p:pic>
          <p:nvPicPr>
            <p:cNvPr id="72712" name="Picture 8" descr="C:\WINDOWS\TEMP\SNAGHTML178ed0a.PNG"/>
            <p:cNvPicPr>
              <a:picLocks noChangeAspect="1" noChangeArrowheads="1"/>
            </p:cNvPicPr>
            <p:nvPr/>
          </p:nvPicPr>
          <p:blipFill>
            <a:blip r:embed="rId7" cstate="print"/>
            <a:srcRect/>
            <a:stretch>
              <a:fillRect/>
            </a:stretch>
          </p:blipFill>
          <p:spPr bwMode="auto">
            <a:xfrm>
              <a:off x="3192373" y="4002797"/>
              <a:ext cx="3638550" cy="1704976"/>
            </a:xfrm>
            <a:prstGeom prst="rect">
              <a:avLst/>
            </a:prstGeom>
            <a:noFill/>
          </p:spPr>
        </p:pic>
        <p:pic>
          <p:nvPicPr>
            <p:cNvPr id="20" name="Picture 2"/>
            <p:cNvPicPr>
              <a:picLocks noChangeAspect="1" noChangeArrowheads="1"/>
            </p:cNvPicPr>
            <p:nvPr/>
          </p:nvPicPr>
          <p:blipFill>
            <a:blip r:embed="rId6" cstate="print"/>
            <a:srcRect/>
            <a:stretch>
              <a:fillRect/>
            </a:stretch>
          </p:blipFill>
          <p:spPr bwMode="auto">
            <a:xfrm>
              <a:off x="4374405" y="4015565"/>
              <a:ext cx="800100" cy="128016"/>
            </a:xfrm>
            <a:prstGeom prst="rect">
              <a:avLst/>
            </a:prstGeom>
            <a:noFill/>
            <a:ln w="9525">
              <a:noFill/>
              <a:miter lim="800000"/>
              <a:headEnd/>
              <a:tailEnd/>
            </a:ln>
          </p:spPr>
        </p:pic>
      </p:grpSp>
    </p:spTree>
    <p:extLst>
      <p:ext uri="{BB962C8B-B14F-4D97-AF65-F5344CB8AC3E}">
        <p14:creationId xmlns:p14="http://schemas.microsoft.com/office/powerpoint/2010/main" val="225447458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3" descr="C:\WINDOWS\TEMP\SNAGHTML1827eee.PNG"/>
          <p:cNvPicPr>
            <a:picLocks noChangeAspect="1" noChangeArrowheads="1"/>
          </p:cNvPicPr>
          <p:nvPr/>
        </p:nvPicPr>
        <p:blipFill>
          <a:blip r:embed="rId2" cstate="print"/>
          <a:srcRect/>
          <a:stretch>
            <a:fillRect/>
          </a:stretch>
        </p:blipFill>
        <p:spPr bwMode="auto">
          <a:xfrm>
            <a:off x="561365" y="2418326"/>
            <a:ext cx="2872210" cy="2983944"/>
          </a:xfrm>
          <a:prstGeom prst="rect">
            <a:avLst/>
          </a:prstGeom>
          <a:noFill/>
        </p:spPr>
      </p:pic>
      <p:sp>
        <p:nvSpPr>
          <p:cNvPr id="2" name="Title 1"/>
          <p:cNvSpPr>
            <a:spLocks noGrp="1"/>
          </p:cNvSpPr>
          <p:nvPr>
            <p:ph type="title"/>
          </p:nvPr>
        </p:nvSpPr>
        <p:spPr/>
        <p:txBody>
          <a:bodyPr/>
          <a:lstStyle/>
          <a:p>
            <a:r>
              <a:rPr lang="en-US" dirty="0" smtClean="0"/>
              <a:t>H. Add Totals</a:t>
            </a:r>
            <a:endParaRPr lang="en-US" dirty="0"/>
          </a:p>
        </p:txBody>
      </p:sp>
      <p:sp>
        <p:nvSpPr>
          <p:cNvPr id="5" name="Text Placeholder 3"/>
          <p:cNvSpPr>
            <a:spLocks noGrp="1"/>
          </p:cNvSpPr>
          <p:nvPr>
            <p:ph type="body" sz="quarter" idx="10"/>
          </p:nvPr>
        </p:nvSpPr>
        <p:spPr>
          <a:xfrm>
            <a:off x="457200" y="1093940"/>
            <a:ext cx="8229600" cy="533400"/>
          </a:xfrm>
        </p:spPr>
        <p:txBody>
          <a:bodyPr/>
          <a:lstStyle/>
          <a:p>
            <a:pPr>
              <a:spcBef>
                <a:spcPts val="0"/>
              </a:spcBef>
              <a:spcAft>
                <a:spcPts val="0"/>
              </a:spcAft>
            </a:pPr>
            <a:r>
              <a:rPr lang="en-US" dirty="0" smtClean="0"/>
              <a:t>The user can select ‘PivotTable Options’ and in the ‘Totals &amp; Filters’ tab the user can select ‘Show grand totals for rows’ and ‘Show grand totals for columns’</a:t>
            </a:r>
          </a:p>
        </p:txBody>
      </p:sp>
      <p:sp>
        <p:nvSpPr>
          <p:cNvPr id="8" name="Right Arrow 7"/>
          <p:cNvSpPr/>
          <p:nvPr/>
        </p:nvSpPr>
        <p:spPr>
          <a:xfrm>
            <a:off x="3585365" y="3884370"/>
            <a:ext cx="533400" cy="1524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Rectangle 8"/>
          <p:cNvSpPr/>
          <p:nvPr/>
        </p:nvSpPr>
        <p:spPr>
          <a:xfrm>
            <a:off x="1274133" y="2850058"/>
            <a:ext cx="576279" cy="112939"/>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p:cNvSpPr/>
          <p:nvPr/>
        </p:nvSpPr>
        <p:spPr>
          <a:xfrm>
            <a:off x="609600" y="3026795"/>
            <a:ext cx="1371600" cy="402205"/>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Rectangle 11"/>
          <p:cNvSpPr/>
          <p:nvPr/>
        </p:nvSpPr>
        <p:spPr>
          <a:xfrm>
            <a:off x="7911381" y="3751286"/>
            <a:ext cx="770178" cy="1033191"/>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nvGrpSpPr>
          <p:cNvPr id="13" name="Group 12"/>
          <p:cNvGrpSpPr/>
          <p:nvPr/>
        </p:nvGrpSpPr>
        <p:grpSpPr>
          <a:xfrm>
            <a:off x="4295262" y="3201315"/>
            <a:ext cx="4375664" cy="1549911"/>
            <a:chOff x="4295262" y="3201315"/>
            <a:chExt cx="4375664" cy="1549911"/>
          </a:xfrm>
        </p:grpSpPr>
        <p:pic>
          <p:nvPicPr>
            <p:cNvPr id="71681" name="Picture 1"/>
            <p:cNvPicPr>
              <a:picLocks noChangeAspect="1" noChangeArrowheads="1"/>
            </p:cNvPicPr>
            <p:nvPr/>
          </p:nvPicPr>
          <p:blipFill>
            <a:blip r:embed="rId3" cstate="print"/>
            <a:srcRect/>
            <a:stretch>
              <a:fillRect/>
            </a:stretch>
          </p:blipFill>
          <p:spPr bwMode="auto">
            <a:xfrm>
              <a:off x="4295262" y="3201315"/>
              <a:ext cx="4375664" cy="1549911"/>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srcRect/>
            <a:stretch>
              <a:fillRect/>
            </a:stretch>
          </p:blipFill>
          <p:spPr bwMode="auto">
            <a:xfrm>
              <a:off x="5460702" y="3203518"/>
              <a:ext cx="800100" cy="128016"/>
            </a:xfrm>
            <a:prstGeom prst="rect">
              <a:avLst/>
            </a:prstGeom>
            <a:noFill/>
            <a:ln w="9525">
              <a:noFill/>
              <a:miter lim="800000"/>
              <a:headEnd/>
              <a:tailEnd/>
            </a:ln>
          </p:spPr>
        </p:pic>
      </p:grpSp>
    </p:spTree>
    <p:extLst>
      <p:ext uri="{BB962C8B-B14F-4D97-AF65-F5344CB8AC3E}">
        <p14:creationId xmlns:p14="http://schemas.microsoft.com/office/powerpoint/2010/main" val="13825213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58341" y="1676400"/>
            <a:ext cx="6567808" cy="2291923"/>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514600" y="3940829"/>
            <a:ext cx="6141404" cy="2286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H. Add/Remove Sub-Totals</a:t>
            </a:r>
            <a:endParaRPr lang="en-US" dirty="0"/>
          </a:p>
        </p:txBody>
      </p:sp>
      <p:sp>
        <p:nvSpPr>
          <p:cNvPr id="4" name="Text Placeholder 3"/>
          <p:cNvSpPr>
            <a:spLocks noGrp="1"/>
          </p:cNvSpPr>
          <p:nvPr>
            <p:ph type="body" sz="quarter" idx="10"/>
          </p:nvPr>
        </p:nvSpPr>
        <p:spPr>
          <a:xfrm>
            <a:off x="457200" y="824311"/>
            <a:ext cx="8229600" cy="533400"/>
          </a:xfrm>
        </p:spPr>
        <p:txBody>
          <a:bodyPr/>
          <a:lstStyle/>
          <a:p>
            <a:r>
              <a:rPr lang="en-US" dirty="0" smtClean="0"/>
              <a:t>By default, the pivot tables will display sub-totals shaded in grey in the far right column of the table</a:t>
            </a:r>
            <a:endParaRPr lang="en-US" dirty="0"/>
          </a:p>
        </p:txBody>
      </p:sp>
      <p:sp>
        <p:nvSpPr>
          <p:cNvPr id="10" name="Rectangle 9"/>
          <p:cNvSpPr/>
          <p:nvPr/>
        </p:nvSpPr>
        <p:spPr>
          <a:xfrm>
            <a:off x="5139068" y="3266943"/>
            <a:ext cx="438912" cy="661789"/>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p:cNvSpPr/>
          <p:nvPr/>
        </p:nvSpPr>
        <p:spPr>
          <a:xfrm>
            <a:off x="6705600" y="1676400"/>
            <a:ext cx="1981200" cy="1169551"/>
          </a:xfrm>
          <a:prstGeom prst="rect">
            <a:avLst/>
          </a:prstGeom>
          <a:solidFill>
            <a:schemeClr val="tx2"/>
          </a:solidFill>
          <a:ln w="19050">
            <a:solidFill>
              <a:srgbClr val="0081AE"/>
            </a:solidFill>
          </a:ln>
        </p:spPr>
        <p:txBody>
          <a:bodyPr wrap="square">
            <a:spAutoFit/>
          </a:bodyPr>
          <a:lstStyle/>
          <a:p>
            <a:pPr marL="120650" indent="-120650" defTabSz="914042">
              <a:buClr>
                <a:schemeClr val="accent2"/>
              </a:buClr>
              <a:buSzPct val="75000"/>
              <a:buFont typeface="Wingdings 3" pitchFamily="18" charset="2"/>
              <a:buChar char="u"/>
            </a:pPr>
            <a:r>
              <a:rPr lang="en-US" sz="1000" dirty="0" smtClean="0">
                <a:solidFill>
                  <a:schemeClr val="bg1"/>
                </a:solidFill>
              </a:rPr>
              <a:t>Users can remove sub-totals by clicking on the ‘Design’ tab under ‘PivotTable Tools’ and then clicking the ‘Subtotals’ drop down menu and selecting ‘Do Not Show Subtotals’</a:t>
            </a:r>
          </a:p>
        </p:txBody>
      </p:sp>
      <p:cxnSp>
        <p:nvCxnSpPr>
          <p:cNvPr id="13" name="Straight Arrow Connector 12"/>
          <p:cNvCxnSpPr>
            <a:endCxn id="10" idx="1"/>
          </p:cNvCxnSpPr>
          <p:nvPr/>
        </p:nvCxnSpPr>
        <p:spPr>
          <a:xfrm>
            <a:off x="2057400" y="2514600"/>
            <a:ext cx="3081668" cy="1083238"/>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p:cNvCxnSpPr>
          <p:nvPr/>
        </p:nvCxnSpPr>
        <p:spPr>
          <a:xfrm>
            <a:off x="5577980" y="3597838"/>
            <a:ext cx="1356220" cy="181236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202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WINDOWS\TEMP\SNAGHTML1bc60be.PNG"/>
          <p:cNvPicPr>
            <a:picLocks noChangeAspect="1" noChangeArrowheads="1"/>
          </p:cNvPicPr>
          <p:nvPr/>
        </p:nvPicPr>
        <p:blipFill>
          <a:blip r:embed="rId3" cstate="print"/>
          <a:srcRect/>
          <a:stretch>
            <a:fillRect/>
          </a:stretch>
        </p:blipFill>
        <p:spPr bwMode="auto">
          <a:xfrm>
            <a:off x="5482740" y="1911100"/>
            <a:ext cx="3167286" cy="1821479"/>
          </a:xfrm>
          <a:prstGeom prst="rect">
            <a:avLst/>
          </a:prstGeom>
          <a:noFill/>
        </p:spPr>
      </p:pic>
      <p:sp>
        <p:nvSpPr>
          <p:cNvPr id="2" name="Title 1"/>
          <p:cNvSpPr>
            <a:spLocks noGrp="1"/>
          </p:cNvSpPr>
          <p:nvPr>
            <p:ph type="title"/>
          </p:nvPr>
        </p:nvSpPr>
        <p:spPr/>
        <p:txBody>
          <a:bodyPr/>
          <a:lstStyle/>
          <a:p>
            <a:r>
              <a:rPr lang="en-US" dirty="0" smtClean="0"/>
              <a:t>I. Show Hover Effect</a:t>
            </a:r>
            <a:endParaRPr lang="en-US" dirty="0"/>
          </a:p>
        </p:txBody>
      </p:sp>
      <p:sp>
        <p:nvSpPr>
          <p:cNvPr id="4" name="Text Placeholder 3"/>
          <p:cNvSpPr>
            <a:spLocks noGrp="1"/>
          </p:cNvSpPr>
          <p:nvPr>
            <p:ph type="body" sz="quarter" idx="10"/>
          </p:nvPr>
        </p:nvSpPr>
        <p:spPr>
          <a:xfrm>
            <a:off x="457200" y="789142"/>
            <a:ext cx="8229600" cy="533400"/>
          </a:xfrm>
        </p:spPr>
        <p:txBody>
          <a:bodyPr/>
          <a:lstStyle/>
          <a:p>
            <a:r>
              <a:rPr lang="en-US" dirty="0" smtClean="0"/>
              <a:t>Users can hover over any cell in the pivot table to see the detail and property information behind a cell value or line item</a:t>
            </a:r>
            <a:endParaRPr lang="en-US" dirty="0"/>
          </a:p>
        </p:txBody>
      </p:sp>
      <p:sp>
        <p:nvSpPr>
          <p:cNvPr id="12" name="Rectangle 11"/>
          <p:cNvSpPr/>
          <p:nvPr/>
        </p:nvSpPr>
        <p:spPr>
          <a:xfrm>
            <a:off x="5867400" y="4464040"/>
            <a:ext cx="2514600" cy="1477328"/>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Hover mouse over a field to see the additional detail around the Term / KPI / Metric (e.g. TER).</a:t>
            </a:r>
          </a:p>
          <a:p>
            <a:pPr defTabSz="914042">
              <a:buClr>
                <a:schemeClr val="tx1"/>
              </a:buClr>
              <a:buSzPct val="75000"/>
            </a:pPr>
            <a:r>
              <a:rPr lang="en-US" sz="1000" dirty="0" smtClean="0">
                <a:solidFill>
                  <a:schemeClr val="bg1"/>
                </a:solidFill>
              </a:rPr>
              <a:t>Example: When the user hovers over  the line item ‘Japan’, the user will see:</a:t>
            </a:r>
          </a:p>
          <a:p>
            <a:pPr marL="117475" indent="-117475" defTabSz="914042">
              <a:buClr>
                <a:schemeClr val="accent2"/>
              </a:buClr>
              <a:buSzPct val="75000"/>
              <a:buFont typeface="Wingdings 3" pitchFamily="18" charset="2"/>
              <a:buChar char="u"/>
            </a:pPr>
            <a:r>
              <a:rPr lang="en-US" sz="1000" dirty="0" smtClean="0">
                <a:solidFill>
                  <a:schemeClr val="bg1"/>
                </a:solidFill>
              </a:rPr>
              <a:t>Parent hierarchy (All Areas)</a:t>
            </a:r>
          </a:p>
          <a:p>
            <a:pPr marL="117475" indent="-117475" defTabSz="914042">
              <a:buClr>
                <a:schemeClr val="accent2"/>
              </a:buClr>
              <a:buSzPct val="75000"/>
              <a:buFont typeface="Wingdings 3" pitchFamily="18" charset="2"/>
              <a:buChar char="u"/>
            </a:pPr>
            <a:r>
              <a:rPr lang="en-US" sz="1000" dirty="0" smtClean="0">
                <a:solidFill>
                  <a:schemeClr val="bg1"/>
                </a:solidFill>
              </a:rPr>
              <a:t>The order in which Japan appears in its hierarchy</a:t>
            </a:r>
          </a:p>
          <a:p>
            <a:pPr marL="117475" indent="-117475" defTabSz="914042">
              <a:buClr>
                <a:schemeClr val="accent2"/>
              </a:buClr>
              <a:buSzPct val="75000"/>
              <a:buFont typeface="Wingdings 3" pitchFamily="18" charset="2"/>
              <a:buChar char="u"/>
            </a:pPr>
            <a:r>
              <a:rPr lang="en-US" sz="1000" dirty="0" smtClean="0">
                <a:solidFill>
                  <a:schemeClr val="bg1"/>
                </a:solidFill>
              </a:rPr>
              <a:t>Drill Down path</a:t>
            </a:r>
          </a:p>
        </p:txBody>
      </p:sp>
      <p:cxnSp>
        <p:nvCxnSpPr>
          <p:cNvPr id="15" name="Straight Connector 14"/>
          <p:cNvCxnSpPr>
            <a:stCxn id="10" idx="2"/>
            <a:endCxn id="12" idx="0"/>
          </p:cNvCxnSpPr>
          <p:nvPr/>
        </p:nvCxnSpPr>
        <p:spPr>
          <a:xfrm>
            <a:off x="6794953" y="3506725"/>
            <a:ext cx="329747" cy="957315"/>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155162" y="3125420"/>
            <a:ext cx="1279582" cy="381305"/>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55298" name="Picture 2" descr="C:\WINDOWS\TEMP\SNAGHTML1b29d69.PNG"/>
          <p:cNvPicPr>
            <a:picLocks noChangeAspect="1" noChangeArrowheads="1"/>
          </p:cNvPicPr>
          <p:nvPr/>
        </p:nvPicPr>
        <p:blipFill>
          <a:blip r:embed="rId4" cstate="print"/>
          <a:srcRect/>
          <a:stretch>
            <a:fillRect/>
          </a:stretch>
        </p:blipFill>
        <p:spPr bwMode="auto">
          <a:xfrm>
            <a:off x="457200" y="1905000"/>
            <a:ext cx="2971800" cy="3087408"/>
          </a:xfrm>
          <a:prstGeom prst="rect">
            <a:avLst/>
          </a:prstGeom>
          <a:noFill/>
        </p:spPr>
      </p:pic>
      <p:sp>
        <p:nvSpPr>
          <p:cNvPr id="14" name="Rectangle 13"/>
          <p:cNvSpPr/>
          <p:nvPr/>
        </p:nvSpPr>
        <p:spPr>
          <a:xfrm>
            <a:off x="3657600" y="2286000"/>
            <a:ext cx="1676400" cy="1477328"/>
          </a:xfrm>
          <a:prstGeom prst="rect">
            <a:avLst/>
          </a:prstGeom>
          <a:ln w="19050">
            <a:solidFill>
              <a:srgbClr val="0081AE"/>
            </a:solidFill>
          </a:ln>
        </p:spPr>
        <p:txBody>
          <a:bodyPr wrap="square">
            <a:spAutoFit/>
          </a:bodyPr>
          <a:lstStyle/>
          <a:p>
            <a:pPr marL="120650" indent="-120650" defTabSz="914042">
              <a:buClr>
                <a:schemeClr val="accent2"/>
              </a:buClr>
              <a:buSzPct val="75000"/>
              <a:buFont typeface="Wingdings 3" pitchFamily="18" charset="2"/>
              <a:buChar char="u"/>
            </a:pPr>
            <a:r>
              <a:rPr lang="en-US" sz="1000" dirty="0" smtClean="0">
                <a:solidFill>
                  <a:schemeClr val="bg1"/>
                </a:solidFill>
              </a:rPr>
              <a:t>The user can control which details and properties are displayed  when hovering by using the PivotTable Options and selecting ‘Show Properties in Tooltips’ and ‘Show Contextual Tooltips’</a:t>
            </a:r>
          </a:p>
        </p:txBody>
      </p:sp>
      <p:sp>
        <p:nvSpPr>
          <p:cNvPr id="17" name="Rectangle 16"/>
          <p:cNvSpPr/>
          <p:nvPr/>
        </p:nvSpPr>
        <p:spPr>
          <a:xfrm>
            <a:off x="597725" y="2852963"/>
            <a:ext cx="1154875" cy="340425"/>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18" name="Straight Connector 17"/>
          <p:cNvCxnSpPr>
            <a:stCxn id="14" idx="1"/>
            <a:endCxn id="17" idx="3"/>
          </p:cNvCxnSpPr>
          <p:nvPr/>
        </p:nvCxnSpPr>
        <p:spPr>
          <a:xfrm flipH="1" flipV="1">
            <a:off x="1752600" y="3023176"/>
            <a:ext cx="1905000" cy="1488"/>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65224" y="5036800"/>
            <a:ext cx="4776536" cy="1169551"/>
          </a:xfrm>
          <a:prstGeom prst="rect">
            <a:avLst/>
          </a:prstGeom>
          <a:ln w="19050">
            <a:solidFill>
              <a:srgbClr val="0081AE"/>
            </a:solidFill>
          </a:ln>
        </p:spPr>
        <p:txBody>
          <a:bodyPr wrap="square">
            <a:spAutoFit/>
          </a:bodyPr>
          <a:lstStyle/>
          <a:p>
            <a:pPr marL="120650" indent="-120650" defTabSz="914042">
              <a:buClr>
                <a:schemeClr val="accent2"/>
              </a:buClr>
              <a:buSzPct val="75000"/>
            </a:pPr>
            <a:r>
              <a:rPr lang="en-US" sz="1000" b="1" dirty="0" smtClean="0">
                <a:solidFill>
                  <a:schemeClr val="bg1"/>
                </a:solidFill>
              </a:rPr>
              <a:t>TIP:</a:t>
            </a:r>
          </a:p>
          <a:p>
            <a:pPr marL="120650" indent="-120650" defTabSz="914042">
              <a:buClr>
                <a:schemeClr val="accent2"/>
              </a:buClr>
              <a:buSzPct val="75000"/>
              <a:buFont typeface="Wingdings 3" pitchFamily="18" charset="2"/>
              <a:buChar char="u"/>
            </a:pPr>
            <a:r>
              <a:rPr lang="en-US" sz="1000" dirty="0" smtClean="0">
                <a:solidFill>
                  <a:schemeClr val="bg1"/>
                </a:solidFill>
              </a:rPr>
              <a:t>It is recommended to </a:t>
            </a:r>
            <a:r>
              <a:rPr lang="en-US" sz="1000" b="1" dirty="0" smtClean="0">
                <a:solidFill>
                  <a:schemeClr val="bg1"/>
                </a:solidFill>
              </a:rPr>
              <a:t>deselect </a:t>
            </a:r>
            <a:r>
              <a:rPr lang="en-US" sz="1000" dirty="0" smtClean="0">
                <a:solidFill>
                  <a:schemeClr val="bg1"/>
                </a:solidFill>
              </a:rPr>
              <a:t>both tooltips</a:t>
            </a:r>
          </a:p>
          <a:p>
            <a:pPr marL="228600" indent="-120650" defTabSz="914042">
              <a:buClr>
                <a:schemeClr val="accent2"/>
              </a:buClr>
              <a:buSzPct val="75000"/>
              <a:buFont typeface="Wingdings 3" pitchFamily="18" charset="2"/>
              <a:buChar char="u"/>
            </a:pPr>
            <a:r>
              <a:rPr lang="en-US" sz="1000" dirty="0" smtClean="0">
                <a:solidFill>
                  <a:schemeClr val="bg1"/>
                </a:solidFill>
              </a:rPr>
              <a:t>Selecting only “</a:t>
            </a:r>
            <a:r>
              <a:rPr lang="en-US" sz="1000" b="1" dirty="0" smtClean="0">
                <a:solidFill>
                  <a:schemeClr val="bg1"/>
                </a:solidFill>
              </a:rPr>
              <a:t>Show Contextual Tooltips</a:t>
            </a:r>
            <a:r>
              <a:rPr lang="en-US" sz="1000" dirty="0" smtClean="0">
                <a:solidFill>
                  <a:schemeClr val="bg1"/>
                </a:solidFill>
              </a:rPr>
              <a:t>’ will provide the user with information regarding the Value, Row and Column</a:t>
            </a:r>
          </a:p>
          <a:p>
            <a:pPr marL="228600" indent="-120650" defTabSz="914042">
              <a:buClr>
                <a:schemeClr val="accent2"/>
              </a:buClr>
              <a:buSzPct val="75000"/>
              <a:buFont typeface="Wingdings 3" pitchFamily="18" charset="2"/>
              <a:buChar char="u"/>
            </a:pPr>
            <a:r>
              <a:rPr lang="en-US" sz="1000" dirty="0" smtClean="0">
                <a:solidFill>
                  <a:schemeClr val="bg1"/>
                </a:solidFill>
              </a:rPr>
              <a:t>Selecting only “</a:t>
            </a:r>
            <a:r>
              <a:rPr lang="en-US" sz="1000" b="1" dirty="0" smtClean="0">
                <a:solidFill>
                  <a:schemeClr val="bg1"/>
                </a:solidFill>
              </a:rPr>
              <a:t>Show Properties in Tooltips</a:t>
            </a:r>
            <a:r>
              <a:rPr lang="en-US" sz="1000" dirty="0" smtClean="0">
                <a:solidFill>
                  <a:schemeClr val="bg1"/>
                </a:solidFill>
              </a:rPr>
              <a:t>’ will provide the user with information only regarding a line item’s position in a hierarchy</a:t>
            </a:r>
          </a:p>
          <a:p>
            <a:pPr marL="228600" indent="-120650" defTabSz="914042">
              <a:buClr>
                <a:schemeClr val="accent2"/>
              </a:buClr>
              <a:buSzPct val="75000"/>
              <a:buFont typeface="Wingdings 3" pitchFamily="18" charset="2"/>
              <a:buChar char="u"/>
            </a:pPr>
            <a:r>
              <a:rPr lang="en-US" sz="1000" dirty="0" smtClean="0">
                <a:solidFill>
                  <a:schemeClr val="bg1"/>
                </a:solidFill>
              </a:rPr>
              <a:t>Selecting neither will disable the hover effect</a:t>
            </a:r>
          </a:p>
        </p:txBody>
      </p:sp>
    </p:spTree>
    <p:extLst>
      <p:ext uri="{BB962C8B-B14F-4D97-AF65-F5344CB8AC3E}">
        <p14:creationId xmlns:p14="http://schemas.microsoft.com/office/powerpoint/2010/main" val="3675722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 Currency Conversion</a:t>
            </a:r>
            <a:br>
              <a:rPr lang="en-US" dirty="0" smtClean="0">
                <a:solidFill>
                  <a:schemeClr val="bg1"/>
                </a:solidFill>
              </a:rPr>
            </a:br>
            <a:r>
              <a:rPr lang="en-US" sz="2400" b="0" dirty="0" smtClean="0">
                <a:solidFill>
                  <a:schemeClr val="bg1"/>
                </a:solidFill>
              </a:rPr>
              <a:t>Overview</a:t>
            </a:r>
            <a:r>
              <a:rPr lang="en-US" dirty="0" smtClean="0">
                <a:solidFill>
                  <a:schemeClr val="bg1"/>
                </a:solidFill>
              </a:rPr>
              <a:t/>
            </a:r>
            <a:br>
              <a:rPr lang="en-US" dirty="0" smtClean="0">
                <a:solidFill>
                  <a:schemeClr val="bg1"/>
                </a:solidFill>
              </a:rPr>
            </a:br>
            <a:endParaRPr lang="en-US" dirty="0">
              <a:solidFill>
                <a:schemeClr val="bg1"/>
              </a:solidFill>
            </a:endParaRPr>
          </a:p>
        </p:txBody>
      </p:sp>
      <p:sp>
        <p:nvSpPr>
          <p:cNvPr id="3" name="Content Placeholder 2"/>
          <p:cNvSpPr>
            <a:spLocks noGrp="1"/>
          </p:cNvSpPr>
          <p:nvPr>
            <p:ph idx="1"/>
          </p:nvPr>
        </p:nvSpPr>
        <p:spPr>
          <a:xfrm>
            <a:off x="455612" y="1195387"/>
            <a:ext cx="8383587" cy="4976813"/>
          </a:xfrm>
        </p:spPr>
        <p:txBody>
          <a:bodyPr/>
          <a:lstStyle/>
          <a:p>
            <a:pPr marL="203200" lvl="1" indent="-203200">
              <a:spcBef>
                <a:spcPts val="300"/>
              </a:spcBef>
              <a:spcAft>
                <a:spcPts val="0"/>
              </a:spcAft>
              <a:tabLst>
                <a:tab pos="2154238" algn="l"/>
              </a:tabLst>
            </a:pPr>
            <a:r>
              <a:rPr lang="en-US" kern="1200" dirty="0" smtClean="0">
                <a:solidFill>
                  <a:schemeClr val="bg1"/>
                </a:solidFill>
                <a:ea typeface="+mn-ea"/>
                <a:cs typeface="+mn-cs"/>
              </a:rPr>
              <a:t>Transactions are captured in local currency in GFIS. For management reporting purposes, those local currency results get converted into agreed upon currencies to report on cross country results:</a:t>
            </a:r>
          </a:p>
          <a:p>
            <a:pPr marL="203200" lvl="1" indent="-203200">
              <a:spcBef>
                <a:spcPts val="300"/>
              </a:spcBef>
              <a:spcAft>
                <a:spcPts val="0"/>
              </a:spcAft>
              <a:tabLst>
                <a:tab pos="2154238" algn="l"/>
              </a:tabLst>
            </a:pPr>
            <a:endParaRPr lang="en-US" kern="1200" dirty="0" smtClean="0">
              <a:solidFill>
                <a:schemeClr val="bg1"/>
              </a:solidFill>
              <a:ea typeface="+mn-ea"/>
              <a:cs typeface="+mn-cs"/>
            </a:endParaRPr>
          </a:p>
          <a:p>
            <a:pPr marL="544513" lvl="2" indent="-203200">
              <a:spcBef>
                <a:spcPts val="300"/>
              </a:spcBef>
              <a:spcAft>
                <a:spcPts val="0"/>
              </a:spcAft>
              <a:tabLst>
                <a:tab pos="2154238" algn="l"/>
              </a:tabLst>
            </a:pPr>
            <a:r>
              <a:rPr lang="en-US" kern="1200" dirty="0" smtClean="0">
                <a:ea typeface="+mn-ea"/>
                <a:cs typeface="+mn-cs"/>
              </a:rPr>
              <a:t>Area Currency (defined by each Area)		</a:t>
            </a:r>
            <a:r>
              <a:rPr lang="en-US" kern="1200" dirty="0" smtClean="0"/>
              <a:t>Area - Constant </a:t>
            </a:r>
            <a:endParaRPr lang="en-US" kern="1200" dirty="0" smtClean="0">
              <a:ea typeface="+mn-ea"/>
              <a:cs typeface="+mn-cs"/>
            </a:endParaRPr>
          </a:p>
          <a:p>
            <a:pPr marL="544513" lvl="2" indent="-203200">
              <a:spcBef>
                <a:spcPts val="300"/>
              </a:spcBef>
              <a:spcAft>
                <a:spcPts val="0"/>
              </a:spcAft>
              <a:tabLst>
                <a:tab pos="2154238" algn="l"/>
              </a:tabLst>
            </a:pPr>
            <a:r>
              <a:rPr lang="en-US" kern="1200" dirty="0" smtClean="0">
                <a:ea typeface="+mn-ea"/>
                <a:cs typeface="+mn-cs"/>
              </a:rPr>
              <a:t>Alternate Area Currency (EMEIA only)		</a:t>
            </a:r>
            <a:r>
              <a:rPr lang="en-US" kern="1200" dirty="0" smtClean="0"/>
              <a:t>Alternate Area - Constant (EMEIA only)</a:t>
            </a:r>
            <a:endParaRPr lang="en-US" kern="1200" dirty="0" smtClean="0">
              <a:ea typeface="+mn-ea"/>
              <a:cs typeface="+mn-cs"/>
            </a:endParaRPr>
          </a:p>
          <a:p>
            <a:pPr marL="544513" lvl="2" indent="-203200">
              <a:spcBef>
                <a:spcPts val="300"/>
              </a:spcBef>
              <a:spcAft>
                <a:spcPts val="0"/>
              </a:spcAft>
              <a:tabLst>
                <a:tab pos="2154238" algn="l"/>
              </a:tabLst>
            </a:pPr>
            <a:r>
              <a:rPr lang="en-US" kern="1200" dirty="0" smtClean="0">
                <a:ea typeface="+mn-ea"/>
                <a:cs typeface="+mn-cs"/>
              </a:rPr>
              <a:t>Global Currency 				</a:t>
            </a:r>
            <a:r>
              <a:rPr lang="en-US" kern="1200" dirty="0" smtClean="0"/>
              <a:t>Global - Constant</a:t>
            </a:r>
            <a:endParaRPr lang="en-US" kern="1200" dirty="0" smtClean="0">
              <a:ea typeface="+mn-ea"/>
              <a:cs typeface="+mn-cs"/>
            </a:endParaRPr>
          </a:p>
          <a:p>
            <a:pPr marL="203200" lvl="1" indent="-203200">
              <a:spcBef>
                <a:spcPts val="300"/>
              </a:spcBef>
              <a:spcAft>
                <a:spcPts val="0"/>
              </a:spcAft>
              <a:tabLst>
                <a:tab pos="2154238" algn="l"/>
              </a:tabLst>
            </a:pPr>
            <a:endParaRPr lang="en-US" kern="1200" dirty="0" smtClean="0">
              <a:solidFill>
                <a:schemeClr val="bg1"/>
              </a:solidFill>
              <a:ea typeface="+mn-ea"/>
              <a:cs typeface="+mn-cs"/>
            </a:endParaRPr>
          </a:p>
          <a:p>
            <a:pPr marL="203200" lvl="1" indent="-203200">
              <a:spcBef>
                <a:spcPts val="300"/>
              </a:spcBef>
              <a:spcAft>
                <a:spcPts val="0"/>
              </a:spcAft>
              <a:tabLst>
                <a:tab pos="2154238" algn="l"/>
              </a:tabLst>
            </a:pPr>
            <a:endParaRPr lang="en-US" kern="1200" dirty="0" smtClean="0">
              <a:solidFill>
                <a:schemeClr val="bg1"/>
              </a:solidFill>
              <a:ea typeface="+mn-ea"/>
              <a:cs typeface="+mn-cs"/>
            </a:endParaRPr>
          </a:p>
          <a:p>
            <a:pPr marL="203200" lvl="1" indent="-203200">
              <a:spcBef>
                <a:spcPts val="300"/>
              </a:spcBef>
              <a:spcAft>
                <a:spcPts val="0"/>
              </a:spcAft>
              <a:tabLst>
                <a:tab pos="2154238" algn="l"/>
              </a:tabLst>
            </a:pPr>
            <a:endParaRPr lang="en-US" kern="1200" dirty="0" smtClean="0">
              <a:solidFill>
                <a:schemeClr val="bg1"/>
              </a:solidFill>
              <a:ea typeface="+mn-ea"/>
              <a:cs typeface="+mn-cs"/>
            </a:endParaRPr>
          </a:p>
          <a:p>
            <a:pPr marL="203200" lvl="1" indent="-203200">
              <a:spcBef>
                <a:spcPts val="300"/>
              </a:spcBef>
              <a:spcAft>
                <a:spcPts val="0"/>
              </a:spcAft>
              <a:tabLst>
                <a:tab pos="2154238" algn="l"/>
              </a:tabLst>
            </a:pPr>
            <a:endParaRPr lang="en-US" kern="1200" dirty="0" smtClean="0">
              <a:solidFill>
                <a:schemeClr val="bg1"/>
              </a:solidFill>
              <a:ea typeface="+mn-ea"/>
              <a:cs typeface="+mn-cs"/>
            </a:endParaRPr>
          </a:p>
          <a:p>
            <a:pPr marL="203200" lvl="1" indent="-203200">
              <a:spcBef>
                <a:spcPts val="300"/>
              </a:spcBef>
              <a:spcAft>
                <a:spcPts val="0"/>
              </a:spcAft>
              <a:tabLst>
                <a:tab pos="2154238" algn="l"/>
              </a:tabLst>
            </a:pPr>
            <a:endParaRPr lang="en-US" kern="1200" dirty="0" smtClean="0">
              <a:solidFill>
                <a:schemeClr val="bg1"/>
              </a:solidFill>
              <a:ea typeface="+mn-ea"/>
              <a:cs typeface="+mn-cs"/>
            </a:endParaRPr>
          </a:p>
          <a:p>
            <a:pPr marL="203200" lvl="1" indent="-203200">
              <a:spcBef>
                <a:spcPts val="300"/>
              </a:spcBef>
              <a:spcAft>
                <a:spcPts val="0"/>
              </a:spcAft>
              <a:tabLst>
                <a:tab pos="2154238" algn="l"/>
              </a:tabLst>
            </a:pPr>
            <a:endParaRPr lang="en-US" kern="1200" dirty="0" smtClean="0">
              <a:solidFill>
                <a:schemeClr val="bg1"/>
              </a:solidFill>
              <a:ea typeface="+mn-ea"/>
              <a:cs typeface="+mn-cs"/>
            </a:endParaRPr>
          </a:p>
          <a:p>
            <a:pPr marL="203200" lvl="1" indent="-203200">
              <a:spcBef>
                <a:spcPts val="300"/>
              </a:spcBef>
              <a:spcAft>
                <a:spcPts val="0"/>
              </a:spcAft>
              <a:tabLst>
                <a:tab pos="2154238" algn="l"/>
              </a:tabLst>
            </a:pPr>
            <a:endParaRPr lang="en-US" kern="1200" dirty="0" smtClean="0">
              <a:solidFill>
                <a:schemeClr val="bg1"/>
              </a:solidFill>
              <a:ea typeface="+mn-ea"/>
              <a:cs typeface="+mn-cs"/>
            </a:endParaRPr>
          </a:p>
          <a:p>
            <a:pPr marL="203200" lvl="1" indent="-203200">
              <a:spcBef>
                <a:spcPts val="300"/>
              </a:spcBef>
              <a:spcAft>
                <a:spcPts val="0"/>
              </a:spcAft>
              <a:tabLst>
                <a:tab pos="2154238" algn="l"/>
              </a:tabLst>
            </a:pPr>
            <a:endParaRPr lang="en-US" kern="1200" dirty="0" smtClean="0">
              <a:solidFill>
                <a:schemeClr val="bg1"/>
              </a:solidFill>
              <a:ea typeface="+mn-ea"/>
              <a:cs typeface="+mn-cs"/>
            </a:endParaRPr>
          </a:p>
          <a:p>
            <a:pPr marL="566738" lvl="2" indent="-203200">
              <a:spcBef>
                <a:spcPts val="300"/>
              </a:spcBef>
              <a:spcAft>
                <a:spcPts val="0"/>
              </a:spcAft>
              <a:tabLst>
                <a:tab pos="2154238" algn="l"/>
              </a:tabLst>
            </a:pPr>
            <a:endParaRPr lang="en-US" kern="1200" dirty="0" smtClean="0">
              <a:solidFill>
                <a:schemeClr val="bg1"/>
              </a:solidFill>
              <a:ea typeface="+mn-ea"/>
              <a:cs typeface="+mn-cs"/>
            </a:endParaRPr>
          </a:p>
          <a:p>
            <a:pPr marL="203200" lvl="1" indent="-203200">
              <a:spcBef>
                <a:spcPts val="300"/>
              </a:spcBef>
              <a:spcAft>
                <a:spcPts val="0"/>
              </a:spcAft>
              <a:buNone/>
              <a:tabLst>
                <a:tab pos="2154238" algn="l"/>
              </a:tabLst>
            </a:pPr>
            <a:endParaRPr lang="en-US" kern="1200" dirty="0" smtClean="0">
              <a:solidFill>
                <a:schemeClr val="bg1"/>
              </a:solidFill>
            </a:endParaRPr>
          </a:p>
          <a:p>
            <a:pPr marL="566738" lvl="2" indent="-203200">
              <a:spcBef>
                <a:spcPts val="300"/>
              </a:spcBef>
              <a:spcAft>
                <a:spcPts val="0"/>
              </a:spcAft>
              <a:buNone/>
              <a:tabLst>
                <a:tab pos="2154238" algn="l"/>
              </a:tabLst>
            </a:pPr>
            <a:endParaRPr lang="en-US" kern="1200" dirty="0" smtClean="0">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889482687"/>
              </p:ext>
            </p:extLst>
          </p:nvPr>
        </p:nvGraphicFramePr>
        <p:xfrm>
          <a:off x="454025" y="3874477"/>
          <a:ext cx="8229600" cy="185420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pPr algn="ctr"/>
                      <a:r>
                        <a:rPr lang="en-US" sz="1400" dirty="0" smtClean="0">
                          <a:solidFill>
                            <a:schemeClr val="bg1"/>
                          </a:solidFill>
                        </a:rPr>
                        <a:t>Area</a:t>
                      </a:r>
                      <a:endParaRPr lang="en-US" sz="1400" dirty="0">
                        <a:solidFill>
                          <a:schemeClr val="bg1"/>
                        </a:solidFill>
                      </a:endParaRPr>
                    </a:p>
                  </a:txBody>
                  <a:tcPr>
                    <a:solidFill>
                      <a:schemeClr val="accent2"/>
                    </a:solidFill>
                  </a:tcPr>
                </a:tc>
                <a:tc>
                  <a:txBody>
                    <a:bodyPr/>
                    <a:lstStyle/>
                    <a:p>
                      <a:pPr algn="ctr"/>
                      <a:r>
                        <a:rPr lang="en-US" sz="1400" dirty="0" smtClean="0">
                          <a:solidFill>
                            <a:schemeClr val="bg1"/>
                          </a:solidFill>
                        </a:rPr>
                        <a:t>Local</a:t>
                      </a:r>
                      <a:endParaRPr lang="en-US" sz="1400" dirty="0">
                        <a:solidFill>
                          <a:schemeClr val="bg1"/>
                        </a:solidFill>
                      </a:endParaRPr>
                    </a:p>
                  </a:txBody>
                  <a:tcPr>
                    <a:solidFill>
                      <a:schemeClr val="accent2"/>
                    </a:solidFill>
                  </a:tcPr>
                </a:tc>
                <a:tc>
                  <a:txBody>
                    <a:bodyPr/>
                    <a:lstStyle/>
                    <a:p>
                      <a:pPr algn="ctr"/>
                      <a:r>
                        <a:rPr lang="en-US" sz="1400" dirty="0" smtClean="0">
                          <a:solidFill>
                            <a:schemeClr val="bg1"/>
                          </a:solidFill>
                        </a:rPr>
                        <a:t>Area</a:t>
                      </a:r>
                      <a:endParaRPr lang="en-US" sz="1400" dirty="0">
                        <a:solidFill>
                          <a:schemeClr val="bg1"/>
                        </a:solidFill>
                      </a:endParaRPr>
                    </a:p>
                  </a:txBody>
                  <a:tcPr>
                    <a:solidFill>
                      <a:schemeClr val="accent2"/>
                    </a:solidFill>
                  </a:tcPr>
                </a:tc>
                <a:tc>
                  <a:txBody>
                    <a:bodyPr/>
                    <a:lstStyle/>
                    <a:p>
                      <a:pPr algn="ctr"/>
                      <a:r>
                        <a:rPr lang="en-US" sz="1400" dirty="0" smtClean="0">
                          <a:solidFill>
                            <a:schemeClr val="bg1"/>
                          </a:solidFill>
                        </a:rPr>
                        <a:t>Alternate</a:t>
                      </a:r>
                      <a:r>
                        <a:rPr lang="en-US" sz="1400" baseline="0" dirty="0" smtClean="0">
                          <a:solidFill>
                            <a:schemeClr val="bg1"/>
                          </a:solidFill>
                        </a:rPr>
                        <a:t> Area</a:t>
                      </a:r>
                      <a:endParaRPr lang="en-US" sz="1400" dirty="0">
                        <a:solidFill>
                          <a:schemeClr val="bg1"/>
                        </a:solidFill>
                      </a:endParaRPr>
                    </a:p>
                  </a:txBody>
                  <a:tcPr>
                    <a:solidFill>
                      <a:schemeClr val="accent2"/>
                    </a:solidFill>
                  </a:tcPr>
                </a:tc>
                <a:tc>
                  <a:txBody>
                    <a:bodyPr/>
                    <a:lstStyle/>
                    <a:p>
                      <a:pPr algn="ctr"/>
                      <a:r>
                        <a:rPr lang="en-US" sz="1400" dirty="0" smtClean="0">
                          <a:solidFill>
                            <a:schemeClr val="bg1"/>
                          </a:solidFill>
                        </a:rPr>
                        <a:t>Global</a:t>
                      </a:r>
                      <a:endParaRPr lang="en-US" sz="1400" dirty="0">
                        <a:solidFill>
                          <a:schemeClr val="bg1"/>
                        </a:solidFill>
                      </a:endParaRPr>
                    </a:p>
                  </a:txBody>
                  <a:tcPr>
                    <a:solidFill>
                      <a:schemeClr val="accent2"/>
                    </a:solidFill>
                  </a:tcPr>
                </a:tc>
              </a:tr>
              <a:tr h="370840">
                <a:tc>
                  <a:txBody>
                    <a:bodyPr/>
                    <a:lstStyle/>
                    <a:p>
                      <a:r>
                        <a:rPr lang="en-US" sz="1400" dirty="0" smtClean="0">
                          <a:solidFill>
                            <a:schemeClr val="bg1"/>
                          </a:solidFill>
                        </a:rPr>
                        <a:t>Americas</a:t>
                      </a:r>
                      <a:endParaRPr lang="en-US" sz="1400" dirty="0">
                        <a:solidFill>
                          <a:schemeClr val="bg1"/>
                        </a:solidFill>
                      </a:endParaRPr>
                    </a:p>
                  </a:txBody>
                  <a:tcPr anchor="ctr"/>
                </a:tc>
                <a:tc>
                  <a:txBody>
                    <a:bodyPr/>
                    <a:lstStyle/>
                    <a:p>
                      <a:pPr algn="ctr"/>
                      <a:r>
                        <a:rPr lang="en-US" sz="1400" dirty="0" smtClean="0">
                          <a:solidFill>
                            <a:schemeClr val="bg1"/>
                          </a:solidFill>
                        </a:rPr>
                        <a:t>Various</a:t>
                      </a:r>
                    </a:p>
                  </a:txBody>
                  <a:tcPr anchor="ctr"/>
                </a:tc>
                <a:tc>
                  <a:txBody>
                    <a:bodyPr/>
                    <a:lstStyle/>
                    <a:p>
                      <a:pPr algn="ctr"/>
                      <a:r>
                        <a:rPr lang="en-US" sz="1400" dirty="0" smtClean="0">
                          <a:solidFill>
                            <a:schemeClr val="bg1"/>
                          </a:solidFill>
                        </a:rPr>
                        <a:t>USD</a:t>
                      </a:r>
                      <a:endParaRPr lang="en-US" sz="1400" dirty="0">
                        <a:solidFill>
                          <a:schemeClr val="bg1"/>
                        </a:solidFill>
                      </a:endParaRPr>
                    </a:p>
                  </a:txBody>
                  <a:tcPr anchor="ctr"/>
                </a:tc>
                <a:tc>
                  <a:txBody>
                    <a:bodyPr/>
                    <a:lstStyle/>
                    <a:p>
                      <a:pPr algn="ctr"/>
                      <a:r>
                        <a:rPr lang="en-US" sz="1400" dirty="0" smtClean="0">
                          <a:solidFill>
                            <a:schemeClr val="bg1"/>
                          </a:solidFill>
                        </a:rPr>
                        <a:t>-</a:t>
                      </a:r>
                      <a:endParaRPr lang="en-US" sz="1400" dirty="0">
                        <a:solidFill>
                          <a:schemeClr val="bg1"/>
                        </a:solidFill>
                      </a:endParaRPr>
                    </a:p>
                  </a:txBody>
                  <a:tcPr anchor="ctr"/>
                </a:tc>
                <a:tc>
                  <a:txBody>
                    <a:bodyPr/>
                    <a:lstStyle/>
                    <a:p>
                      <a:pPr algn="ctr"/>
                      <a:r>
                        <a:rPr lang="en-US" sz="1400" dirty="0" smtClean="0">
                          <a:solidFill>
                            <a:schemeClr val="bg1"/>
                          </a:solidFill>
                        </a:rPr>
                        <a:t>USD</a:t>
                      </a:r>
                      <a:endParaRPr lang="en-US" sz="1400" dirty="0">
                        <a:solidFill>
                          <a:schemeClr val="bg1"/>
                        </a:solidFill>
                      </a:endParaRPr>
                    </a:p>
                  </a:txBody>
                  <a:tcPr anchor="ctr"/>
                </a:tc>
              </a:tr>
              <a:tr h="370840">
                <a:tc>
                  <a:txBody>
                    <a:bodyPr/>
                    <a:lstStyle/>
                    <a:p>
                      <a:r>
                        <a:rPr lang="en-US" sz="1400" dirty="0" smtClean="0">
                          <a:solidFill>
                            <a:schemeClr val="bg1"/>
                          </a:solidFill>
                        </a:rPr>
                        <a:t>EMEIA</a:t>
                      </a:r>
                      <a:endParaRPr lang="en-US" sz="1400" dirty="0">
                        <a:solidFill>
                          <a:schemeClr val="bg1"/>
                        </a:solidFill>
                      </a:endParaRPr>
                    </a:p>
                  </a:txBody>
                  <a:tcPr anchor="ctr"/>
                </a:tc>
                <a:tc>
                  <a:txBody>
                    <a:bodyPr/>
                    <a:lstStyle/>
                    <a:p>
                      <a:pPr algn="ctr"/>
                      <a:r>
                        <a:rPr lang="en-US" sz="1400" dirty="0" smtClean="0">
                          <a:solidFill>
                            <a:schemeClr val="bg1"/>
                          </a:solidFill>
                        </a:rPr>
                        <a:t>Various</a:t>
                      </a:r>
                      <a:endParaRPr lang="en-US" sz="1400" dirty="0">
                        <a:solidFill>
                          <a:schemeClr val="bg1"/>
                        </a:solidFill>
                      </a:endParaRPr>
                    </a:p>
                  </a:txBody>
                  <a:tcPr anchor="ctr"/>
                </a:tc>
                <a:tc>
                  <a:txBody>
                    <a:bodyPr/>
                    <a:lstStyle/>
                    <a:p>
                      <a:pPr algn="ctr"/>
                      <a:r>
                        <a:rPr lang="en-US" sz="1400" dirty="0" smtClean="0">
                          <a:solidFill>
                            <a:schemeClr val="bg1"/>
                          </a:solidFill>
                        </a:rPr>
                        <a:t>EUR</a:t>
                      </a:r>
                      <a:endParaRPr lang="en-US" sz="1400" dirty="0">
                        <a:solidFill>
                          <a:schemeClr val="bg1"/>
                        </a:solidFill>
                      </a:endParaRPr>
                    </a:p>
                  </a:txBody>
                  <a:tcPr anchor="ctr"/>
                </a:tc>
                <a:tc>
                  <a:txBody>
                    <a:bodyPr/>
                    <a:lstStyle/>
                    <a:p>
                      <a:pPr algn="ctr"/>
                      <a:r>
                        <a:rPr lang="en-US" sz="1400" dirty="0" smtClean="0">
                          <a:solidFill>
                            <a:schemeClr val="bg1"/>
                          </a:solidFill>
                        </a:rPr>
                        <a:t>GBP</a:t>
                      </a:r>
                      <a:endParaRPr lang="en-US" sz="1400" dirty="0">
                        <a:solidFill>
                          <a:schemeClr val="bg1"/>
                        </a:solidFill>
                      </a:endParaRPr>
                    </a:p>
                  </a:txBody>
                  <a:tcPr anchor="ctr"/>
                </a:tc>
                <a:tc>
                  <a:txBody>
                    <a:bodyPr/>
                    <a:lstStyle/>
                    <a:p>
                      <a:pPr algn="ctr"/>
                      <a:r>
                        <a:rPr lang="en-US" sz="1400" dirty="0" smtClean="0">
                          <a:solidFill>
                            <a:schemeClr val="bg1"/>
                          </a:solidFill>
                        </a:rPr>
                        <a:t>USD</a:t>
                      </a:r>
                      <a:endParaRPr lang="en-US" sz="1400" dirty="0">
                        <a:solidFill>
                          <a:schemeClr val="bg1"/>
                        </a:solidFill>
                      </a:endParaRPr>
                    </a:p>
                  </a:txBody>
                  <a:tcPr anchor="ctr"/>
                </a:tc>
              </a:tr>
              <a:tr h="370840">
                <a:tc>
                  <a:txBody>
                    <a:bodyPr/>
                    <a:lstStyle/>
                    <a:p>
                      <a:r>
                        <a:rPr lang="en-US" sz="1400" dirty="0" smtClean="0">
                          <a:solidFill>
                            <a:schemeClr val="bg1"/>
                          </a:solidFill>
                        </a:rPr>
                        <a:t>Asia-Pacific</a:t>
                      </a:r>
                      <a:endParaRPr lang="en-US" sz="1400" dirty="0">
                        <a:solidFill>
                          <a:schemeClr val="bg1"/>
                        </a:solidFill>
                      </a:endParaRPr>
                    </a:p>
                  </a:txBody>
                  <a:tcPr anchor="ctr"/>
                </a:tc>
                <a:tc>
                  <a:txBody>
                    <a:bodyPr/>
                    <a:lstStyle/>
                    <a:p>
                      <a:pPr algn="ctr"/>
                      <a:r>
                        <a:rPr lang="en-US" sz="1400" dirty="0" smtClean="0">
                          <a:solidFill>
                            <a:schemeClr val="bg1"/>
                          </a:solidFill>
                        </a:rPr>
                        <a:t>Various</a:t>
                      </a:r>
                      <a:endParaRPr lang="en-US" sz="1400" dirty="0">
                        <a:solidFill>
                          <a:schemeClr val="bg1"/>
                        </a:solidFill>
                      </a:endParaRPr>
                    </a:p>
                  </a:txBody>
                  <a:tcPr anchor="ctr"/>
                </a:tc>
                <a:tc>
                  <a:txBody>
                    <a:bodyPr/>
                    <a:lstStyle/>
                    <a:p>
                      <a:pPr algn="ctr"/>
                      <a:r>
                        <a:rPr lang="en-US" sz="1400" dirty="0" smtClean="0">
                          <a:solidFill>
                            <a:schemeClr val="bg1"/>
                          </a:solidFill>
                        </a:rPr>
                        <a:t>AUD</a:t>
                      </a:r>
                      <a:endParaRPr lang="en-US" sz="1400" dirty="0">
                        <a:solidFill>
                          <a:schemeClr val="bg1"/>
                        </a:solidFill>
                      </a:endParaRPr>
                    </a:p>
                  </a:txBody>
                  <a:tcPr anchor="ctr"/>
                </a:tc>
                <a:tc>
                  <a:txBody>
                    <a:bodyPr/>
                    <a:lstStyle/>
                    <a:p>
                      <a:pPr algn="ctr"/>
                      <a:r>
                        <a:rPr lang="en-US" sz="1400" dirty="0" smtClean="0">
                          <a:solidFill>
                            <a:schemeClr val="bg1"/>
                          </a:solidFill>
                        </a:rPr>
                        <a:t>-</a:t>
                      </a:r>
                      <a:endParaRPr lang="en-US" sz="1400" dirty="0">
                        <a:solidFill>
                          <a:schemeClr val="bg1"/>
                        </a:solidFill>
                      </a:endParaRPr>
                    </a:p>
                  </a:txBody>
                  <a:tcPr anchor="ctr"/>
                </a:tc>
                <a:tc>
                  <a:txBody>
                    <a:bodyPr/>
                    <a:lstStyle/>
                    <a:p>
                      <a:pPr algn="ctr"/>
                      <a:r>
                        <a:rPr lang="en-US" sz="1400" dirty="0" smtClean="0">
                          <a:solidFill>
                            <a:schemeClr val="bg1"/>
                          </a:solidFill>
                        </a:rPr>
                        <a:t>USD</a:t>
                      </a:r>
                      <a:endParaRPr lang="en-US" sz="1400" dirty="0">
                        <a:solidFill>
                          <a:schemeClr val="bg1"/>
                        </a:solidFill>
                      </a:endParaRPr>
                    </a:p>
                  </a:txBody>
                  <a:tcPr anchor="ctr"/>
                </a:tc>
              </a:tr>
              <a:tr h="370840">
                <a:tc>
                  <a:txBody>
                    <a:bodyPr/>
                    <a:lstStyle/>
                    <a:p>
                      <a:r>
                        <a:rPr lang="en-US" sz="1400" dirty="0" smtClean="0">
                          <a:solidFill>
                            <a:schemeClr val="bg1"/>
                          </a:solidFill>
                        </a:rPr>
                        <a:t>Japan</a:t>
                      </a:r>
                      <a:endParaRPr lang="en-US" sz="1400" dirty="0">
                        <a:solidFill>
                          <a:schemeClr val="bg1"/>
                        </a:solidFill>
                      </a:endParaRPr>
                    </a:p>
                  </a:txBody>
                  <a:tcPr anchor="ctr"/>
                </a:tc>
                <a:tc>
                  <a:txBody>
                    <a:bodyPr/>
                    <a:lstStyle/>
                    <a:p>
                      <a:pPr algn="ctr"/>
                      <a:r>
                        <a:rPr lang="en-US" sz="1400" dirty="0" smtClean="0">
                          <a:solidFill>
                            <a:schemeClr val="bg1"/>
                          </a:solidFill>
                        </a:rPr>
                        <a:t>YEN</a:t>
                      </a:r>
                      <a:endParaRPr lang="en-US" sz="1400" dirty="0">
                        <a:solidFill>
                          <a:schemeClr val="bg1"/>
                        </a:solidFill>
                      </a:endParaRPr>
                    </a:p>
                  </a:txBody>
                  <a:tcPr anchor="ctr"/>
                </a:tc>
                <a:tc>
                  <a:txBody>
                    <a:bodyPr/>
                    <a:lstStyle/>
                    <a:p>
                      <a:pPr algn="ctr"/>
                      <a:r>
                        <a:rPr lang="en-US" sz="1400" dirty="0" smtClean="0">
                          <a:solidFill>
                            <a:schemeClr val="bg1"/>
                          </a:solidFill>
                        </a:rPr>
                        <a:t>YEN</a:t>
                      </a:r>
                      <a:endParaRPr lang="en-US" sz="1400" dirty="0">
                        <a:solidFill>
                          <a:schemeClr val="bg1"/>
                        </a:solidFill>
                      </a:endParaRPr>
                    </a:p>
                  </a:txBody>
                  <a:tcPr anchor="ctr"/>
                </a:tc>
                <a:tc>
                  <a:txBody>
                    <a:bodyPr/>
                    <a:lstStyle/>
                    <a:p>
                      <a:pPr algn="ctr"/>
                      <a:r>
                        <a:rPr lang="en-US" sz="1400" dirty="0" smtClean="0">
                          <a:solidFill>
                            <a:schemeClr val="bg1"/>
                          </a:solidFill>
                        </a:rPr>
                        <a:t>-</a:t>
                      </a:r>
                      <a:endParaRPr lang="en-US" sz="1400" dirty="0">
                        <a:solidFill>
                          <a:schemeClr val="bg1"/>
                        </a:solidFill>
                      </a:endParaRPr>
                    </a:p>
                  </a:txBody>
                  <a:tcPr anchor="ctr"/>
                </a:tc>
                <a:tc>
                  <a:txBody>
                    <a:bodyPr/>
                    <a:lstStyle/>
                    <a:p>
                      <a:pPr algn="ctr"/>
                      <a:r>
                        <a:rPr lang="en-US" sz="1400" dirty="0" smtClean="0">
                          <a:solidFill>
                            <a:schemeClr val="bg1"/>
                          </a:solidFill>
                        </a:rPr>
                        <a:t>USD</a:t>
                      </a:r>
                      <a:endParaRPr lang="en-US" sz="1400" dirty="0">
                        <a:solidFill>
                          <a:schemeClr val="bg1"/>
                        </a:solidFill>
                      </a:endParaRPr>
                    </a:p>
                  </a:txBody>
                  <a:tcPr anchor="ctr"/>
                </a:tc>
              </a:tr>
            </a:tbl>
          </a:graphicData>
        </a:graphic>
      </p:graphicFrame>
    </p:spTree>
    <p:extLst>
      <p:ext uri="{BB962C8B-B14F-4D97-AF65-F5344CB8AC3E}">
        <p14:creationId xmlns:p14="http://schemas.microsoft.com/office/powerpoint/2010/main" val="411364365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 Calculated Members</a:t>
            </a:r>
            <a:endParaRPr lang="en-US" dirty="0"/>
          </a:p>
        </p:txBody>
      </p:sp>
      <p:sp>
        <p:nvSpPr>
          <p:cNvPr id="4" name="Text Placeholder 3"/>
          <p:cNvSpPr>
            <a:spLocks noGrp="1"/>
          </p:cNvSpPr>
          <p:nvPr>
            <p:ph type="body" sz="quarter" idx="10"/>
          </p:nvPr>
        </p:nvSpPr>
        <p:spPr>
          <a:xfrm>
            <a:off x="457200" y="566405"/>
            <a:ext cx="8229600" cy="533400"/>
          </a:xfrm>
        </p:spPr>
        <p:txBody>
          <a:bodyPr/>
          <a:lstStyle/>
          <a:p>
            <a:r>
              <a:rPr lang="en-US" dirty="0" smtClean="0"/>
              <a:t>Users can display values for Developed Markets, Emerging Markets, and FSO Markets in the ad hoc cube by selecting ‘Show calculated members from OLAP server’. </a:t>
            </a:r>
            <a:endParaRPr lang="en-US" dirty="0"/>
          </a:p>
        </p:txBody>
      </p:sp>
      <p:pic>
        <p:nvPicPr>
          <p:cNvPr id="1026" name="Picture 2" descr="C:\WINDOWS\TEMP\SNAGHTML2073e35.PNG"/>
          <p:cNvPicPr>
            <a:picLocks noChangeAspect="1" noChangeArrowheads="1"/>
          </p:cNvPicPr>
          <p:nvPr/>
        </p:nvPicPr>
        <p:blipFill>
          <a:blip r:embed="rId3" cstate="print"/>
          <a:srcRect/>
          <a:stretch>
            <a:fillRect/>
          </a:stretch>
        </p:blipFill>
        <p:spPr bwMode="auto">
          <a:xfrm>
            <a:off x="457200" y="1981200"/>
            <a:ext cx="3499279" cy="3220995"/>
          </a:xfrm>
          <a:prstGeom prst="rect">
            <a:avLst/>
          </a:prstGeom>
          <a:noFill/>
        </p:spPr>
      </p:pic>
      <p:pic>
        <p:nvPicPr>
          <p:cNvPr id="1028" name="Picture 4" descr="C:\WINDOWS\TEMP\SNAGHTML207ab47.PNG"/>
          <p:cNvPicPr>
            <a:picLocks noChangeAspect="1" noChangeArrowheads="1"/>
          </p:cNvPicPr>
          <p:nvPr/>
        </p:nvPicPr>
        <p:blipFill>
          <a:blip r:embed="rId4" cstate="print"/>
          <a:srcRect/>
          <a:stretch>
            <a:fillRect/>
          </a:stretch>
        </p:blipFill>
        <p:spPr bwMode="auto">
          <a:xfrm>
            <a:off x="5181600" y="1981200"/>
            <a:ext cx="3505200" cy="3712434"/>
          </a:xfrm>
          <a:prstGeom prst="rect">
            <a:avLst/>
          </a:prstGeom>
          <a:noFill/>
        </p:spPr>
      </p:pic>
      <p:pic>
        <p:nvPicPr>
          <p:cNvPr id="1029" name="Picture 5"/>
          <p:cNvPicPr>
            <a:picLocks noChangeAspect="1" noChangeArrowheads="1"/>
          </p:cNvPicPr>
          <p:nvPr/>
        </p:nvPicPr>
        <p:blipFill>
          <a:blip r:embed="rId5" cstate="print"/>
          <a:srcRect/>
          <a:stretch>
            <a:fillRect/>
          </a:stretch>
        </p:blipFill>
        <p:spPr bwMode="auto">
          <a:xfrm>
            <a:off x="2362200" y="3460572"/>
            <a:ext cx="2286000" cy="2374929"/>
          </a:xfrm>
          <a:prstGeom prst="rect">
            <a:avLst/>
          </a:prstGeom>
          <a:noFill/>
          <a:ln w="9525">
            <a:noFill/>
            <a:miter lim="800000"/>
            <a:headEnd/>
            <a:tailEnd/>
          </a:ln>
        </p:spPr>
      </p:pic>
      <p:sp>
        <p:nvSpPr>
          <p:cNvPr id="8" name="Rectangle 7"/>
          <p:cNvSpPr/>
          <p:nvPr/>
        </p:nvSpPr>
        <p:spPr>
          <a:xfrm>
            <a:off x="5520068" y="4490320"/>
            <a:ext cx="738965" cy="315433"/>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9" name="Straight Arrow Connector 8"/>
          <p:cNvCxnSpPr>
            <a:endCxn id="8" idx="1"/>
          </p:cNvCxnSpPr>
          <p:nvPr/>
        </p:nvCxnSpPr>
        <p:spPr>
          <a:xfrm flipV="1">
            <a:off x="3733800" y="4648037"/>
            <a:ext cx="1786268" cy="533563"/>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grpSp>
        <p:nvGrpSpPr>
          <p:cNvPr id="14" name="Group 15"/>
          <p:cNvGrpSpPr/>
          <p:nvPr/>
        </p:nvGrpSpPr>
        <p:grpSpPr>
          <a:xfrm>
            <a:off x="533400" y="4981342"/>
            <a:ext cx="1752600" cy="1224526"/>
            <a:chOff x="8759481" y="1171342"/>
            <a:chExt cx="1752600" cy="1224526"/>
          </a:xfrm>
        </p:grpSpPr>
        <p:sp>
          <p:nvSpPr>
            <p:cNvPr id="15" name="Rounded Rectangle 14"/>
            <p:cNvSpPr/>
            <p:nvPr/>
          </p:nvSpPr>
          <p:spPr>
            <a:xfrm>
              <a:off x="8759481" y="1171342"/>
              <a:ext cx="1752600" cy="1224526"/>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r>
                <a:rPr lang="en-US" sz="1000" dirty="0" smtClean="0">
                  <a:solidFill>
                    <a:schemeClr val="tx2">
                      <a:lumMod val="50000"/>
                    </a:schemeClr>
                  </a:solidFill>
                </a:rPr>
                <a:t>These calculated members are currently only in the ad hoc cubes.  Eventually they will be in the portal as well.</a:t>
              </a:r>
              <a:endParaRPr lang="en-US" sz="1000" dirty="0">
                <a:solidFill>
                  <a:schemeClr val="tx2">
                    <a:lumMod val="50000"/>
                  </a:schemeClr>
                </a:solidFill>
              </a:endParaRPr>
            </a:p>
          </p:txBody>
        </p:sp>
        <p:sp>
          <p:nvSpPr>
            <p:cNvPr id="16" name="Title 1"/>
            <p:cNvSpPr txBox="1">
              <a:spLocks/>
            </p:cNvSpPr>
            <p:nvPr/>
          </p:nvSpPr>
          <p:spPr bwMode="auto">
            <a:xfrm>
              <a:off x="8807301" y="1274126"/>
              <a:ext cx="533400" cy="89314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spTree>
    <p:extLst>
      <p:ext uri="{BB962C8B-B14F-4D97-AF65-F5344CB8AC3E}">
        <p14:creationId xmlns:p14="http://schemas.microsoft.com/office/powerpoint/2010/main" val="35695013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5" name="Rectangle 5">
            <a:hlinkClick r:id="rId2" action="ppaction://hlinksldjump"/>
          </p:cNvPr>
          <p:cNvSpPr>
            <a:spLocks noChangeArrowheads="1"/>
          </p:cNvSpPr>
          <p:nvPr/>
        </p:nvSpPr>
        <p:spPr bwMode="gray">
          <a:xfrm>
            <a:off x="826707" y="29486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4.</a:t>
            </a:r>
            <a:endParaRPr lang="en-GB" b="0" dirty="0">
              <a:solidFill>
                <a:schemeClr val="bg2"/>
              </a:solidFill>
            </a:endParaRPr>
          </a:p>
        </p:txBody>
      </p:sp>
      <p:sp>
        <p:nvSpPr>
          <p:cNvPr id="6" name="Rectangle 6">
            <a:hlinkClick r:id="rId2" action="ppaction://hlinksldjump"/>
          </p:cNvPr>
          <p:cNvSpPr>
            <a:spLocks noChangeArrowheads="1"/>
          </p:cNvSpPr>
          <p:nvPr/>
        </p:nvSpPr>
        <p:spPr bwMode="gray">
          <a:xfrm>
            <a:off x="1520380" y="29486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Manage Existing Connections</a:t>
            </a:r>
            <a:endParaRPr lang="en-GB" b="0" dirty="0">
              <a:solidFill>
                <a:schemeClr val="bg2"/>
              </a:solidFill>
            </a:endParaRPr>
          </a:p>
        </p:txBody>
      </p:sp>
      <p:grpSp>
        <p:nvGrpSpPr>
          <p:cNvPr id="3" name="Group 22"/>
          <p:cNvGrpSpPr/>
          <p:nvPr/>
        </p:nvGrpSpPr>
        <p:grpSpPr>
          <a:xfrm>
            <a:off x="826707" y="4484204"/>
            <a:ext cx="7487872" cy="446353"/>
            <a:chOff x="826707" y="4929678"/>
            <a:chExt cx="7487872" cy="446353"/>
          </a:xfrm>
          <a:solidFill>
            <a:schemeClr val="accent2"/>
          </a:solidFill>
        </p:grpSpPr>
        <p:sp>
          <p:nvSpPr>
            <p:cNvPr id="9" name="Rectangle 9">
              <a:hlinkClick r:id="" action="ppaction://noaction"/>
            </p:cNvPr>
            <p:cNvSpPr>
              <a:spLocks noChangeArrowheads="1"/>
            </p:cNvSpPr>
            <p:nvPr/>
          </p:nvSpPr>
          <p:spPr bwMode="gray">
            <a:xfrm>
              <a:off x="826707" y="4929678"/>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7.</a:t>
              </a:r>
              <a:endParaRPr lang="en-GB" b="0" dirty="0">
                <a:solidFill>
                  <a:schemeClr val="bg2"/>
                </a:solidFill>
              </a:endParaRPr>
            </a:p>
          </p:txBody>
        </p:sp>
        <p:sp>
          <p:nvSpPr>
            <p:cNvPr id="10" name="Rectangle 10">
              <a:hlinkClick r:id="" action="ppaction://noaction"/>
            </p:cNvPr>
            <p:cNvSpPr>
              <a:spLocks noChangeArrowheads="1"/>
            </p:cNvSpPr>
            <p:nvPr/>
          </p:nvSpPr>
          <p:spPr bwMode="gray">
            <a:xfrm>
              <a:off x="1520380" y="4929678"/>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Cube Formulas for Data Retrieval</a:t>
              </a:r>
              <a:endParaRPr lang="en-GB" dirty="0">
                <a:solidFill>
                  <a:schemeClr val="bg2"/>
                </a:solidFill>
              </a:endParaRPr>
            </a:p>
          </p:txBody>
        </p:sp>
      </p:grpSp>
      <p:sp>
        <p:nvSpPr>
          <p:cNvPr id="11" name="Rectangle 9">
            <a:hlinkClick r:id="" action="ppaction://noaction"/>
          </p:cNvPr>
          <p:cNvSpPr>
            <a:spLocks noChangeArrowheads="1"/>
          </p:cNvSpPr>
          <p:nvPr/>
        </p:nvSpPr>
        <p:spPr bwMode="gray">
          <a:xfrm>
            <a:off x="826707" y="1450189"/>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12" name="Rectangle 10">
            <a:hlinkClick r:id="" action="ppaction://noaction"/>
          </p:cNvPr>
          <p:cNvSpPr>
            <a:spLocks noChangeArrowheads="1"/>
          </p:cNvSpPr>
          <p:nvPr/>
        </p:nvSpPr>
        <p:spPr bwMode="gray">
          <a:xfrm>
            <a:off x="1520380" y="1450189"/>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Dimensions Overview</a:t>
            </a:r>
            <a:endParaRPr lang="en-GB" dirty="0">
              <a:solidFill>
                <a:schemeClr val="bg2"/>
              </a:solidFill>
            </a:endParaRPr>
          </a:p>
        </p:txBody>
      </p:sp>
      <p:grpSp>
        <p:nvGrpSpPr>
          <p:cNvPr id="4" name="Group 13"/>
          <p:cNvGrpSpPr/>
          <p:nvPr/>
        </p:nvGrpSpPr>
        <p:grpSpPr>
          <a:xfrm>
            <a:off x="826707" y="1949301"/>
            <a:ext cx="7487872" cy="446353"/>
            <a:chOff x="955357" y="3452750"/>
            <a:chExt cx="7487872" cy="446353"/>
          </a:xfrm>
          <a:solidFill>
            <a:schemeClr val="accent3"/>
          </a:solidFill>
        </p:grpSpPr>
        <p:sp>
          <p:nvSpPr>
            <p:cNvPr id="15" name="Rectangle 9">
              <a:hlinkClick r:id="" action="ppaction://noaction"/>
            </p:cNvPr>
            <p:cNvSpPr>
              <a:spLocks noChangeArrowheads="1"/>
            </p:cNvSpPr>
            <p:nvPr/>
          </p:nvSpPr>
          <p:spPr bwMode="gray">
            <a:xfrm>
              <a:off x="955357" y="3452750"/>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2.</a:t>
              </a:r>
              <a:endParaRPr lang="en-GB" b="0" dirty="0">
                <a:solidFill>
                  <a:schemeClr val="bg2"/>
                </a:solidFill>
              </a:endParaRPr>
            </a:p>
          </p:txBody>
        </p:sp>
        <p:sp>
          <p:nvSpPr>
            <p:cNvPr id="16" name="Rectangle 10">
              <a:hlinkClick r:id="" action="ppaction://noaction"/>
            </p:cNvPr>
            <p:cNvSpPr>
              <a:spLocks noChangeArrowheads="1"/>
            </p:cNvSpPr>
            <p:nvPr/>
          </p:nvSpPr>
          <p:spPr bwMode="gray">
            <a:xfrm>
              <a:off x="1649030" y="3452750"/>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Differences to GFIS_FR</a:t>
              </a:r>
              <a:endParaRPr lang="en-GB" dirty="0">
                <a:solidFill>
                  <a:schemeClr val="bg2"/>
                </a:solidFill>
              </a:endParaRPr>
            </a:p>
          </p:txBody>
        </p:sp>
      </p:grpSp>
      <p:sp>
        <p:nvSpPr>
          <p:cNvPr id="17" name="Rectangle 9">
            <a:hlinkClick r:id="" action="ppaction://noaction"/>
          </p:cNvPr>
          <p:cNvSpPr>
            <a:spLocks noChangeArrowheads="1"/>
          </p:cNvSpPr>
          <p:nvPr/>
        </p:nvSpPr>
        <p:spPr bwMode="gray">
          <a:xfrm>
            <a:off x="826707" y="24541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3.</a:t>
            </a:r>
            <a:endParaRPr lang="en-GB" b="0" dirty="0">
              <a:solidFill>
                <a:schemeClr val="bg2"/>
              </a:solidFill>
            </a:endParaRPr>
          </a:p>
        </p:txBody>
      </p:sp>
      <p:sp>
        <p:nvSpPr>
          <p:cNvPr id="18" name="Rectangle 10">
            <a:hlinkClick r:id="" action="ppaction://noaction"/>
          </p:cNvPr>
          <p:cNvSpPr>
            <a:spLocks noChangeArrowheads="1"/>
          </p:cNvSpPr>
          <p:nvPr/>
        </p:nvSpPr>
        <p:spPr bwMode="gray">
          <a:xfrm>
            <a:off x="1520380" y="24541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US" dirty="0" smtClean="0">
                <a:solidFill>
                  <a:schemeClr val="bg2"/>
                </a:solidFill>
              </a:rPr>
              <a:t>Log In to the Ad Hoc Cube </a:t>
            </a:r>
            <a:endParaRPr lang="en-GB" dirty="0">
              <a:solidFill>
                <a:schemeClr val="bg2"/>
              </a:solidFill>
            </a:endParaRPr>
          </a:p>
        </p:txBody>
      </p:sp>
      <p:sp>
        <p:nvSpPr>
          <p:cNvPr id="19" name="Rectangle 5">
            <a:hlinkClick r:id="rId2" action="ppaction://hlinksldjump"/>
          </p:cNvPr>
          <p:cNvSpPr>
            <a:spLocks noChangeArrowheads="1"/>
          </p:cNvSpPr>
          <p:nvPr/>
        </p:nvSpPr>
        <p:spPr bwMode="gray">
          <a:xfrm>
            <a:off x="826707" y="34447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5.</a:t>
            </a:r>
            <a:endParaRPr lang="en-GB" b="0" dirty="0">
              <a:solidFill>
                <a:schemeClr val="bg2"/>
              </a:solidFill>
            </a:endParaRPr>
          </a:p>
        </p:txBody>
      </p:sp>
      <p:sp>
        <p:nvSpPr>
          <p:cNvPr id="20" name="Rectangle 6">
            <a:hlinkClick r:id="rId2" action="ppaction://hlinksldjump"/>
          </p:cNvPr>
          <p:cNvSpPr>
            <a:spLocks noChangeArrowheads="1"/>
          </p:cNvSpPr>
          <p:nvPr/>
        </p:nvSpPr>
        <p:spPr bwMode="gray">
          <a:xfrm>
            <a:off x="1520380" y="34447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Create Ad Hoc Analysis</a:t>
            </a:r>
            <a:endParaRPr lang="en-GB" dirty="0">
              <a:solidFill>
                <a:schemeClr val="bg2"/>
              </a:solidFill>
            </a:endParaRPr>
          </a:p>
        </p:txBody>
      </p:sp>
      <p:sp>
        <p:nvSpPr>
          <p:cNvPr id="21" name="Rectangle 5">
            <a:hlinkClick r:id="rId2" action="ppaction://hlinksldjump"/>
          </p:cNvPr>
          <p:cNvSpPr>
            <a:spLocks noChangeArrowheads="1"/>
          </p:cNvSpPr>
          <p:nvPr/>
        </p:nvSpPr>
        <p:spPr bwMode="gray">
          <a:xfrm>
            <a:off x="826707" y="39392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6.</a:t>
            </a:r>
            <a:endParaRPr lang="en-GB" b="0" dirty="0">
              <a:solidFill>
                <a:schemeClr val="bg2"/>
              </a:solidFill>
            </a:endParaRPr>
          </a:p>
        </p:txBody>
      </p:sp>
      <p:sp>
        <p:nvSpPr>
          <p:cNvPr id="22" name="Rectangle 6">
            <a:hlinkClick r:id="rId2" action="ppaction://hlinksldjump"/>
          </p:cNvPr>
          <p:cNvSpPr>
            <a:spLocks noChangeArrowheads="1"/>
          </p:cNvSpPr>
          <p:nvPr/>
        </p:nvSpPr>
        <p:spPr bwMode="gray">
          <a:xfrm>
            <a:off x="1520380" y="39392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Ad Hoc Excel Functionality</a:t>
            </a:r>
            <a:endParaRPr lang="en-GB" dirty="0">
              <a:solidFill>
                <a:schemeClr val="bg2"/>
              </a:solidFill>
            </a:endParaRPr>
          </a:p>
        </p:txBody>
      </p:sp>
      <p:sp>
        <p:nvSpPr>
          <p:cNvPr id="24" name="Right Arrow 23"/>
          <p:cNvSpPr/>
          <p:nvPr/>
        </p:nvSpPr>
        <p:spPr>
          <a:xfrm>
            <a:off x="114300" y="4539425"/>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spTree>
    <p:extLst>
      <p:ext uri="{BB962C8B-B14F-4D97-AF65-F5344CB8AC3E}">
        <p14:creationId xmlns:p14="http://schemas.microsoft.com/office/powerpoint/2010/main" val="9069341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Pivot Tables to Formulas</a:t>
            </a:r>
            <a:endParaRPr lang="en-US" dirty="0"/>
          </a:p>
        </p:txBody>
      </p:sp>
      <p:sp>
        <p:nvSpPr>
          <p:cNvPr id="3" name="Content Placeholder 2"/>
          <p:cNvSpPr>
            <a:spLocks noGrp="1"/>
          </p:cNvSpPr>
          <p:nvPr>
            <p:ph idx="1"/>
          </p:nvPr>
        </p:nvSpPr>
        <p:spPr>
          <a:xfrm>
            <a:off x="455613" y="1957387"/>
            <a:ext cx="8234362" cy="4138613"/>
          </a:xfrm>
        </p:spPr>
        <p:txBody>
          <a:bodyPr/>
          <a:lstStyle/>
          <a:p>
            <a:pPr>
              <a:buNone/>
            </a:pPr>
            <a:r>
              <a:rPr lang="en-US" b="1" dirty="0" smtClean="0"/>
              <a:t>Benefits</a:t>
            </a:r>
          </a:p>
          <a:p>
            <a:r>
              <a:rPr lang="en-US" sz="1600" dirty="0" smtClean="0"/>
              <a:t>Converts a pivot table to worksheet formulas in order to utilize all Excel functionality</a:t>
            </a:r>
          </a:p>
          <a:p>
            <a:r>
              <a:rPr lang="en-US" sz="1600" dirty="0" smtClean="0"/>
              <a:t>Provides additional flexibility to customize table layouts to conduct analysis (e.g. add columns/rows)</a:t>
            </a:r>
          </a:p>
          <a:p>
            <a:r>
              <a:rPr lang="en-US" sz="1600" dirty="0" smtClean="0"/>
              <a:t>Simplifies process of creating, updating, and maintaining regular analysis</a:t>
            </a:r>
          </a:p>
          <a:p>
            <a:r>
              <a:rPr lang="en-US" sz="1600" dirty="0" smtClean="0"/>
              <a:t>Data in pivot tables converted to formulas can be refreshed</a:t>
            </a:r>
          </a:p>
          <a:p>
            <a:r>
              <a:rPr lang="en-US" sz="1600" dirty="0" smtClean="0"/>
              <a:t>The user can reference multiple cubes on the same excel worksheet</a:t>
            </a:r>
          </a:p>
          <a:p>
            <a:pPr>
              <a:buNone/>
            </a:pPr>
            <a:r>
              <a:rPr lang="en-US" b="1" dirty="0" smtClean="0"/>
              <a:t>Negatives</a:t>
            </a:r>
          </a:p>
          <a:p>
            <a:r>
              <a:rPr lang="en-US" sz="1600" dirty="0" smtClean="0"/>
              <a:t>Removes ability to expand/collapse rows and columns (drill down)</a:t>
            </a:r>
          </a:p>
          <a:p>
            <a:r>
              <a:rPr lang="en-US" sz="1600" dirty="0" smtClean="0"/>
              <a:t>Can continue to refresh data, but only manually add/update elements in rows or columns</a:t>
            </a:r>
            <a:endParaRPr lang="en-US" dirty="0"/>
          </a:p>
        </p:txBody>
      </p:sp>
      <p:sp>
        <p:nvSpPr>
          <p:cNvPr id="4" name="Text Placeholder 3"/>
          <p:cNvSpPr>
            <a:spLocks noGrp="1"/>
          </p:cNvSpPr>
          <p:nvPr>
            <p:ph type="body" sz="quarter" idx="10"/>
          </p:nvPr>
        </p:nvSpPr>
        <p:spPr/>
        <p:txBody>
          <a:bodyPr/>
          <a:lstStyle/>
          <a:p>
            <a:r>
              <a:rPr lang="en-US" dirty="0" smtClean="0"/>
              <a:t>Converting a pivot table to formulas allows the user to access and refresh the same data that exists in the cube </a:t>
            </a:r>
            <a:endParaRPr lang="en-US" dirty="0"/>
          </a:p>
        </p:txBody>
      </p:sp>
    </p:spTree>
    <p:extLst>
      <p:ext uri="{BB962C8B-B14F-4D97-AF65-F5344CB8AC3E}">
        <p14:creationId xmlns:p14="http://schemas.microsoft.com/office/powerpoint/2010/main" val="15174713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Data to Formulas</a:t>
            </a:r>
            <a:endParaRPr lang="en-US" dirty="0"/>
          </a:p>
        </p:txBody>
      </p:sp>
      <p:sp>
        <p:nvSpPr>
          <p:cNvPr id="4" name="Text Placeholder 3"/>
          <p:cNvSpPr>
            <a:spLocks noGrp="1"/>
          </p:cNvSpPr>
          <p:nvPr>
            <p:ph type="body" sz="quarter" idx="10"/>
          </p:nvPr>
        </p:nvSpPr>
        <p:spPr/>
        <p:txBody>
          <a:bodyPr/>
          <a:lstStyle/>
          <a:p>
            <a:r>
              <a:rPr lang="en-US" dirty="0" smtClean="0"/>
              <a:t>To build and design ad hoc reports, users can format and customize reports by selecting dimensions </a:t>
            </a:r>
            <a:endParaRPr lang="en-US" dirty="0"/>
          </a:p>
        </p:txBody>
      </p:sp>
      <p:sp>
        <p:nvSpPr>
          <p:cNvPr id="5" name="Content Placeholder 2"/>
          <p:cNvSpPr>
            <a:spLocks noGrp="1"/>
          </p:cNvSpPr>
          <p:nvPr>
            <p:ph idx="1"/>
          </p:nvPr>
        </p:nvSpPr>
        <p:spPr>
          <a:xfrm>
            <a:off x="455613" y="1881187"/>
            <a:ext cx="3735387" cy="4138613"/>
          </a:xfrm>
        </p:spPr>
        <p:txBody>
          <a:bodyPr/>
          <a:lstStyle/>
          <a:p>
            <a:pPr lvl="0"/>
            <a:r>
              <a:rPr lang="en-US" sz="1600" b="1" dirty="0" smtClean="0"/>
              <a:t>Step 1:</a:t>
            </a:r>
            <a:r>
              <a:rPr lang="en-US" sz="1600" dirty="0" smtClean="0"/>
              <a:t> Create pivot table resembling desired layout</a:t>
            </a:r>
            <a:endParaRPr lang="en-US" sz="1600" b="1" dirty="0" smtClean="0"/>
          </a:p>
          <a:p>
            <a:r>
              <a:rPr lang="en-US" sz="1600" b="1" dirty="0" smtClean="0"/>
              <a:t>Step 2: </a:t>
            </a:r>
            <a:r>
              <a:rPr lang="en-US" sz="1600" dirty="0" smtClean="0"/>
              <a:t>Copy pivot table to new tab within Excel worksheet*</a:t>
            </a:r>
            <a:endParaRPr lang="en-US" sz="1600" b="1" dirty="0" smtClean="0"/>
          </a:p>
          <a:p>
            <a:pPr lvl="0"/>
            <a:r>
              <a:rPr lang="en-US" sz="1600" b="1" dirty="0" smtClean="0"/>
              <a:t>Step 3: </a:t>
            </a:r>
            <a:r>
              <a:rPr lang="en-US" sz="1600" dirty="0" smtClean="0"/>
              <a:t>Select PivotTable Tools</a:t>
            </a:r>
            <a:endParaRPr lang="en-US" sz="1600" b="1" dirty="0" smtClean="0"/>
          </a:p>
          <a:p>
            <a:pPr lvl="0"/>
            <a:r>
              <a:rPr lang="en-US" sz="1600" b="1" dirty="0" smtClean="0"/>
              <a:t>Step 4: </a:t>
            </a:r>
            <a:r>
              <a:rPr lang="en-US" sz="1600" dirty="0" smtClean="0"/>
              <a:t>Convert pivot table to OLAP formulas</a:t>
            </a:r>
          </a:p>
          <a:p>
            <a:pPr lvl="0"/>
            <a:r>
              <a:rPr lang="en-US" sz="1600" b="1" dirty="0" smtClean="0"/>
              <a:t>Step 5: </a:t>
            </a:r>
            <a:r>
              <a:rPr lang="en-US" sz="1600" dirty="0" smtClean="0"/>
              <a:t>Determine method to convert  filters</a:t>
            </a:r>
          </a:p>
          <a:p>
            <a:pPr lvl="1"/>
            <a:r>
              <a:rPr lang="en-US" sz="1400" dirty="0" smtClean="0"/>
              <a:t>Convert entire PivotTable and Report Filters</a:t>
            </a:r>
          </a:p>
          <a:p>
            <a:pPr lvl="1"/>
            <a:r>
              <a:rPr lang="en-US" sz="1400" dirty="0" smtClean="0"/>
              <a:t>Convert PivotTable excluding Report Filters</a:t>
            </a:r>
          </a:p>
        </p:txBody>
      </p:sp>
      <p:pic>
        <p:nvPicPr>
          <p:cNvPr id="44033" name="Picture 1"/>
          <p:cNvPicPr>
            <a:picLocks noChangeAspect="1" noChangeArrowheads="1"/>
          </p:cNvPicPr>
          <p:nvPr/>
        </p:nvPicPr>
        <p:blipFill>
          <a:blip r:embed="rId3" cstate="print"/>
          <a:srcRect/>
          <a:stretch>
            <a:fillRect/>
          </a:stretch>
        </p:blipFill>
        <p:spPr bwMode="auto">
          <a:xfrm>
            <a:off x="4412058" y="1911100"/>
            <a:ext cx="4258272" cy="2883760"/>
          </a:xfrm>
          <a:prstGeom prst="rect">
            <a:avLst/>
          </a:prstGeom>
          <a:noFill/>
          <a:ln w="9525">
            <a:solidFill>
              <a:schemeClr val="bg1"/>
            </a:solidFill>
            <a:miter lim="800000"/>
            <a:headEnd/>
            <a:tailEnd/>
          </a:ln>
        </p:spPr>
      </p:pic>
      <p:pic>
        <p:nvPicPr>
          <p:cNvPr id="7" name="Picture 1"/>
          <p:cNvPicPr>
            <a:picLocks noChangeAspect="1" noChangeArrowheads="1"/>
          </p:cNvPicPr>
          <p:nvPr/>
        </p:nvPicPr>
        <p:blipFill>
          <a:blip r:embed="rId4" cstate="print"/>
          <a:srcRect/>
          <a:stretch>
            <a:fillRect/>
          </a:stretch>
        </p:blipFill>
        <p:spPr bwMode="auto">
          <a:xfrm>
            <a:off x="5689159" y="2204047"/>
            <a:ext cx="1204725" cy="1452756"/>
          </a:xfrm>
          <a:prstGeom prst="rect">
            <a:avLst/>
          </a:prstGeom>
          <a:noFill/>
          <a:ln w="9525">
            <a:noFill/>
            <a:miter lim="800000"/>
            <a:headEnd/>
            <a:tailEnd/>
          </a:ln>
        </p:spPr>
      </p:pic>
      <p:grpSp>
        <p:nvGrpSpPr>
          <p:cNvPr id="8" name="Group 15"/>
          <p:cNvGrpSpPr/>
          <p:nvPr/>
        </p:nvGrpSpPr>
        <p:grpSpPr>
          <a:xfrm>
            <a:off x="6248400" y="4876800"/>
            <a:ext cx="2438400" cy="1295400"/>
            <a:chOff x="8759481" y="1447800"/>
            <a:chExt cx="1600200" cy="914400"/>
          </a:xfrm>
        </p:grpSpPr>
        <p:sp>
          <p:nvSpPr>
            <p:cNvPr id="9" name="Rounded Rectangle 8"/>
            <p:cNvSpPr/>
            <p:nvPr/>
          </p:nvSpPr>
          <p:spPr>
            <a:xfrm>
              <a:off x="8759481" y="1447800"/>
              <a:ext cx="1600200" cy="914400"/>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pPr fontAlgn="auto">
                <a:spcBef>
                  <a:spcPts val="0"/>
                </a:spcBef>
                <a:spcAft>
                  <a:spcPts val="0"/>
                </a:spcAft>
                <a:defRPr/>
              </a:pPr>
              <a:r>
                <a:rPr lang="en-US" sz="1000" dirty="0" smtClean="0"/>
                <a:t>If a user wants to send a worksheet with cube formulas to someone that does not have access to the cube then the user must copy the worksheet and paste values to a separate excel worksheet.</a:t>
              </a:r>
              <a:endParaRPr lang="en-US" sz="1000" dirty="0"/>
            </a:p>
          </p:txBody>
        </p:sp>
        <p:sp>
          <p:nvSpPr>
            <p:cNvPr id="10" name="Title 1"/>
            <p:cNvSpPr txBox="1">
              <a:spLocks/>
            </p:cNvSpPr>
            <p:nvPr/>
          </p:nvSpPr>
          <p:spPr bwMode="auto">
            <a:xfrm>
              <a:off x="8807301" y="1557668"/>
              <a:ext cx="533400" cy="711200"/>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sp>
        <p:nvSpPr>
          <p:cNvPr id="11" name="TextBox 10"/>
          <p:cNvSpPr txBox="1"/>
          <p:nvPr/>
        </p:nvSpPr>
        <p:spPr>
          <a:xfrm>
            <a:off x="381000" y="6034078"/>
            <a:ext cx="4876800" cy="246221"/>
          </a:xfrm>
          <a:prstGeom prst="rect">
            <a:avLst/>
          </a:prstGeom>
          <a:noFill/>
        </p:spPr>
        <p:txBody>
          <a:bodyPr wrap="square" rtlCol="0">
            <a:spAutoFit/>
          </a:bodyPr>
          <a:lstStyle/>
          <a:p>
            <a:r>
              <a:rPr lang="en-US" sz="1000" dirty="0" smtClean="0">
                <a:solidFill>
                  <a:schemeClr val="bg1"/>
                </a:solidFill>
              </a:rPr>
              <a:t>*This is a recommended best practice, but is not a mandatory step in the process.</a:t>
            </a:r>
            <a:endParaRPr lang="en-US" sz="1000" dirty="0">
              <a:solidFill>
                <a:schemeClr val="bg1"/>
              </a:solidFill>
            </a:endParaRPr>
          </a:p>
        </p:txBody>
      </p:sp>
    </p:spTree>
    <p:extLst>
      <p:ext uri="{BB962C8B-B14F-4D97-AF65-F5344CB8AC3E}">
        <p14:creationId xmlns:p14="http://schemas.microsoft.com/office/powerpoint/2010/main" val="156328032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Create Pivot Table Resembling Desired Layout</a:t>
            </a:r>
            <a:endParaRPr lang="en-US" dirty="0"/>
          </a:p>
        </p:txBody>
      </p:sp>
      <p:sp>
        <p:nvSpPr>
          <p:cNvPr id="5" name="Text Placeholder 3"/>
          <p:cNvSpPr>
            <a:spLocks noGrp="1"/>
          </p:cNvSpPr>
          <p:nvPr>
            <p:ph type="body" sz="quarter" idx="10"/>
          </p:nvPr>
        </p:nvSpPr>
        <p:spPr>
          <a:xfrm>
            <a:off x="457200" y="953264"/>
            <a:ext cx="8229600" cy="533400"/>
          </a:xfrm>
        </p:spPr>
        <p:txBody>
          <a:bodyPr/>
          <a:lstStyle/>
          <a:p>
            <a:pPr>
              <a:spcBef>
                <a:spcPts val="0"/>
              </a:spcBef>
              <a:spcAft>
                <a:spcPts val="0"/>
              </a:spcAft>
            </a:pPr>
            <a:r>
              <a:rPr lang="en-US" dirty="0" smtClean="0"/>
              <a:t>Create pivot table that most closely reflects the desired final layout with appropriate filtering, sorting, and expanding/collapsing </a:t>
            </a:r>
          </a:p>
        </p:txBody>
      </p:sp>
      <p:pic>
        <p:nvPicPr>
          <p:cNvPr id="43010" name="Picture 2" descr="C:\WINDOWS\TEMP\SNAGHTML23f1e97.PNG"/>
          <p:cNvPicPr>
            <a:picLocks noChangeAspect="1" noChangeArrowheads="1"/>
          </p:cNvPicPr>
          <p:nvPr/>
        </p:nvPicPr>
        <p:blipFill>
          <a:blip r:embed="rId3" cstate="print"/>
          <a:srcRect/>
          <a:stretch>
            <a:fillRect/>
          </a:stretch>
        </p:blipFill>
        <p:spPr bwMode="auto">
          <a:xfrm>
            <a:off x="473076" y="2157533"/>
            <a:ext cx="8197850" cy="4070657"/>
          </a:xfrm>
          <a:prstGeom prst="rect">
            <a:avLst/>
          </a:prstGeom>
          <a:noFill/>
        </p:spPr>
      </p:pic>
      <p:grpSp>
        <p:nvGrpSpPr>
          <p:cNvPr id="6" name="Group 15"/>
          <p:cNvGrpSpPr/>
          <p:nvPr/>
        </p:nvGrpSpPr>
        <p:grpSpPr>
          <a:xfrm>
            <a:off x="7010400" y="5199183"/>
            <a:ext cx="1600200" cy="1066800"/>
            <a:chOff x="8759481" y="1447800"/>
            <a:chExt cx="1600200" cy="1066800"/>
          </a:xfrm>
        </p:grpSpPr>
        <p:sp>
          <p:nvSpPr>
            <p:cNvPr id="7" name="Rounded Rectangle 6"/>
            <p:cNvSpPr/>
            <p:nvPr/>
          </p:nvSpPr>
          <p:spPr>
            <a:xfrm>
              <a:off x="8759481" y="1447800"/>
              <a:ext cx="1600200" cy="1066800"/>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r>
                <a:rPr lang="en-US" sz="1000" dirty="0" smtClean="0">
                  <a:solidFill>
                    <a:schemeClr val="tx2">
                      <a:lumMod val="50000"/>
                    </a:schemeClr>
                  </a:solidFill>
                </a:rPr>
                <a:t>‘Select All’ needs to be checked in the Row Labels drop down in order to convert to cube formulas.</a:t>
              </a:r>
              <a:endParaRPr lang="en-US" sz="1000" dirty="0">
                <a:solidFill>
                  <a:schemeClr val="tx2">
                    <a:lumMod val="50000"/>
                  </a:schemeClr>
                </a:solidFill>
              </a:endParaRPr>
            </a:p>
          </p:txBody>
        </p:sp>
        <p:sp>
          <p:nvSpPr>
            <p:cNvPr id="8" name="Title 1"/>
            <p:cNvSpPr txBox="1">
              <a:spLocks/>
            </p:cNvSpPr>
            <p:nvPr/>
          </p:nvSpPr>
          <p:spPr bwMode="auto">
            <a:xfrm>
              <a:off x="8807301" y="1557668"/>
              <a:ext cx="533400" cy="711200"/>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pic>
        <p:nvPicPr>
          <p:cNvPr id="9" name="Picture 3"/>
          <p:cNvPicPr>
            <a:picLocks noChangeAspect="1" noChangeArrowheads="1"/>
          </p:cNvPicPr>
          <p:nvPr/>
        </p:nvPicPr>
        <p:blipFill>
          <a:blip r:embed="rId4" cstate="print"/>
          <a:srcRect/>
          <a:stretch>
            <a:fillRect/>
          </a:stretch>
        </p:blipFill>
        <p:spPr bwMode="auto">
          <a:xfrm>
            <a:off x="4191000" y="4208583"/>
            <a:ext cx="1219200" cy="2219159"/>
          </a:xfrm>
          <a:prstGeom prst="rect">
            <a:avLst/>
          </a:prstGeom>
          <a:noFill/>
          <a:ln w="9525">
            <a:solidFill>
              <a:schemeClr val="accent1"/>
            </a:solidFill>
            <a:miter lim="800000"/>
            <a:headEnd/>
            <a:tailEnd/>
          </a:ln>
        </p:spPr>
      </p:pic>
      <p:sp>
        <p:nvSpPr>
          <p:cNvPr id="10" name="Rectangle 9"/>
          <p:cNvSpPr/>
          <p:nvPr/>
        </p:nvSpPr>
        <p:spPr>
          <a:xfrm>
            <a:off x="2645594" y="3928732"/>
            <a:ext cx="118872" cy="118872"/>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11" name="Straight Arrow Connector 10"/>
          <p:cNvCxnSpPr>
            <a:endCxn id="9" idx="1"/>
          </p:cNvCxnSpPr>
          <p:nvPr/>
        </p:nvCxnSpPr>
        <p:spPr>
          <a:xfrm>
            <a:off x="2764466" y="4234351"/>
            <a:ext cx="1426534" cy="108381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57600" y="3128443"/>
            <a:ext cx="3276600" cy="1015663"/>
          </a:xfrm>
          <a:prstGeom prst="rect">
            <a:avLst/>
          </a:prstGeom>
          <a:solidFill>
            <a:schemeClr val="tx2"/>
          </a:solidFill>
          <a:ln w="19050">
            <a:solidFill>
              <a:srgbClr val="0081AE"/>
            </a:solidFill>
          </a:ln>
        </p:spPr>
        <p:txBody>
          <a:bodyPr wrap="square">
            <a:spAutoFit/>
          </a:bodyPr>
          <a:lstStyle/>
          <a:p>
            <a:pPr marL="117475" indent="-117475" defTabSz="914042">
              <a:buClr>
                <a:schemeClr val="accent2"/>
              </a:buClr>
              <a:buSzPct val="75000"/>
              <a:buFont typeface="Wingdings 3" pitchFamily="18" charset="2"/>
              <a:buChar char="u"/>
            </a:pPr>
            <a:r>
              <a:rPr lang="en-US" sz="1000" dirty="0" smtClean="0">
                <a:solidFill>
                  <a:schemeClr val="bg1"/>
                </a:solidFill>
              </a:rPr>
              <a:t>It is best practice to only have one dimension in the columns and any additional dimensions in filters. This will allow column headings to be easily referenced in the cube formulas.  </a:t>
            </a:r>
          </a:p>
          <a:p>
            <a:pPr marL="117475" indent="-117475" defTabSz="914042">
              <a:buClr>
                <a:schemeClr val="accent2"/>
              </a:buClr>
              <a:buSzPct val="75000"/>
              <a:buFont typeface="Wingdings 3" pitchFamily="18" charset="2"/>
              <a:buChar char="u"/>
            </a:pPr>
            <a:r>
              <a:rPr lang="en-US" sz="1000" dirty="0" smtClean="0">
                <a:solidFill>
                  <a:schemeClr val="bg1"/>
                </a:solidFill>
              </a:rPr>
              <a:t>It is important to avoid overcomplicating column headings.</a:t>
            </a:r>
          </a:p>
        </p:txBody>
      </p:sp>
      <p:cxnSp>
        <p:nvCxnSpPr>
          <p:cNvPr id="14" name="Straight Arrow Connector 13"/>
          <p:cNvCxnSpPr>
            <a:stCxn id="18" idx="0"/>
          </p:cNvCxnSpPr>
          <p:nvPr/>
        </p:nvCxnSpPr>
        <p:spPr>
          <a:xfrm flipV="1">
            <a:off x="3477663" y="3624552"/>
            <a:ext cx="179937" cy="332396"/>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418227" y="3956948"/>
            <a:ext cx="118872" cy="118872"/>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318231842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5"/>
          <p:cNvPicPr>
            <a:picLocks noChangeAspect="1" noChangeArrowheads="1"/>
          </p:cNvPicPr>
          <p:nvPr/>
        </p:nvPicPr>
        <p:blipFill>
          <a:blip r:embed="rId3" cstate="print"/>
          <a:srcRect/>
          <a:stretch>
            <a:fillRect/>
          </a:stretch>
        </p:blipFill>
        <p:spPr bwMode="auto">
          <a:xfrm>
            <a:off x="5427117" y="1911350"/>
            <a:ext cx="3243808" cy="3337560"/>
          </a:xfrm>
          <a:prstGeom prst="rect">
            <a:avLst/>
          </a:prstGeom>
          <a:noFill/>
          <a:ln w="9525">
            <a:noFill/>
            <a:miter lim="800000"/>
            <a:headEnd/>
            <a:tailEnd/>
          </a:ln>
        </p:spPr>
      </p:pic>
      <p:pic>
        <p:nvPicPr>
          <p:cNvPr id="40962" name="Picture 2"/>
          <p:cNvPicPr>
            <a:picLocks noChangeAspect="1" noChangeArrowheads="1"/>
          </p:cNvPicPr>
          <p:nvPr/>
        </p:nvPicPr>
        <p:blipFill>
          <a:blip r:embed="rId4" cstate="print"/>
          <a:srcRect/>
          <a:stretch>
            <a:fillRect/>
          </a:stretch>
        </p:blipFill>
        <p:spPr bwMode="auto">
          <a:xfrm>
            <a:off x="473670" y="1911350"/>
            <a:ext cx="3226576" cy="3339130"/>
          </a:xfrm>
          <a:prstGeom prst="rect">
            <a:avLst/>
          </a:prstGeom>
          <a:noFill/>
          <a:ln w="9525">
            <a:noFill/>
            <a:miter lim="800000"/>
            <a:headEnd/>
            <a:tailEnd/>
          </a:ln>
        </p:spPr>
      </p:pic>
      <p:pic>
        <p:nvPicPr>
          <p:cNvPr id="40964" name="Picture 4" descr="C:\WINDOWS\TEMP\SNAGHTML253be8f.PNG"/>
          <p:cNvPicPr>
            <a:picLocks noChangeAspect="1" noChangeArrowheads="1"/>
          </p:cNvPicPr>
          <p:nvPr/>
        </p:nvPicPr>
        <p:blipFill>
          <a:blip r:embed="rId5" cstate="print"/>
          <a:srcRect/>
          <a:stretch>
            <a:fillRect/>
          </a:stretch>
        </p:blipFill>
        <p:spPr bwMode="auto">
          <a:xfrm>
            <a:off x="3724996" y="3125420"/>
            <a:ext cx="1672741" cy="1615061"/>
          </a:xfrm>
          <a:prstGeom prst="rect">
            <a:avLst/>
          </a:prstGeom>
          <a:noFill/>
        </p:spPr>
      </p:pic>
      <p:sp>
        <p:nvSpPr>
          <p:cNvPr id="2" name="Title 1"/>
          <p:cNvSpPr>
            <a:spLocks noGrp="1"/>
          </p:cNvSpPr>
          <p:nvPr>
            <p:ph type="title"/>
          </p:nvPr>
        </p:nvSpPr>
        <p:spPr/>
        <p:txBody>
          <a:bodyPr/>
          <a:lstStyle/>
          <a:p>
            <a:r>
              <a:rPr lang="en-US" dirty="0" smtClean="0"/>
              <a:t>Step 2: Copy Pivot Table to New Tab</a:t>
            </a:r>
            <a:endParaRPr lang="en-US" dirty="0"/>
          </a:p>
        </p:txBody>
      </p:sp>
      <p:sp>
        <p:nvSpPr>
          <p:cNvPr id="4" name="Text Placeholder 3"/>
          <p:cNvSpPr>
            <a:spLocks noGrp="1"/>
          </p:cNvSpPr>
          <p:nvPr>
            <p:ph type="body" sz="quarter" idx="10"/>
          </p:nvPr>
        </p:nvSpPr>
        <p:spPr>
          <a:xfrm>
            <a:off x="457200" y="742250"/>
            <a:ext cx="8229600" cy="533400"/>
          </a:xfrm>
        </p:spPr>
        <p:txBody>
          <a:bodyPr/>
          <a:lstStyle/>
          <a:p>
            <a:pPr>
              <a:spcBef>
                <a:spcPts val="0"/>
              </a:spcBef>
              <a:spcAft>
                <a:spcPts val="0"/>
              </a:spcAft>
            </a:pPr>
            <a:r>
              <a:rPr lang="en-US" dirty="0" smtClean="0"/>
              <a:t>Copy pivot table tab onto another tab within the worksheet so that you can always refer to the original pivot table before converting to formulas</a:t>
            </a:r>
          </a:p>
        </p:txBody>
      </p:sp>
      <p:sp>
        <p:nvSpPr>
          <p:cNvPr id="10" name="Rectangle 9"/>
          <p:cNvSpPr/>
          <p:nvPr/>
        </p:nvSpPr>
        <p:spPr>
          <a:xfrm>
            <a:off x="892320" y="5089343"/>
            <a:ext cx="377865" cy="161138"/>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p:cNvSpPr/>
          <p:nvPr/>
        </p:nvSpPr>
        <p:spPr>
          <a:xfrm>
            <a:off x="1257300" y="4143954"/>
            <a:ext cx="886060" cy="119891"/>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Rectangle 11"/>
          <p:cNvSpPr/>
          <p:nvPr/>
        </p:nvSpPr>
        <p:spPr>
          <a:xfrm>
            <a:off x="3749252" y="4383737"/>
            <a:ext cx="571092" cy="183688"/>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3" name="Rectangle 12"/>
          <p:cNvSpPr/>
          <p:nvPr/>
        </p:nvSpPr>
        <p:spPr>
          <a:xfrm>
            <a:off x="3778629" y="3515901"/>
            <a:ext cx="1564418" cy="140784"/>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 name="Rectangle 13"/>
          <p:cNvSpPr/>
          <p:nvPr/>
        </p:nvSpPr>
        <p:spPr>
          <a:xfrm>
            <a:off x="5790788" y="5078924"/>
            <a:ext cx="982167" cy="171556"/>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7" name="Rectangle 16"/>
          <p:cNvSpPr/>
          <p:nvPr/>
        </p:nvSpPr>
        <p:spPr>
          <a:xfrm>
            <a:off x="457200" y="5702588"/>
            <a:ext cx="3200400" cy="415498"/>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Right click on the worksheet tab in which the pivot table is located and then select ‘Move or Copy’.</a:t>
            </a:r>
          </a:p>
        </p:txBody>
      </p:sp>
      <p:cxnSp>
        <p:nvCxnSpPr>
          <p:cNvPr id="18" name="Straight Connector 17"/>
          <p:cNvCxnSpPr>
            <a:stCxn id="10" idx="2"/>
            <a:endCxn id="17" idx="0"/>
          </p:cNvCxnSpPr>
          <p:nvPr/>
        </p:nvCxnSpPr>
        <p:spPr>
          <a:xfrm>
            <a:off x="1081253" y="5250481"/>
            <a:ext cx="976147" cy="452107"/>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2"/>
            <a:endCxn id="17" idx="0"/>
          </p:cNvCxnSpPr>
          <p:nvPr/>
        </p:nvCxnSpPr>
        <p:spPr>
          <a:xfrm>
            <a:off x="1700330" y="4263845"/>
            <a:ext cx="357070" cy="1438743"/>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4" idx="0"/>
          </p:cNvCxnSpPr>
          <p:nvPr/>
        </p:nvCxnSpPr>
        <p:spPr>
          <a:xfrm>
            <a:off x="4875580" y="4643320"/>
            <a:ext cx="1406292" cy="435604"/>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755066" y="1905000"/>
            <a:ext cx="1600200" cy="1015663"/>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Select ‘Create a copy’ to copy the pivot table worksheet and select its placement within the Excel workbook.  Click ‘OK’ to initiate the copy.</a:t>
            </a:r>
          </a:p>
        </p:txBody>
      </p:sp>
      <p:cxnSp>
        <p:nvCxnSpPr>
          <p:cNvPr id="33" name="Straight Arrow Connector 32"/>
          <p:cNvCxnSpPr>
            <a:stCxn id="12" idx="0"/>
          </p:cNvCxnSpPr>
          <p:nvPr/>
        </p:nvCxnSpPr>
        <p:spPr>
          <a:xfrm flipV="1">
            <a:off x="4034798" y="2920663"/>
            <a:ext cx="520368" cy="1463074"/>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0"/>
            <a:endCxn id="32" idx="2"/>
          </p:cNvCxnSpPr>
          <p:nvPr/>
        </p:nvCxnSpPr>
        <p:spPr>
          <a:xfrm flipH="1" flipV="1">
            <a:off x="4555166" y="2920663"/>
            <a:ext cx="5672" cy="595238"/>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442099" y="5410200"/>
            <a:ext cx="3221666" cy="707886"/>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The tab containing the pivot table has been replicated within the Excel workbook and will allow the user to refer back to the original pivot table once the pivot table is converted to formulas.</a:t>
            </a:r>
          </a:p>
        </p:txBody>
      </p:sp>
      <p:cxnSp>
        <p:nvCxnSpPr>
          <p:cNvPr id="41" name="Straight Connector 40"/>
          <p:cNvCxnSpPr>
            <a:stCxn id="14" idx="2"/>
            <a:endCxn id="40" idx="0"/>
          </p:cNvCxnSpPr>
          <p:nvPr/>
        </p:nvCxnSpPr>
        <p:spPr>
          <a:xfrm>
            <a:off x="6281872" y="5250480"/>
            <a:ext cx="771060" cy="159720"/>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8353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WINDOWS\TEMP\SNAGHTML23f1e97.PNG"/>
          <p:cNvPicPr>
            <a:picLocks noChangeAspect="1" noChangeArrowheads="1"/>
          </p:cNvPicPr>
          <p:nvPr/>
        </p:nvPicPr>
        <p:blipFill>
          <a:blip r:embed="rId3" cstate="print"/>
          <a:srcRect/>
          <a:stretch>
            <a:fillRect/>
          </a:stretch>
        </p:blipFill>
        <p:spPr bwMode="auto">
          <a:xfrm>
            <a:off x="950306" y="2580774"/>
            <a:ext cx="7210619" cy="3580446"/>
          </a:xfrm>
          <a:prstGeom prst="rect">
            <a:avLst/>
          </a:prstGeom>
          <a:noFill/>
        </p:spPr>
      </p:pic>
      <p:sp>
        <p:nvSpPr>
          <p:cNvPr id="2" name="Title 1"/>
          <p:cNvSpPr>
            <a:spLocks noGrp="1"/>
          </p:cNvSpPr>
          <p:nvPr>
            <p:ph type="title"/>
          </p:nvPr>
        </p:nvSpPr>
        <p:spPr/>
        <p:txBody>
          <a:bodyPr/>
          <a:lstStyle/>
          <a:p>
            <a:r>
              <a:rPr lang="en-US" dirty="0" smtClean="0"/>
              <a:t>Step 3: Gain Access to PivotTable Tools</a:t>
            </a:r>
            <a:endParaRPr lang="en-US" dirty="0"/>
          </a:p>
        </p:txBody>
      </p:sp>
      <p:sp>
        <p:nvSpPr>
          <p:cNvPr id="5" name="Text Placeholder 3"/>
          <p:cNvSpPr>
            <a:spLocks noGrp="1"/>
          </p:cNvSpPr>
          <p:nvPr>
            <p:ph type="body" sz="quarter" idx="10"/>
          </p:nvPr>
        </p:nvSpPr>
        <p:spPr>
          <a:xfrm>
            <a:off x="457200" y="824311"/>
            <a:ext cx="8229600" cy="533400"/>
          </a:xfrm>
        </p:spPr>
        <p:txBody>
          <a:bodyPr/>
          <a:lstStyle/>
          <a:p>
            <a:pPr>
              <a:spcBef>
                <a:spcPts val="0"/>
              </a:spcBef>
              <a:spcAft>
                <a:spcPts val="0"/>
              </a:spcAft>
            </a:pPr>
            <a:r>
              <a:rPr lang="en-US" dirty="0" smtClean="0"/>
              <a:t>Select a cell within the pivot table to access the PivotTable toolbar</a:t>
            </a:r>
          </a:p>
        </p:txBody>
      </p:sp>
      <p:cxnSp>
        <p:nvCxnSpPr>
          <p:cNvPr id="17" name="Straight Arrow Connector 16"/>
          <p:cNvCxnSpPr>
            <a:endCxn id="11" idx="1"/>
          </p:cNvCxnSpPr>
          <p:nvPr/>
        </p:nvCxnSpPr>
        <p:spPr>
          <a:xfrm flipV="1">
            <a:off x="2902310" y="2669745"/>
            <a:ext cx="3143594" cy="1594101"/>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971800" y="1708919"/>
            <a:ext cx="3200400" cy="553998"/>
          </a:xfrm>
          <a:prstGeom prst="rect">
            <a:avLst/>
          </a:prstGeom>
          <a:solidFill>
            <a:schemeClr val="tx2"/>
          </a:solidFill>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After preparing a pivot table with the desired look and feel, select a cell within the pivot table to activate the ‘PivotTable Tools’</a:t>
            </a:r>
          </a:p>
        </p:txBody>
      </p:sp>
      <p:sp>
        <p:nvSpPr>
          <p:cNvPr id="22" name="Rectangle 21"/>
          <p:cNvSpPr/>
          <p:nvPr/>
        </p:nvSpPr>
        <p:spPr>
          <a:xfrm>
            <a:off x="950306" y="2594155"/>
            <a:ext cx="6961074" cy="86868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p:cNvSpPr/>
          <p:nvPr/>
        </p:nvSpPr>
        <p:spPr>
          <a:xfrm>
            <a:off x="6045904" y="2593545"/>
            <a:ext cx="878841" cy="15240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297925650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Convert PivotTable to OLAP Formulas</a:t>
            </a:r>
            <a:endParaRPr lang="en-US" dirty="0"/>
          </a:p>
        </p:txBody>
      </p:sp>
      <p:sp>
        <p:nvSpPr>
          <p:cNvPr id="4" name="Text Placeholder 3"/>
          <p:cNvSpPr>
            <a:spLocks noGrp="1"/>
          </p:cNvSpPr>
          <p:nvPr>
            <p:ph type="body" sz="quarter" idx="10"/>
          </p:nvPr>
        </p:nvSpPr>
        <p:spPr/>
        <p:txBody>
          <a:bodyPr/>
          <a:lstStyle/>
          <a:p>
            <a:pPr>
              <a:spcBef>
                <a:spcPts val="0"/>
              </a:spcBef>
              <a:spcAft>
                <a:spcPts val="0"/>
              </a:spcAft>
            </a:pPr>
            <a:r>
              <a:rPr lang="en-US" dirty="0" smtClean="0"/>
              <a:t>Select the ‘Options’ tab within the ‘PivotTable Tools’  and in the ‘OLAP tools’ drop down select ‘Convert to Formulas’ </a:t>
            </a:r>
            <a:endParaRPr lang="en-US" sz="1400" dirty="0" smtClean="0"/>
          </a:p>
          <a:p>
            <a:endParaRPr lang="en-US" dirty="0"/>
          </a:p>
        </p:txBody>
      </p:sp>
      <p:pic>
        <p:nvPicPr>
          <p:cNvPr id="5" name="Picture 4" descr="C:\WINDOWS\TEMP\SNAGHTML1185ef6.PNG"/>
          <p:cNvPicPr>
            <a:picLocks noChangeAspect="1" noChangeArrowheads="1"/>
          </p:cNvPicPr>
          <p:nvPr/>
        </p:nvPicPr>
        <p:blipFill>
          <a:blip r:embed="rId2" cstate="print"/>
          <a:srcRect/>
          <a:stretch>
            <a:fillRect/>
          </a:stretch>
        </p:blipFill>
        <p:spPr bwMode="auto">
          <a:xfrm>
            <a:off x="457199" y="2385644"/>
            <a:ext cx="8208865" cy="1485900"/>
          </a:xfrm>
          <a:prstGeom prst="rect">
            <a:avLst/>
          </a:prstGeom>
          <a:noFill/>
        </p:spPr>
      </p:pic>
      <p:pic>
        <p:nvPicPr>
          <p:cNvPr id="58370" name="Picture 2"/>
          <p:cNvPicPr>
            <a:picLocks noChangeAspect="1" noChangeArrowheads="1"/>
          </p:cNvPicPr>
          <p:nvPr/>
        </p:nvPicPr>
        <p:blipFill>
          <a:blip r:embed="rId3" cstate="print"/>
          <a:srcRect/>
          <a:stretch>
            <a:fillRect/>
          </a:stretch>
        </p:blipFill>
        <p:spPr bwMode="auto">
          <a:xfrm>
            <a:off x="2209800" y="4404944"/>
            <a:ext cx="4714875" cy="1562100"/>
          </a:xfrm>
          <a:prstGeom prst="rect">
            <a:avLst/>
          </a:prstGeom>
          <a:noFill/>
          <a:ln w="9525">
            <a:noFill/>
            <a:miter lim="800000"/>
            <a:headEnd/>
            <a:tailEnd/>
          </a:ln>
        </p:spPr>
      </p:pic>
      <p:sp>
        <p:nvSpPr>
          <p:cNvPr id="6" name="Rectangle 5"/>
          <p:cNvSpPr/>
          <p:nvPr/>
        </p:nvSpPr>
        <p:spPr>
          <a:xfrm>
            <a:off x="2274781" y="5066122"/>
            <a:ext cx="152399" cy="13716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7" name="Straight Arrow Connector 6"/>
          <p:cNvCxnSpPr/>
          <p:nvPr/>
        </p:nvCxnSpPr>
        <p:spPr>
          <a:xfrm flipH="1">
            <a:off x="2427180" y="3757244"/>
            <a:ext cx="5497620" cy="170570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83777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703" name="Picture 7" descr="C:\WINDOWS\TEMP\SNAGHTML28c5957.PNG"/>
          <p:cNvPicPr>
            <a:picLocks noChangeAspect="1" noChangeArrowheads="1"/>
          </p:cNvPicPr>
          <p:nvPr/>
        </p:nvPicPr>
        <p:blipFill>
          <a:blip r:embed="rId2" cstate="print"/>
          <a:srcRect/>
          <a:stretch>
            <a:fillRect/>
          </a:stretch>
        </p:blipFill>
        <p:spPr bwMode="auto">
          <a:xfrm>
            <a:off x="4804955" y="2442365"/>
            <a:ext cx="4168955" cy="3209544"/>
          </a:xfrm>
          <a:prstGeom prst="rect">
            <a:avLst/>
          </a:prstGeom>
          <a:noFill/>
        </p:spPr>
      </p:pic>
      <p:pic>
        <p:nvPicPr>
          <p:cNvPr id="157701" name="Picture 5" descr="C:\WINDOWS\TEMP\SNAGHTML2878542.PNG"/>
          <p:cNvPicPr>
            <a:picLocks noChangeAspect="1" noChangeArrowheads="1"/>
          </p:cNvPicPr>
          <p:nvPr/>
        </p:nvPicPr>
        <p:blipFill>
          <a:blip r:embed="rId3" cstate="print"/>
          <a:srcRect/>
          <a:stretch>
            <a:fillRect/>
          </a:stretch>
        </p:blipFill>
        <p:spPr bwMode="auto">
          <a:xfrm>
            <a:off x="473075" y="2442365"/>
            <a:ext cx="4168275" cy="3210606"/>
          </a:xfrm>
          <a:prstGeom prst="rect">
            <a:avLst/>
          </a:prstGeom>
          <a:noFill/>
        </p:spPr>
      </p:pic>
      <p:sp>
        <p:nvSpPr>
          <p:cNvPr id="2" name="Title 1"/>
          <p:cNvSpPr>
            <a:spLocks noGrp="1"/>
          </p:cNvSpPr>
          <p:nvPr>
            <p:ph type="title"/>
          </p:nvPr>
        </p:nvSpPr>
        <p:spPr/>
        <p:txBody>
          <a:bodyPr/>
          <a:lstStyle/>
          <a:p>
            <a:r>
              <a:rPr lang="en-US" dirty="0" smtClean="0"/>
              <a:t>Step 5: Convert Report Filters</a:t>
            </a:r>
            <a:endParaRPr lang="en-US" dirty="0"/>
          </a:p>
        </p:txBody>
      </p:sp>
      <p:sp>
        <p:nvSpPr>
          <p:cNvPr id="4" name="Text Placeholder 3"/>
          <p:cNvSpPr>
            <a:spLocks noGrp="1"/>
          </p:cNvSpPr>
          <p:nvPr>
            <p:ph type="body" sz="quarter" idx="10"/>
          </p:nvPr>
        </p:nvSpPr>
        <p:spPr>
          <a:xfrm>
            <a:off x="457200" y="859480"/>
            <a:ext cx="8229600" cy="533400"/>
          </a:xfrm>
        </p:spPr>
        <p:txBody>
          <a:bodyPr/>
          <a:lstStyle/>
          <a:p>
            <a:pPr>
              <a:spcAft>
                <a:spcPts val="0"/>
              </a:spcAft>
            </a:pPr>
            <a:r>
              <a:rPr lang="en-US" dirty="0" smtClean="0"/>
              <a:t>The user has the option to incorporate Report Filters into the Excel worksheet before formulas are converted </a:t>
            </a:r>
          </a:p>
        </p:txBody>
      </p:sp>
      <p:sp>
        <p:nvSpPr>
          <p:cNvPr id="10" name="Rectangle 9"/>
          <p:cNvSpPr/>
          <p:nvPr/>
        </p:nvSpPr>
        <p:spPr>
          <a:xfrm>
            <a:off x="4985711" y="2557632"/>
            <a:ext cx="2816352" cy="414168"/>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p:cNvSpPr/>
          <p:nvPr/>
        </p:nvSpPr>
        <p:spPr>
          <a:xfrm>
            <a:off x="494172" y="1962090"/>
            <a:ext cx="3962400" cy="400110"/>
          </a:xfrm>
          <a:prstGeom prst="rect">
            <a:avLst/>
          </a:prstGeom>
          <a:solidFill>
            <a:schemeClr val="tx2"/>
          </a:solidFill>
          <a:ln w="19050">
            <a:solidFill>
              <a:srgbClr val="0081AE"/>
            </a:solidFill>
          </a:ln>
        </p:spPr>
        <p:txBody>
          <a:bodyPr wrap="square">
            <a:spAutoFit/>
          </a:bodyPr>
          <a:lstStyle/>
          <a:p>
            <a:pPr marL="119063" indent="-119063" defTabSz="914042">
              <a:buClr>
                <a:schemeClr val="accent2"/>
              </a:buClr>
              <a:buSzPct val="75000"/>
              <a:buFont typeface="Wingdings 3" pitchFamily="18" charset="2"/>
              <a:buChar char="u"/>
            </a:pPr>
            <a:r>
              <a:rPr lang="en-US" sz="1000" dirty="0" smtClean="0">
                <a:solidFill>
                  <a:schemeClr val="bg1"/>
                </a:solidFill>
              </a:rPr>
              <a:t>If the ‘Convert Report Filters’ check box is unchecked then the pivot table will be converted to formulas excluding Report Filters</a:t>
            </a:r>
          </a:p>
        </p:txBody>
      </p:sp>
      <p:sp>
        <p:nvSpPr>
          <p:cNvPr id="12" name="Rectangle 11"/>
          <p:cNvSpPr/>
          <p:nvPr/>
        </p:nvSpPr>
        <p:spPr>
          <a:xfrm>
            <a:off x="4807956" y="1962090"/>
            <a:ext cx="3962400" cy="400110"/>
          </a:xfrm>
          <a:prstGeom prst="rect">
            <a:avLst/>
          </a:prstGeom>
          <a:solidFill>
            <a:schemeClr val="tx2"/>
          </a:solidFill>
          <a:ln w="19050">
            <a:solidFill>
              <a:srgbClr val="0081AE"/>
            </a:solidFill>
          </a:ln>
        </p:spPr>
        <p:txBody>
          <a:bodyPr wrap="square">
            <a:spAutoFit/>
          </a:bodyPr>
          <a:lstStyle/>
          <a:p>
            <a:pPr marL="119063" indent="-119063" defTabSz="914042">
              <a:buClr>
                <a:schemeClr val="accent2"/>
              </a:buClr>
              <a:buSzPct val="75000"/>
              <a:buFont typeface="Wingdings 3" pitchFamily="18" charset="2"/>
              <a:buChar char="u"/>
            </a:pPr>
            <a:r>
              <a:rPr lang="en-US" sz="1000" dirty="0" smtClean="0">
                <a:solidFill>
                  <a:schemeClr val="bg1"/>
                </a:solidFill>
              </a:rPr>
              <a:t>If the ‘Convert Report Filters’ check box is checked then the pivot table will be converted to formulas including Report Filters</a:t>
            </a:r>
          </a:p>
        </p:txBody>
      </p:sp>
      <p:sp>
        <p:nvSpPr>
          <p:cNvPr id="16" name="Rectangle 15"/>
          <p:cNvSpPr/>
          <p:nvPr/>
        </p:nvSpPr>
        <p:spPr>
          <a:xfrm>
            <a:off x="646725" y="2559462"/>
            <a:ext cx="2786849" cy="414168"/>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157699" name="Picture 3"/>
          <p:cNvPicPr>
            <a:picLocks noChangeAspect="1" noChangeArrowheads="1"/>
          </p:cNvPicPr>
          <p:nvPr/>
        </p:nvPicPr>
        <p:blipFill>
          <a:blip r:embed="rId4" cstate="print"/>
          <a:srcRect/>
          <a:stretch>
            <a:fillRect/>
          </a:stretch>
        </p:blipFill>
        <p:spPr bwMode="auto">
          <a:xfrm>
            <a:off x="2718019" y="2865836"/>
            <a:ext cx="1398611" cy="1687979"/>
          </a:xfrm>
          <a:prstGeom prst="rect">
            <a:avLst/>
          </a:prstGeom>
          <a:noFill/>
          <a:ln w="9525">
            <a:solidFill>
              <a:schemeClr val="bg1"/>
            </a:solidFill>
            <a:miter lim="800000"/>
            <a:headEnd/>
            <a:tailEnd/>
          </a:ln>
        </p:spPr>
      </p:pic>
    </p:spTree>
    <p:extLst>
      <p:ext uri="{BB962C8B-B14F-4D97-AF65-F5344CB8AC3E}">
        <p14:creationId xmlns:p14="http://schemas.microsoft.com/office/powerpoint/2010/main" val="184508434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Situations to Convert Pivot Tables to Formulas</a:t>
            </a:r>
            <a:endParaRPr lang="en-US" dirty="0"/>
          </a:p>
        </p:txBody>
      </p:sp>
      <p:sp>
        <p:nvSpPr>
          <p:cNvPr id="3" name="Content Placeholder 2"/>
          <p:cNvSpPr>
            <a:spLocks noGrp="1"/>
          </p:cNvSpPr>
          <p:nvPr>
            <p:ph idx="1"/>
          </p:nvPr>
        </p:nvSpPr>
        <p:spPr>
          <a:xfrm>
            <a:off x="457200" y="1906243"/>
            <a:ext cx="8229600" cy="4698976"/>
          </a:xfrm>
        </p:spPr>
        <p:txBody>
          <a:bodyPr/>
          <a:lstStyle/>
          <a:p>
            <a:pPr>
              <a:buNone/>
            </a:pPr>
            <a:r>
              <a:rPr lang="en-US" dirty="0" smtClean="0"/>
              <a:t>It is appropriate to convert pivot table to formulas when the user wants to:</a:t>
            </a:r>
          </a:p>
        </p:txBody>
      </p:sp>
      <p:sp>
        <p:nvSpPr>
          <p:cNvPr id="4" name="Text Placeholder 3"/>
          <p:cNvSpPr>
            <a:spLocks noGrp="1"/>
          </p:cNvSpPr>
          <p:nvPr>
            <p:ph type="body" sz="quarter" idx="10"/>
          </p:nvPr>
        </p:nvSpPr>
        <p:spPr/>
        <p:txBody>
          <a:bodyPr/>
          <a:lstStyle/>
          <a:p>
            <a:r>
              <a:rPr lang="en-US" dirty="0" smtClean="0"/>
              <a:t>There are multiple situations in which it is advantageous to convert pivot table to formulas</a:t>
            </a:r>
            <a:endParaRPr lang="en-US" dirty="0"/>
          </a:p>
        </p:txBody>
      </p:sp>
      <p:sp>
        <p:nvSpPr>
          <p:cNvPr id="6" name="Rounded Rectangle 5"/>
          <p:cNvSpPr/>
          <p:nvPr/>
        </p:nvSpPr>
        <p:spPr>
          <a:xfrm>
            <a:off x="762000" y="3616112"/>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Insert rows and columns</a:t>
            </a:r>
            <a:endParaRPr lang="en-US" sz="1400" b="1" dirty="0">
              <a:solidFill>
                <a:schemeClr val="tx1"/>
              </a:solidFill>
            </a:endParaRPr>
          </a:p>
        </p:txBody>
      </p:sp>
      <p:sp>
        <p:nvSpPr>
          <p:cNvPr id="7" name="Rounded Rectangle 6"/>
          <p:cNvSpPr/>
          <p:nvPr/>
        </p:nvSpPr>
        <p:spPr>
          <a:xfrm>
            <a:off x="893134" y="3509103"/>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B</a:t>
            </a:r>
            <a:endParaRPr lang="en-US" b="1" dirty="0">
              <a:solidFill>
                <a:schemeClr val="tx1"/>
              </a:solidFill>
            </a:endParaRPr>
          </a:p>
        </p:txBody>
      </p:sp>
      <p:sp>
        <p:nvSpPr>
          <p:cNvPr id="8" name="Rounded Rectangle 7"/>
          <p:cNvSpPr/>
          <p:nvPr/>
        </p:nvSpPr>
        <p:spPr>
          <a:xfrm>
            <a:off x="762000" y="4632112"/>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Format rows and columns</a:t>
            </a:r>
            <a:endParaRPr lang="en-US" sz="1400" b="1" dirty="0">
              <a:solidFill>
                <a:schemeClr val="tx1"/>
              </a:solidFill>
            </a:endParaRPr>
          </a:p>
        </p:txBody>
      </p:sp>
      <p:sp>
        <p:nvSpPr>
          <p:cNvPr id="9" name="Rounded Rectangle 8"/>
          <p:cNvSpPr/>
          <p:nvPr/>
        </p:nvSpPr>
        <p:spPr>
          <a:xfrm>
            <a:off x="893134" y="4525103"/>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D</a:t>
            </a:r>
            <a:endParaRPr lang="en-US" b="1" dirty="0">
              <a:solidFill>
                <a:schemeClr val="tx1"/>
              </a:solidFill>
            </a:endParaRPr>
          </a:p>
        </p:txBody>
      </p:sp>
      <p:sp>
        <p:nvSpPr>
          <p:cNvPr id="11" name="Rounded Rectangle 10"/>
          <p:cNvSpPr/>
          <p:nvPr/>
        </p:nvSpPr>
        <p:spPr>
          <a:xfrm>
            <a:off x="762000" y="5140112"/>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Use absolute cell references</a:t>
            </a:r>
            <a:endParaRPr lang="en-US" sz="1400" b="1" dirty="0">
              <a:solidFill>
                <a:schemeClr val="tx1"/>
              </a:solidFill>
            </a:endParaRPr>
          </a:p>
        </p:txBody>
      </p:sp>
      <p:sp>
        <p:nvSpPr>
          <p:cNvPr id="12" name="Rounded Rectangle 11"/>
          <p:cNvSpPr/>
          <p:nvPr/>
        </p:nvSpPr>
        <p:spPr>
          <a:xfrm>
            <a:off x="762000" y="3108112"/>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Rearrange and delete rows, columns or cells</a:t>
            </a:r>
            <a:endParaRPr lang="en-US" sz="1400" b="1" dirty="0">
              <a:solidFill>
                <a:schemeClr val="tx1"/>
              </a:solidFill>
            </a:endParaRPr>
          </a:p>
        </p:txBody>
      </p:sp>
      <p:sp>
        <p:nvSpPr>
          <p:cNvPr id="13" name="Rounded Rectangle 12"/>
          <p:cNvSpPr/>
          <p:nvPr/>
        </p:nvSpPr>
        <p:spPr>
          <a:xfrm>
            <a:off x="893134" y="3001103"/>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A</a:t>
            </a:r>
            <a:endParaRPr lang="en-US" b="1" dirty="0">
              <a:solidFill>
                <a:schemeClr val="tx1"/>
              </a:solidFill>
            </a:endParaRPr>
          </a:p>
        </p:txBody>
      </p:sp>
      <p:sp>
        <p:nvSpPr>
          <p:cNvPr id="14" name="Rounded Rectangle 13"/>
          <p:cNvSpPr/>
          <p:nvPr/>
        </p:nvSpPr>
        <p:spPr>
          <a:xfrm>
            <a:off x="762000" y="4124112"/>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Add a Total row and column</a:t>
            </a:r>
            <a:endParaRPr lang="en-US" sz="1400" b="1" dirty="0">
              <a:solidFill>
                <a:schemeClr val="tx1"/>
              </a:solidFill>
            </a:endParaRPr>
          </a:p>
        </p:txBody>
      </p:sp>
      <p:sp>
        <p:nvSpPr>
          <p:cNvPr id="15" name="Rounded Rectangle 14"/>
          <p:cNvSpPr/>
          <p:nvPr/>
        </p:nvSpPr>
        <p:spPr>
          <a:xfrm>
            <a:off x="893134" y="4017103"/>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C</a:t>
            </a:r>
            <a:endParaRPr lang="en-US" b="1" dirty="0">
              <a:solidFill>
                <a:schemeClr val="tx1"/>
              </a:solidFill>
            </a:endParaRPr>
          </a:p>
        </p:txBody>
      </p:sp>
      <p:sp>
        <p:nvSpPr>
          <p:cNvPr id="16" name="Rounded Rectangle 15"/>
          <p:cNvSpPr/>
          <p:nvPr/>
        </p:nvSpPr>
        <p:spPr>
          <a:xfrm>
            <a:off x="893134" y="5033103"/>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E</a:t>
            </a:r>
            <a:endParaRPr lang="en-US" b="1" dirty="0">
              <a:solidFill>
                <a:schemeClr val="tx1"/>
              </a:solidFill>
            </a:endParaRPr>
          </a:p>
        </p:txBody>
      </p:sp>
    </p:spTree>
    <p:extLst>
      <p:ext uri="{BB962C8B-B14F-4D97-AF65-F5344CB8AC3E}">
        <p14:creationId xmlns:p14="http://schemas.microsoft.com/office/powerpoint/2010/main" val="2727803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Table 62"/>
          <p:cNvGraphicFramePr>
            <a:graphicFrameLocks noGrp="1"/>
          </p:cNvGraphicFramePr>
          <p:nvPr/>
        </p:nvGraphicFramePr>
        <p:xfrm>
          <a:off x="457200" y="3718560"/>
          <a:ext cx="8229600" cy="2316480"/>
        </p:xfrm>
        <a:graphic>
          <a:graphicData uri="http://schemas.openxmlformats.org/drawingml/2006/table">
            <a:tbl>
              <a:tblPr firstRow="1" bandRow="1">
                <a:tableStyleId>{5C22544A-7EE6-4342-B048-85BDC9FD1C3A}</a:tableStyleId>
              </a:tblPr>
              <a:tblGrid>
                <a:gridCol w="2743200"/>
                <a:gridCol w="5486400"/>
              </a:tblGrid>
              <a:tr h="228600">
                <a:tc gridSpan="2">
                  <a: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sz="1400" b="1" kern="1200" dirty="0" smtClean="0">
                          <a:solidFill>
                            <a:schemeClr val="bg1"/>
                          </a:solidFill>
                          <a:latin typeface="+mn-lt"/>
                          <a:ea typeface="+mn-ea"/>
                          <a:cs typeface="+mn-cs"/>
                        </a:rPr>
                        <a:t>Balance</a:t>
                      </a:r>
                      <a:r>
                        <a:rPr lang="en-US" sz="1400" b="1" kern="1200" baseline="0" dirty="0" smtClean="0">
                          <a:solidFill>
                            <a:schemeClr val="bg1"/>
                          </a:solidFill>
                          <a:latin typeface="+mn-lt"/>
                          <a:ea typeface="+mn-ea"/>
                          <a:cs typeface="+mn-cs"/>
                        </a:rPr>
                        <a:t> Sheet accounts</a:t>
                      </a:r>
                      <a:endParaRPr lang="en-US" sz="1400" b="1" kern="1200" dirty="0" smtClean="0">
                        <a:solidFill>
                          <a:schemeClr val="bg1"/>
                        </a:solidFill>
                        <a:latin typeface="+mn-lt"/>
                        <a:ea typeface="+mn-ea"/>
                        <a:cs typeface="+mn-cs"/>
                      </a:endParaRPr>
                    </a:p>
                  </a:txBody>
                  <a:tcPr anchor="ctr">
                    <a:solidFill>
                      <a:schemeClr val="accent2"/>
                    </a:solidFill>
                  </a:tcPr>
                </a:tc>
                <a:tc hMerge="1">
                  <a:txBody>
                    <a:bodyPr/>
                    <a:lstStyle/>
                    <a:p>
                      <a:endParaRPr lang="en-US" dirty="0"/>
                    </a:p>
                  </a:txBody>
                  <a:tcPr/>
                </a:tc>
              </a:tr>
              <a:tr h="1920240">
                <a:tc>
                  <a:txBody>
                    <a:bodyPr/>
                    <a:lstStyle/>
                    <a:p>
                      <a:endParaRPr lang="en-US" sz="1400" dirty="0">
                        <a:solidFill>
                          <a:schemeClr val="bg1"/>
                        </a:solidFill>
                      </a:endParaRPr>
                    </a:p>
                  </a:txBody>
                  <a:tcPr>
                    <a:solidFill>
                      <a:schemeClr val="tx2"/>
                    </a:solidFill>
                  </a:tcPr>
                </a:tc>
                <a:tc>
                  <a:txBody>
                    <a:bodyPr/>
                    <a:lstStyle/>
                    <a:p>
                      <a:pPr marL="120650" indent="-120650">
                        <a:buClr>
                          <a:schemeClr val="accent2"/>
                        </a:buClr>
                        <a:buSzPct val="75000"/>
                        <a:buFont typeface="Wingdings 3" pitchFamily="18" charset="2"/>
                        <a:buChar char="u"/>
                      </a:pPr>
                      <a:r>
                        <a:rPr lang="en-US" sz="1400" kern="1200" dirty="0" smtClean="0">
                          <a:solidFill>
                            <a:schemeClr val="bg1"/>
                          </a:solidFill>
                          <a:latin typeface="+mn-lt"/>
                          <a:ea typeface="+mn-ea"/>
                          <a:cs typeface="+mn-cs"/>
                        </a:rPr>
                        <a:t>Balance Sheet positions are translated using the exchange rate in effect on the last day of the respective reporting period</a:t>
                      </a:r>
                      <a:endParaRPr lang="en-US" sz="1400" dirty="0" smtClean="0">
                        <a:solidFill>
                          <a:schemeClr val="bg1"/>
                        </a:solidFill>
                      </a:endParaRPr>
                    </a:p>
                    <a:p>
                      <a:pPr marL="120650" indent="-120650">
                        <a:buClr>
                          <a:schemeClr val="accent2"/>
                        </a:buClr>
                        <a:buSzPct val="75000"/>
                        <a:buFont typeface="Wingdings 3" pitchFamily="18" charset="2"/>
                        <a:buChar char="u"/>
                      </a:pPr>
                      <a:endParaRPr lang="en-US" sz="1400" dirty="0" smtClean="0">
                        <a:solidFill>
                          <a:schemeClr val="bg1"/>
                        </a:solidFill>
                      </a:endParaRPr>
                    </a:p>
                    <a:p>
                      <a:pPr marL="120650" indent="-120650">
                        <a:buClr>
                          <a:schemeClr val="accent2"/>
                        </a:buClr>
                        <a:buSzPct val="75000"/>
                        <a:buFont typeface="Wingdings 3" pitchFamily="18" charset="2"/>
                        <a:buChar char="u"/>
                      </a:pPr>
                      <a:endParaRPr lang="en-US" sz="1400" dirty="0" smtClean="0">
                        <a:solidFill>
                          <a:schemeClr val="bg1"/>
                        </a:solidFill>
                      </a:endParaRPr>
                    </a:p>
                    <a:p>
                      <a:pPr marL="120650" indent="-120650">
                        <a:buClr>
                          <a:schemeClr val="accent2"/>
                        </a:buClr>
                        <a:buSzPct val="75000"/>
                        <a:buFont typeface="Wingdings 3" pitchFamily="18" charset="2"/>
                        <a:buChar char="u"/>
                      </a:pPr>
                      <a:endParaRPr lang="en-US" sz="1400" dirty="0" smtClean="0">
                        <a:solidFill>
                          <a:schemeClr val="bg1"/>
                        </a:solidFill>
                      </a:endParaRPr>
                    </a:p>
                    <a:p>
                      <a:pPr marL="120650" indent="-120650">
                        <a:buClr>
                          <a:schemeClr val="accent2"/>
                        </a:buClr>
                        <a:buSzPct val="75000"/>
                        <a:buFont typeface="Wingdings 3" pitchFamily="18" charset="2"/>
                        <a:buChar char="u"/>
                      </a:pPr>
                      <a:endParaRPr lang="en-US" sz="1400" dirty="0" smtClean="0">
                        <a:solidFill>
                          <a:schemeClr val="bg1"/>
                        </a:solidFill>
                      </a:endParaRPr>
                    </a:p>
                    <a:p>
                      <a:pPr marL="120650" indent="-120650">
                        <a:buClr>
                          <a:schemeClr val="accent2"/>
                        </a:buClr>
                        <a:buSzPct val="75000"/>
                        <a:buFont typeface="Wingdings 3" pitchFamily="18" charset="2"/>
                        <a:buNone/>
                      </a:pPr>
                      <a:endParaRPr lang="en-US" sz="1400" dirty="0" smtClean="0">
                        <a:solidFill>
                          <a:schemeClr val="bg1"/>
                        </a:solidFill>
                      </a:endParaRPr>
                    </a:p>
                    <a:p>
                      <a:pPr marL="120650" indent="-120650">
                        <a:buClr>
                          <a:schemeClr val="accent2"/>
                        </a:buClr>
                        <a:buSzPct val="75000"/>
                        <a:buFont typeface="Wingdings 3" pitchFamily="18" charset="2"/>
                        <a:buChar char="u"/>
                      </a:pPr>
                      <a:endParaRPr lang="en-US" sz="1400" dirty="0" smtClean="0">
                        <a:solidFill>
                          <a:schemeClr val="bg1"/>
                        </a:solidFill>
                      </a:endParaRPr>
                    </a:p>
                    <a:p>
                      <a:pPr marL="120650" indent="-120650">
                        <a:buClr>
                          <a:schemeClr val="accent2"/>
                        </a:buClr>
                        <a:buSzPct val="75000"/>
                        <a:buFont typeface="Wingdings 3" pitchFamily="18" charset="2"/>
                        <a:buChar char="u"/>
                      </a:pPr>
                      <a:endParaRPr lang="en-US" sz="1400" dirty="0" smtClean="0">
                        <a:solidFill>
                          <a:schemeClr val="bg1"/>
                        </a:solidFill>
                      </a:endParaRPr>
                    </a:p>
                  </a:txBody>
                  <a:tcPr>
                    <a:solidFill>
                      <a:schemeClr val="tx2"/>
                    </a:solidFill>
                  </a:tcPr>
                </a:tc>
              </a:tr>
            </a:tbl>
          </a:graphicData>
        </a:graphic>
      </p:graphicFrame>
      <p:graphicFrame>
        <p:nvGraphicFramePr>
          <p:cNvPr id="38" name="Table 37"/>
          <p:cNvGraphicFramePr>
            <a:graphicFrameLocks noGrp="1"/>
          </p:cNvGraphicFramePr>
          <p:nvPr/>
        </p:nvGraphicFramePr>
        <p:xfrm>
          <a:off x="457200" y="1143000"/>
          <a:ext cx="8229600" cy="2430780"/>
        </p:xfrm>
        <a:graphic>
          <a:graphicData uri="http://schemas.openxmlformats.org/drawingml/2006/table">
            <a:tbl>
              <a:tblPr firstRow="1" bandRow="1">
                <a:tableStyleId>{5C22544A-7EE6-4342-B048-85BDC9FD1C3A}</a:tableStyleId>
              </a:tblPr>
              <a:tblGrid>
                <a:gridCol w="2743200"/>
                <a:gridCol w="5486400"/>
              </a:tblGrid>
              <a:tr h="293638">
                <a:tc gridSpan="2">
                  <a: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sz="1400" b="1" kern="1200" dirty="0" smtClean="0">
                          <a:solidFill>
                            <a:schemeClr val="bg1"/>
                          </a:solidFill>
                          <a:latin typeface="+mn-lt"/>
                          <a:ea typeface="+mn-ea"/>
                          <a:cs typeface="+mn-cs"/>
                        </a:rPr>
                        <a:t>Profit &amp; Loss accounts</a:t>
                      </a:r>
                    </a:p>
                  </a:txBody>
                  <a:tcPr anchor="ctr">
                    <a:solidFill>
                      <a:schemeClr val="accent2"/>
                    </a:solidFill>
                  </a:tcPr>
                </a:tc>
                <a:tc hMerge="1">
                  <a:txBody>
                    <a:bodyPr/>
                    <a:lstStyle/>
                    <a:p>
                      <a:endParaRPr lang="en-US" dirty="0"/>
                    </a:p>
                  </a:txBody>
                  <a:tcPr/>
                </a:tc>
              </a:tr>
              <a:tr h="2022842">
                <a:tc>
                  <a:txBody>
                    <a:bodyPr/>
                    <a:lstStyle/>
                    <a:p>
                      <a:endParaRPr lang="en-US" sz="1400" dirty="0">
                        <a:solidFill>
                          <a:schemeClr val="bg1"/>
                        </a:solidFill>
                      </a:endParaRPr>
                    </a:p>
                  </a:txBody>
                  <a:tcPr>
                    <a:solidFill>
                      <a:schemeClr val="tx2"/>
                    </a:solidFill>
                  </a:tcPr>
                </a:tc>
                <a:tc>
                  <a:txBody>
                    <a:bodyPr/>
                    <a:lstStyle/>
                    <a:p>
                      <a:pPr marL="177800" indent="-177800" algn="l">
                        <a:spcAft>
                          <a:spcPts val="300"/>
                        </a:spcAft>
                        <a:buClr>
                          <a:srgbClr val="FFC000"/>
                        </a:buClr>
                        <a:buSzPct val="75000"/>
                        <a:buFont typeface="Arial" pitchFamily="34" charset="0"/>
                        <a:buChar char="►"/>
                      </a:pPr>
                      <a:r>
                        <a:rPr lang="en-US" sz="1400" dirty="0" smtClean="0">
                          <a:solidFill>
                            <a:schemeClr val="bg1"/>
                          </a:solidFill>
                        </a:rPr>
                        <a:t>For regular weeks (all but last week of the month) data is converted using the weekly average rate received on Friday </a:t>
                      </a:r>
                    </a:p>
                    <a:p>
                      <a:pPr marL="177800" indent="-177800" algn="l">
                        <a:spcAft>
                          <a:spcPts val="300"/>
                        </a:spcAft>
                        <a:buClr>
                          <a:srgbClr val="FFC000"/>
                        </a:buClr>
                        <a:buSzPct val="75000"/>
                        <a:buFont typeface="Arial" pitchFamily="34" charset="0"/>
                        <a:buChar char="►"/>
                      </a:pPr>
                      <a:r>
                        <a:rPr lang="en-US" sz="1400" dirty="0" smtClean="0">
                          <a:solidFill>
                            <a:schemeClr val="bg1"/>
                          </a:solidFill>
                        </a:rPr>
                        <a:t>For the last week of the month (daily data updates) the prior week’s rate is used (new exchange rate not available yet) and then reconverted on the weekend with the week’s rate (like during regular weeks)</a:t>
                      </a:r>
                    </a:p>
                    <a:p>
                      <a:pPr marL="177800" indent="-177800" algn="l">
                        <a:spcAft>
                          <a:spcPts val="300"/>
                        </a:spcAft>
                        <a:buClr>
                          <a:srgbClr val="FFC000"/>
                        </a:buClr>
                        <a:buSzPct val="75000"/>
                        <a:buFont typeface="Arial" pitchFamily="34" charset="0"/>
                        <a:buChar char="►"/>
                      </a:pPr>
                      <a:r>
                        <a:rPr lang="en-US" sz="1400" dirty="0" smtClean="0">
                          <a:solidFill>
                            <a:schemeClr val="bg1"/>
                          </a:solidFill>
                        </a:rPr>
                        <a:t>Data of day +1 to +3 is converted with the rate from prior Friday</a:t>
                      </a:r>
                    </a:p>
                    <a:p>
                      <a:pPr marL="177800" indent="-177800" algn="l">
                        <a:spcAft>
                          <a:spcPts val="300"/>
                        </a:spcAft>
                        <a:buClr>
                          <a:srgbClr val="FFC000"/>
                        </a:buClr>
                        <a:buSzPct val="75000"/>
                        <a:buFont typeface="Arial" pitchFamily="34" charset="0"/>
                        <a:buChar char="►"/>
                      </a:pPr>
                      <a:r>
                        <a:rPr lang="en-US" sz="1400" dirty="0" smtClean="0">
                          <a:solidFill>
                            <a:schemeClr val="bg1"/>
                          </a:solidFill>
                        </a:rPr>
                        <a:t>Monthly P&amp;L data represents aggregation of the weekly converted data</a:t>
                      </a:r>
                    </a:p>
                  </a:txBody>
                  <a:tcPr>
                    <a:solidFill>
                      <a:schemeClr val="tx2"/>
                    </a:solidFill>
                  </a:tcPr>
                </a:tc>
              </a:tr>
            </a:tbl>
          </a:graphicData>
        </a:graphic>
      </p:graphicFrame>
      <p:sp>
        <p:nvSpPr>
          <p:cNvPr id="2" name="Title 1"/>
          <p:cNvSpPr>
            <a:spLocks noGrp="1"/>
          </p:cNvSpPr>
          <p:nvPr>
            <p:ph type="title"/>
          </p:nvPr>
        </p:nvSpPr>
        <p:spPr/>
        <p:txBody>
          <a:bodyPr/>
          <a:lstStyle/>
          <a:p>
            <a:r>
              <a:rPr lang="en-US" dirty="0" smtClean="0">
                <a:solidFill>
                  <a:schemeClr val="bg1"/>
                </a:solidFill>
              </a:rPr>
              <a:t>A. Currency Conversion</a:t>
            </a:r>
            <a:br>
              <a:rPr lang="en-US" dirty="0" smtClean="0">
                <a:solidFill>
                  <a:schemeClr val="bg1"/>
                </a:solidFill>
              </a:rPr>
            </a:br>
            <a:r>
              <a:rPr lang="en-US" sz="2400" b="0" dirty="0" smtClean="0">
                <a:solidFill>
                  <a:schemeClr val="bg1"/>
                </a:solidFill>
              </a:rPr>
              <a:t>P&amp;L and Balance Sheet</a:t>
            </a:r>
            <a:endParaRPr lang="en-US" sz="2400" b="0" dirty="0">
              <a:solidFill>
                <a:schemeClr val="bg1"/>
              </a:solidFill>
            </a:endParaRPr>
          </a:p>
        </p:txBody>
      </p:sp>
      <p:sp>
        <p:nvSpPr>
          <p:cNvPr id="1050"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081" name="Rectangle 5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46" name="TextBox 45"/>
          <p:cNvSpPr txBox="1"/>
          <p:nvPr/>
        </p:nvSpPr>
        <p:spPr>
          <a:xfrm>
            <a:off x="1905000" y="1456764"/>
            <a:ext cx="1066800" cy="1938992"/>
          </a:xfrm>
          <a:prstGeom prst="rect">
            <a:avLst/>
          </a:prstGeom>
          <a:noFill/>
        </p:spPr>
        <p:txBody>
          <a:bodyPr wrap="square" rtlCol="0">
            <a:spAutoFit/>
          </a:bodyPr>
          <a:lstStyle/>
          <a:p>
            <a:r>
              <a:rPr lang="en-US" sz="1200" dirty="0" smtClean="0"/>
              <a:t>0.27225177</a:t>
            </a:r>
          </a:p>
          <a:p>
            <a:r>
              <a:rPr lang="en-US" sz="1200" dirty="0" smtClean="0"/>
              <a:t>0.27225487</a:t>
            </a:r>
          </a:p>
          <a:p>
            <a:r>
              <a:rPr lang="en-US" sz="1200" dirty="0" smtClean="0"/>
              <a:t>0.27223808</a:t>
            </a:r>
          </a:p>
          <a:p>
            <a:r>
              <a:rPr lang="en-US" sz="1200" dirty="0" smtClean="0"/>
              <a:t>0.27225645</a:t>
            </a:r>
          </a:p>
          <a:p>
            <a:r>
              <a:rPr lang="en-US" sz="1200" dirty="0" smtClean="0"/>
              <a:t>0.27234561</a:t>
            </a:r>
          </a:p>
          <a:p>
            <a:r>
              <a:rPr lang="en-US" sz="1200" dirty="0" smtClean="0"/>
              <a:t>0.27231342</a:t>
            </a:r>
          </a:p>
          <a:p>
            <a:r>
              <a:rPr lang="en-US" sz="1200" dirty="0" smtClean="0"/>
              <a:t>0.27278102</a:t>
            </a:r>
          </a:p>
          <a:p>
            <a:r>
              <a:rPr lang="en-US" sz="1200" dirty="0" smtClean="0"/>
              <a:t>0.27312013</a:t>
            </a:r>
          </a:p>
          <a:p>
            <a:r>
              <a:rPr lang="en-US" sz="1200" dirty="0" smtClean="0"/>
              <a:t>0.27310198</a:t>
            </a:r>
          </a:p>
          <a:p>
            <a:r>
              <a:rPr lang="en-US" sz="1200" dirty="0" smtClean="0"/>
              <a:t>0.27289123</a:t>
            </a:r>
            <a:endParaRPr lang="en-US" sz="1200" dirty="0"/>
          </a:p>
        </p:txBody>
      </p:sp>
      <p:sp>
        <p:nvSpPr>
          <p:cNvPr id="47" name="TextBox 46"/>
          <p:cNvSpPr txBox="1"/>
          <p:nvPr/>
        </p:nvSpPr>
        <p:spPr>
          <a:xfrm>
            <a:off x="621252" y="1460710"/>
            <a:ext cx="1347256" cy="1938992"/>
          </a:xfrm>
          <a:prstGeom prst="rect">
            <a:avLst/>
          </a:prstGeom>
          <a:noFill/>
        </p:spPr>
        <p:txBody>
          <a:bodyPr wrap="square" rtlCol="0">
            <a:spAutoFit/>
          </a:bodyPr>
          <a:lstStyle/>
          <a:p>
            <a:pPr algn="r"/>
            <a:r>
              <a:rPr lang="en-US" sz="1200" dirty="0" smtClean="0"/>
              <a:t>month 1 week 1</a:t>
            </a:r>
          </a:p>
          <a:p>
            <a:pPr algn="r"/>
            <a:r>
              <a:rPr lang="en-US" sz="1200" dirty="0" smtClean="0"/>
              <a:t>week 2</a:t>
            </a:r>
          </a:p>
          <a:p>
            <a:pPr algn="r"/>
            <a:r>
              <a:rPr lang="en-US" sz="1200" dirty="0" smtClean="0"/>
              <a:t>week 3</a:t>
            </a:r>
          </a:p>
          <a:p>
            <a:pPr algn="r"/>
            <a:r>
              <a:rPr lang="en-US" sz="1200" dirty="0" smtClean="0"/>
              <a:t>week 4</a:t>
            </a:r>
          </a:p>
          <a:p>
            <a:pPr algn="r"/>
            <a:r>
              <a:rPr lang="en-US" sz="1200" dirty="0" smtClean="0"/>
              <a:t>week 5</a:t>
            </a:r>
          </a:p>
          <a:p>
            <a:pPr algn="r"/>
            <a:r>
              <a:rPr lang="en-US" sz="1200" dirty="0" smtClean="0"/>
              <a:t>month 2 week 1</a:t>
            </a:r>
          </a:p>
          <a:p>
            <a:pPr algn="r"/>
            <a:r>
              <a:rPr lang="en-US" sz="1200" dirty="0" smtClean="0"/>
              <a:t>week 2</a:t>
            </a:r>
          </a:p>
          <a:p>
            <a:pPr algn="r"/>
            <a:r>
              <a:rPr lang="en-US" sz="1200" dirty="0" smtClean="0"/>
              <a:t>week 3</a:t>
            </a:r>
          </a:p>
          <a:p>
            <a:pPr algn="r"/>
            <a:r>
              <a:rPr lang="en-US" sz="1200" dirty="0" smtClean="0"/>
              <a:t>week 4</a:t>
            </a:r>
          </a:p>
          <a:p>
            <a:pPr algn="r"/>
            <a:r>
              <a:rPr lang="en-US" sz="1200" dirty="0" smtClean="0"/>
              <a:t>month 3 week 1</a:t>
            </a:r>
          </a:p>
        </p:txBody>
      </p:sp>
      <p:cxnSp>
        <p:nvCxnSpPr>
          <p:cNvPr id="54" name="Straight Connector 53"/>
          <p:cNvCxnSpPr/>
          <p:nvPr/>
        </p:nvCxnSpPr>
        <p:spPr>
          <a:xfrm>
            <a:off x="1927410" y="1489038"/>
            <a:ext cx="0" cy="190500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4916" y="2425848"/>
            <a:ext cx="2438400"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55810" y="3154680"/>
            <a:ext cx="2438400"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904106" y="4033830"/>
            <a:ext cx="1066800" cy="1938992"/>
          </a:xfrm>
          <a:prstGeom prst="rect">
            <a:avLst/>
          </a:prstGeom>
          <a:noFill/>
        </p:spPr>
        <p:txBody>
          <a:bodyPr wrap="square" rtlCol="0">
            <a:spAutoFit/>
          </a:bodyPr>
          <a:lstStyle/>
          <a:p>
            <a:r>
              <a:rPr lang="en-US" sz="1200" dirty="0" smtClean="0"/>
              <a:t>0.27225177</a:t>
            </a:r>
          </a:p>
          <a:p>
            <a:r>
              <a:rPr lang="en-US" sz="1200" dirty="0" smtClean="0"/>
              <a:t>0.27225487</a:t>
            </a:r>
          </a:p>
          <a:p>
            <a:r>
              <a:rPr lang="en-US" sz="1200" dirty="0" smtClean="0"/>
              <a:t>0.27223808</a:t>
            </a:r>
          </a:p>
          <a:p>
            <a:r>
              <a:rPr lang="en-US" sz="1200" dirty="0" smtClean="0"/>
              <a:t>0.27225645</a:t>
            </a:r>
          </a:p>
          <a:p>
            <a:r>
              <a:rPr lang="en-US" sz="1200" b="1" dirty="0" smtClean="0"/>
              <a:t>0.27234561</a:t>
            </a:r>
          </a:p>
          <a:p>
            <a:r>
              <a:rPr lang="en-US" sz="1200" dirty="0" smtClean="0"/>
              <a:t>0.27231342</a:t>
            </a:r>
          </a:p>
          <a:p>
            <a:r>
              <a:rPr lang="en-US" sz="1200" dirty="0" smtClean="0"/>
              <a:t>0.27278102</a:t>
            </a:r>
          </a:p>
          <a:p>
            <a:r>
              <a:rPr lang="en-US" sz="1200" dirty="0" smtClean="0"/>
              <a:t>0.27312013</a:t>
            </a:r>
          </a:p>
          <a:p>
            <a:r>
              <a:rPr lang="en-US" sz="1200" b="1" dirty="0" smtClean="0"/>
              <a:t>0.27310198</a:t>
            </a:r>
          </a:p>
          <a:p>
            <a:r>
              <a:rPr lang="en-US" sz="1200" dirty="0" smtClean="0"/>
              <a:t>0.27289123</a:t>
            </a:r>
            <a:endParaRPr lang="en-US" sz="1200" dirty="0"/>
          </a:p>
        </p:txBody>
      </p:sp>
      <p:sp>
        <p:nvSpPr>
          <p:cNvPr id="60" name="TextBox 59"/>
          <p:cNvSpPr txBox="1"/>
          <p:nvPr/>
        </p:nvSpPr>
        <p:spPr>
          <a:xfrm>
            <a:off x="620358" y="4037776"/>
            <a:ext cx="1347256" cy="1938992"/>
          </a:xfrm>
          <a:prstGeom prst="rect">
            <a:avLst/>
          </a:prstGeom>
          <a:noFill/>
        </p:spPr>
        <p:txBody>
          <a:bodyPr wrap="square" rtlCol="0">
            <a:spAutoFit/>
          </a:bodyPr>
          <a:lstStyle/>
          <a:p>
            <a:pPr algn="r"/>
            <a:r>
              <a:rPr lang="en-US" sz="1200" dirty="0" smtClean="0"/>
              <a:t>month 1 week 1</a:t>
            </a:r>
          </a:p>
          <a:p>
            <a:pPr algn="r"/>
            <a:r>
              <a:rPr lang="en-US" sz="1200" dirty="0" smtClean="0"/>
              <a:t>week 2</a:t>
            </a:r>
          </a:p>
          <a:p>
            <a:pPr algn="r"/>
            <a:r>
              <a:rPr lang="en-US" sz="1200" dirty="0" smtClean="0"/>
              <a:t>week 3</a:t>
            </a:r>
          </a:p>
          <a:p>
            <a:pPr algn="r"/>
            <a:r>
              <a:rPr lang="en-US" sz="1200" dirty="0" smtClean="0"/>
              <a:t>week 4</a:t>
            </a:r>
          </a:p>
          <a:p>
            <a:pPr algn="r"/>
            <a:r>
              <a:rPr lang="en-US" sz="1200" b="1" dirty="0" smtClean="0"/>
              <a:t>week 5</a:t>
            </a:r>
          </a:p>
          <a:p>
            <a:pPr algn="r"/>
            <a:r>
              <a:rPr lang="en-US" sz="1200" dirty="0" smtClean="0"/>
              <a:t>month 2 week 1</a:t>
            </a:r>
          </a:p>
          <a:p>
            <a:pPr algn="r"/>
            <a:r>
              <a:rPr lang="en-US" sz="1200" dirty="0" smtClean="0"/>
              <a:t>week 2</a:t>
            </a:r>
          </a:p>
          <a:p>
            <a:pPr algn="r"/>
            <a:r>
              <a:rPr lang="en-US" sz="1200" dirty="0" smtClean="0"/>
              <a:t>week 3</a:t>
            </a:r>
          </a:p>
          <a:p>
            <a:pPr algn="r"/>
            <a:r>
              <a:rPr lang="en-US" sz="1200" b="1" dirty="0" smtClean="0"/>
              <a:t>week 4</a:t>
            </a:r>
          </a:p>
          <a:p>
            <a:pPr algn="r"/>
            <a:r>
              <a:rPr lang="en-US" sz="1200" dirty="0" smtClean="0"/>
              <a:t>month 3 week 1 </a:t>
            </a:r>
          </a:p>
        </p:txBody>
      </p:sp>
      <p:cxnSp>
        <p:nvCxnSpPr>
          <p:cNvPr id="61" name="Straight Connector 60"/>
          <p:cNvCxnSpPr/>
          <p:nvPr/>
        </p:nvCxnSpPr>
        <p:spPr>
          <a:xfrm>
            <a:off x="1927410" y="4071768"/>
            <a:ext cx="0" cy="190500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77326" y="5007684"/>
            <a:ext cx="2438400"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88084" y="5747274"/>
            <a:ext cx="2438400"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0186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Rearrange and Delete Cells</a:t>
            </a:r>
            <a:endParaRPr lang="en-US" dirty="0"/>
          </a:p>
        </p:txBody>
      </p:sp>
      <p:sp>
        <p:nvSpPr>
          <p:cNvPr id="4" name="Text Placeholder 3"/>
          <p:cNvSpPr>
            <a:spLocks noGrp="1"/>
          </p:cNvSpPr>
          <p:nvPr>
            <p:ph type="body" sz="quarter" idx="10"/>
          </p:nvPr>
        </p:nvSpPr>
        <p:spPr>
          <a:xfrm>
            <a:off x="457200" y="636743"/>
            <a:ext cx="8229600" cy="533400"/>
          </a:xfrm>
        </p:spPr>
        <p:txBody>
          <a:bodyPr/>
          <a:lstStyle/>
          <a:p>
            <a:r>
              <a:rPr lang="en-US" dirty="0" smtClean="0"/>
              <a:t>Customize analysis by moving, arranging, and deleting cells and format the cells and worksheet to satisfy user preferences</a:t>
            </a:r>
            <a:endParaRPr lang="en-US" dirty="0"/>
          </a:p>
        </p:txBody>
      </p:sp>
      <p:pic>
        <p:nvPicPr>
          <p:cNvPr id="14338" name="Picture 2" descr="C:\WINDOWS\TEMP\SNAGHTML12eb912.PNG"/>
          <p:cNvPicPr>
            <a:picLocks noChangeAspect="1" noChangeArrowheads="1"/>
          </p:cNvPicPr>
          <p:nvPr/>
        </p:nvPicPr>
        <p:blipFill>
          <a:blip r:embed="rId2" cstate="print"/>
          <a:srcRect/>
          <a:stretch>
            <a:fillRect/>
          </a:stretch>
        </p:blipFill>
        <p:spPr bwMode="auto">
          <a:xfrm>
            <a:off x="457199" y="1752601"/>
            <a:ext cx="8354591" cy="2362199"/>
          </a:xfrm>
          <a:prstGeom prst="rect">
            <a:avLst/>
          </a:prstGeom>
          <a:noFill/>
        </p:spPr>
      </p:pic>
      <p:pic>
        <p:nvPicPr>
          <p:cNvPr id="14340" name="Picture 4" descr="C:\WINDOWS\TEMP\SNAGHTML1383a2d.PNG"/>
          <p:cNvPicPr>
            <a:picLocks noChangeAspect="1" noChangeArrowheads="1"/>
          </p:cNvPicPr>
          <p:nvPr/>
        </p:nvPicPr>
        <p:blipFill>
          <a:blip r:embed="rId3" cstate="print"/>
          <a:srcRect/>
          <a:stretch>
            <a:fillRect/>
          </a:stretch>
        </p:blipFill>
        <p:spPr bwMode="auto">
          <a:xfrm>
            <a:off x="2057400" y="4275827"/>
            <a:ext cx="4914900" cy="1972573"/>
          </a:xfrm>
          <a:prstGeom prst="rect">
            <a:avLst/>
          </a:prstGeom>
          <a:noFill/>
        </p:spPr>
      </p:pic>
      <p:cxnSp>
        <p:nvCxnSpPr>
          <p:cNvPr id="9" name="Straight Arrow Connector 8"/>
          <p:cNvCxnSpPr/>
          <p:nvPr/>
        </p:nvCxnSpPr>
        <p:spPr>
          <a:xfrm flipH="1">
            <a:off x="5791200" y="2057400"/>
            <a:ext cx="228600" cy="243840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62400" y="2057400"/>
            <a:ext cx="1219200" cy="243840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848600" y="1828800"/>
            <a:ext cx="714500" cy="213360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0" name="Rectangle 19"/>
          <p:cNvSpPr/>
          <p:nvPr/>
        </p:nvSpPr>
        <p:spPr>
          <a:xfrm>
            <a:off x="6172200" y="4343399"/>
            <a:ext cx="580900" cy="1793175"/>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22" name="Straight Arrow Connector 21"/>
          <p:cNvCxnSpPr>
            <a:stCxn id="19" idx="2"/>
          </p:cNvCxnSpPr>
          <p:nvPr/>
        </p:nvCxnSpPr>
        <p:spPr>
          <a:xfrm flipH="1">
            <a:off x="6781800" y="3962400"/>
            <a:ext cx="1424050" cy="990600"/>
          </a:xfrm>
          <a:prstGeom prst="straightConnector1">
            <a:avLst/>
          </a:prstGeom>
          <a:ln w="25400">
            <a:solidFill>
              <a:srgbClr val="0081AE"/>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7200" y="4267200"/>
            <a:ext cx="1524000" cy="1015663"/>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The user can highlight rows or columns and delete the selected fields in order to rearrange the  layout of the worksheet.</a:t>
            </a:r>
          </a:p>
        </p:txBody>
      </p:sp>
      <p:grpSp>
        <p:nvGrpSpPr>
          <p:cNvPr id="3" name="Group 15"/>
          <p:cNvGrpSpPr/>
          <p:nvPr/>
        </p:nvGrpSpPr>
        <p:grpSpPr>
          <a:xfrm>
            <a:off x="7086600" y="4876800"/>
            <a:ext cx="1600200" cy="914400"/>
            <a:chOff x="8759481" y="1447800"/>
            <a:chExt cx="1600200" cy="914400"/>
          </a:xfrm>
        </p:grpSpPr>
        <p:sp>
          <p:nvSpPr>
            <p:cNvPr id="17" name="Rounded Rectangle 16"/>
            <p:cNvSpPr/>
            <p:nvPr/>
          </p:nvSpPr>
          <p:spPr>
            <a:xfrm>
              <a:off x="8759481" y="1447800"/>
              <a:ext cx="1600200" cy="914400"/>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r>
                <a:rPr lang="en-US" sz="1000" dirty="0" smtClean="0">
                  <a:solidFill>
                    <a:schemeClr val="tx2">
                      <a:lumMod val="50000"/>
                    </a:schemeClr>
                  </a:solidFill>
                </a:rPr>
                <a:t>The ‘2011 Total’ column still re-flects the original sum and did not refresh</a:t>
              </a:r>
              <a:endParaRPr lang="en-US" sz="1000" dirty="0">
                <a:solidFill>
                  <a:schemeClr val="tx2">
                    <a:lumMod val="50000"/>
                  </a:schemeClr>
                </a:solidFill>
              </a:endParaRPr>
            </a:p>
          </p:txBody>
        </p:sp>
        <p:sp>
          <p:nvSpPr>
            <p:cNvPr id="18" name="Title 1"/>
            <p:cNvSpPr txBox="1">
              <a:spLocks/>
            </p:cNvSpPr>
            <p:nvPr/>
          </p:nvSpPr>
          <p:spPr bwMode="auto">
            <a:xfrm>
              <a:off x="8807301" y="1557668"/>
              <a:ext cx="533400" cy="711200"/>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spTree>
    <p:extLst>
      <p:ext uri="{BB962C8B-B14F-4D97-AF65-F5344CB8AC3E}">
        <p14:creationId xmlns:p14="http://schemas.microsoft.com/office/powerpoint/2010/main" val="11504976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Insert Rows and Columns</a:t>
            </a:r>
            <a:endParaRPr lang="en-US" dirty="0"/>
          </a:p>
        </p:txBody>
      </p:sp>
      <p:sp>
        <p:nvSpPr>
          <p:cNvPr id="4" name="Text Placeholder 3"/>
          <p:cNvSpPr>
            <a:spLocks noGrp="1"/>
          </p:cNvSpPr>
          <p:nvPr>
            <p:ph type="body" sz="quarter" idx="10"/>
          </p:nvPr>
        </p:nvSpPr>
        <p:spPr>
          <a:xfrm>
            <a:off x="457200" y="601574"/>
            <a:ext cx="8229600" cy="533400"/>
          </a:xfrm>
        </p:spPr>
        <p:txBody>
          <a:bodyPr/>
          <a:lstStyle/>
          <a:p>
            <a:r>
              <a:rPr lang="en-US" dirty="0" smtClean="0"/>
              <a:t>Insert rows or columns to format a spreadsheet, to make additional calculations, to add formulas, or to provide supporting commentary or text</a:t>
            </a:r>
            <a:endParaRPr lang="en-US" dirty="0"/>
          </a:p>
        </p:txBody>
      </p:sp>
      <p:pic>
        <p:nvPicPr>
          <p:cNvPr id="13314" name="Picture 2" descr="C:\WINDOWS\TEMP\SNAGHTML50d934.PNG"/>
          <p:cNvPicPr>
            <a:picLocks noChangeAspect="1" noChangeArrowheads="1"/>
          </p:cNvPicPr>
          <p:nvPr/>
        </p:nvPicPr>
        <p:blipFill>
          <a:blip r:embed="rId2" cstate="print"/>
          <a:srcRect/>
          <a:stretch>
            <a:fillRect/>
          </a:stretch>
        </p:blipFill>
        <p:spPr bwMode="auto">
          <a:xfrm>
            <a:off x="457201" y="1752600"/>
            <a:ext cx="5638799" cy="1911288"/>
          </a:xfrm>
          <a:prstGeom prst="rect">
            <a:avLst/>
          </a:prstGeom>
          <a:noFill/>
        </p:spPr>
      </p:pic>
      <p:pic>
        <p:nvPicPr>
          <p:cNvPr id="13316" name="Picture 4" descr="C:\WINDOWS\TEMP\SNAGHTML547566.PNG"/>
          <p:cNvPicPr>
            <a:picLocks noChangeAspect="1" noChangeArrowheads="1"/>
          </p:cNvPicPr>
          <p:nvPr/>
        </p:nvPicPr>
        <p:blipFill>
          <a:blip r:embed="rId3" cstate="print"/>
          <a:srcRect/>
          <a:stretch>
            <a:fillRect/>
          </a:stretch>
        </p:blipFill>
        <p:spPr bwMode="auto">
          <a:xfrm>
            <a:off x="3429000" y="3276600"/>
            <a:ext cx="5105400" cy="1996440"/>
          </a:xfrm>
          <a:prstGeom prst="rect">
            <a:avLst/>
          </a:prstGeom>
          <a:noFill/>
        </p:spPr>
      </p:pic>
      <p:pic>
        <p:nvPicPr>
          <p:cNvPr id="13320" name="Picture 8" descr="C:\WINDOWS\TEMP\SNAGHTML62de2e.PNG"/>
          <p:cNvPicPr>
            <a:picLocks noChangeAspect="1" noChangeArrowheads="1"/>
          </p:cNvPicPr>
          <p:nvPr/>
        </p:nvPicPr>
        <p:blipFill>
          <a:blip r:embed="rId4" cstate="print"/>
          <a:srcRect/>
          <a:stretch>
            <a:fillRect/>
          </a:stretch>
        </p:blipFill>
        <p:spPr bwMode="auto">
          <a:xfrm>
            <a:off x="457201" y="4119348"/>
            <a:ext cx="5486399" cy="2129052"/>
          </a:xfrm>
          <a:prstGeom prst="rect">
            <a:avLst/>
          </a:prstGeom>
          <a:noFill/>
        </p:spPr>
      </p:pic>
      <p:sp>
        <p:nvSpPr>
          <p:cNvPr id="10" name="Rectangle 9"/>
          <p:cNvSpPr/>
          <p:nvPr/>
        </p:nvSpPr>
        <p:spPr>
          <a:xfrm>
            <a:off x="4495800" y="1752600"/>
            <a:ext cx="1447800" cy="152400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p:cNvSpPr/>
          <p:nvPr/>
        </p:nvSpPr>
        <p:spPr>
          <a:xfrm>
            <a:off x="7543800" y="3276600"/>
            <a:ext cx="533400" cy="182880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Rectangle 11"/>
          <p:cNvSpPr/>
          <p:nvPr/>
        </p:nvSpPr>
        <p:spPr>
          <a:xfrm>
            <a:off x="4888675" y="4724400"/>
            <a:ext cx="533400" cy="1371599"/>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13" name="Straight Arrow Connector 12"/>
          <p:cNvCxnSpPr>
            <a:stCxn id="10" idx="3"/>
            <a:endCxn id="11" idx="0"/>
          </p:cNvCxnSpPr>
          <p:nvPr/>
        </p:nvCxnSpPr>
        <p:spPr>
          <a:xfrm>
            <a:off x="5943600" y="2514600"/>
            <a:ext cx="1866900" cy="76200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a:endCxn id="12" idx="3"/>
          </p:cNvCxnSpPr>
          <p:nvPr/>
        </p:nvCxnSpPr>
        <p:spPr>
          <a:xfrm flipH="1">
            <a:off x="5422075" y="4191000"/>
            <a:ext cx="2121725" cy="121920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477000" y="1752600"/>
            <a:ext cx="2209800" cy="707886"/>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To insert a column, the user must right click the top of the column that the new column will precede and then select ‘Insert’. </a:t>
            </a:r>
          </a:p>
        </p:txBody>
      </p:sp>
      <p:sp>
        <p:nvSpPr>
          <p:cNvPr id="21" name="Rectangle 20"/>
          <p:cNvSpPr/>
          <p:nvPr/>
        </p:nvSpPr>
        <p:spPr>
          <a:xfrm>
            <a:off x="6248400" y="5464314"/>
            <a:ext cx="2438400" cy="707886"/>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The user can insert text and formulas into the new column.  In this instance, total values for Quarter 1 were input and calculated into the new column.</a:t>
            </a:r>
          </a:p>
        </p:txBody>
      </p:sp>
    </p:spTree>
    <p:extLst>
      <p:ext uri="{BB962C8B-B14F-4D97-AF65-F5344CB8AC3E}">
        <p14:creationId xmlns:p14="http://schemas.microsoft.com/office/powerpoint/2010/main" val="38508880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Add a Total Column or Row </a:t>
            </a:r>
            <a:endParaRPr lang="en-US" dirty="0"/>
          </a:p>
        </p:txBody>
      </p:sp>
      <p:sp>
        <p:nvSpPr>
          <p:cNvPr id="4" name="Text Placeholder 3"/>
          <p:cNvSpPr>
            <a:spLocks noGrp="1"/>
          </p:cNvSpPr>
          <p:nvPr>
            <p:ph type="body" sz="quarter" idx="10"/>
          </p:nvPr>
        </p:nvSpPr>
        <p:spPr>
          <a:xfrm>
            <a:off x="457200" y="636743"/>
            <a:ext cx="8229600" cy="533400"/>
          </a:xfrm>
        </p:spPr>
        <p:txBody>
          <a:bodyPr/>
          <a:lstStyle/>
          <a:p>
            <a:r>
              <a:rPr lang="en-US" dirty="0" smtClean="0"/>
              <a:t>The user can manually add columns or rows to the worksheet in order to calculate Total columns or rows within the analysis</a:t>
            </a:r>
            <a:endParaRPr lang="en-US" dirty="0"/>
          </a:p>
        </p:txBody>
      </p:sp>
      <p:pic>
        <p:nvPicPr>
          <p:cNvPr id="102402" name="Picture 2" descr="C:\WINDOWS\TEMP\SNAGHTML9a3db7.PNG"/>
          <p:cNvPicPr>
            <a:picLocks noChangeAspect="1" noChangeArrowheads="1"/>
          </p:cNvPicPr>
          <p:nvPr/>
        </p:nvPicPr>
        <p:blipFill>
          <a:blip r:embed="rId2" cstate="print"/>
          <a:srcRect/>
          <a:stretch>
            <a:fillRect/>
          </a:stretch>
        </p:blipFill>
        <p:spPr bwMode="auto">
          <a:xfrm>
            <a:off x="457201" y="1757902"/>
            <a:ext cx="5029200" cy="1899698"/>
          </a:xfrm>
          <a:prstGeom prst="rect">
            <a:avLst/>
          </a:prstGeom>
          <a:noFill/>
        </p:spPr>
      </p:pic>
      <p:pic>
        <p:nvPicPr>
          <p:cNvPr id="102406" name="Picture 6" descr="C:\WINDOWS\TEMP\SNAGHTMLa89ba2.PNG"/>
          <p:cNvPicPr>
            <a:picLocks noChangeAspect="1" noChangeArrowheads="1"/>
          </p:cNvPicPr>
          <p:nvPr/>
        </p:nvPicPr>
        <p:blipFill>
          <a:blip r:embed="rId3" cstate="print"/>
          <a:srcRect/>
          <a:stretch>
            <a:fillRect/>
          </a:stretch>
        </p:blipFill>
        <p:spPr bwMode="auto">
          <a:xfrm>
            <a:off x="457201" y="3962400"/>
            <a:ext cx="5029199" cy="1847673"/>
          </a:xfrm>
          <a:prstGeom prst="rect">
            <a:avLst/>
          </a:prstGeom>
          <a:noFill/>
        </p:spPr>
      </p:pic>
      <p:pic>
        <p:nvPicPr>
          <p:cNvPr id="102409" name="Picture 9"/>
          <p:cNvPicPr>
            <a:picLocks noChangeAspect="1" noChangeArrowheads="1"/>
          </p:cNvPicPr>
          <p:nvPr/>
        </p:nvPicPr>
        <p:blipFill>
          <a:blip r:embed="rId4" cstate="print"/>
          <a:srcRect/>
          <a:stretch>
            <a:fillRect/>
          </a:stretch>
        </p:blipFill>
        <p:spPr bwMode="auto">
          <a:xfrm>
            <a:off x="5900800" y="2843150"/>
            <a:ext cx="2788920" cy="601671"/>
          </a:xfrm>
          <a:prstGeom prst="rect">
            <a:avLst/>
          </a:prstGeom>
          <a:noFill/>
          <a:ln w="9525">
            <a:noFill/>
            <a:miter lim="800000"/>
            <a:headEnd/>
            <a:tailEnd/>
          </a:ln>
        </p:spPr>
      </p:pic>
      <p:pic>
        <p:nvPicPr>
          <p:cNvPr id="102410" name="Picture 10"/>
          <p:cNvPicPr>
            <a:picLocks noChangeAspect="1" noChangeArrowheads="1"/>
          </p:cNvPicPr>
          <p:nvPr/>
        </p:nvPicPr>
        <p:blipFill>
          <a:blip r:embed="rId5" cstate="print"/>
          <a:srcRect/>
          <a:stretch>
            <a:fillRect/>
          </a:stretch>
        </p:blipFill>
        <p:spPr bwMode="auto">
          <a:xfrm>
            <a:off x="5900800" y="3528950"/>
            <a:ext cx="2788920" cy="633198"/>
          </a:xfrm>
          <a:prstGeom prst="rect">
            <a:avLst/>
          </a:prstGeom>
          <a:noFill/>
          <a:ln w="9525">
            <a:noFill/>
            <a:miter lim="800000"/>
            <a:headEnd/>
            <a:tailEnd/>
          </a:ln>
        </p:spPr>
      </p:pic>
      <p:pic>
        <p:nvPicPr>
          <p:cNvPr id="102411" name="Picture 11"/>
          <p:cNvPicPr>
            <a:picLocks noChangeAspect="1" noChangeArrowheads="1"/>
          </p:cNvPicPr>
          <p:nvPr/>
        </p:nvPicPr>
        <p:blipFill>
          <a:blip r:embed="rId6" cstate="print"/>
          <a:srcRect/>
          <a:stretch>
            <a:fillRect/>
          </a:stretch>
        </p:blipFill>
        <p:spPr bwMode="auto">
          <a:xfrm>
            <a:off x="5900800" y="4249772"/>
            <a:ext cx="2786000" cy="627028"/>
          </a:xfrm>
          <a:prstGeom prst="rect">
            <a:avLst/>
          </a:prstGeom>
          <a:noFill/>
          <a:ln w="9525">
            <a:noFill/>
            <a:miter lim="800000"/>
            <a:headEnd/>
            <a:tailEnd/>
          </a:ln>
        </p:spPr>
      </p:pic>
      <p:sp>
        <p:nvSpPr>
          <p:cNvPr id="15" name="Oval 14"/>
          <p:cNvSpPr/>
          <p:nvPr/>
        </p:nvSpPr>
        <p:spPr>
          <a:xfrm>
            <a:off x="5600700" y="2714500"/>
            <a:ext cx="304800" cy="304800"/>
          </a:xfrm>
          <a:prstGeom prst="ellipse">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1</a:t>
            </a:r>
            <a:endParaRPr lang="en-US" sz="1000" dirty="0">
              <a:solidFill>
                <a:schemeClr val="tx1"/>
              </a:solidFill>
            </a:endParaRPr>
          </a:p>
        </p:txBody>
      </p:sp>
      <p:sp>
        <p:nvSpPr>
          <p:cNvPr id="18" name="Oval 17"/>
          <p:cNvSpPr/>
          <p:nvPr/>
        </p:nvSpPr>
        <p:spPr>
          <a:xfrm>
            <a:off x="5600700" y="3376550"/>
            <a:ext cx="304800" cy="304800"/>
          </a:xfrm>
          <a:prstGeom prst="ellipse">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2</a:t>
            </a:r>
            <a:endParaRPr lang="en-US" sz="1000" dirty="0">
              <a:solidFill>
                <a:schemeClr val="tx1"/>
              </a:solidFill>
            </a:endParaRPr>
          </a:p>
        </p:txBody>
      </p:sp>
      <p:sp>
        <p:nvSpPr>
          <p:cNvPr id="21" name="Oval 20"/>
          <p:cNvSpPr/>
          <p:nvPr/>
        </p:nvSpPr>
        <p:spPr>
          <a:xfrm>
            <a:off x="5600700" y="4062350"/>
            <a:ext cx="304800" cy="304800"/>
          </a:xfrm>
          <a:prstGeom prst="ellipse">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3</a:t>
            </a:r>
            <a:endParaRPr lang="en-US" sz="1000" dirty="0">
              <a:solidFill>
                <a:schemeClr val="tx1"/>
              </a:solidFill>
            </a:endParaRPr>
          </a:p>
        </p:txBody>
      </p:sp>
      <p:cxnSp>
        <p:nvCxnSpPr>
          <p:cNvPr id="23" name="Straight Arrow Connector 22"/>
          <p:cNvCxnSpPr>
            <a:endCxn id="26" idx="3"/>
          </p:cNvCxnSpPr>
          <p:nvPr/>
        </p:nvCxnSpPr>
        <p:spPr>
          <a:xfrm flipH="1">
            <a:off x="5181600" y="4362273"/>
            <a:ext cx="2857500" cy="743128"/>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648200" y="4572001"/>
            <a:ext cx="533400" cy="106680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8" name="Rectangle 27"/>
          <p:cNvSpPr/>
          <p:nvPr/>
        </p:nvSpPr>
        <p:spPr>
          <a:xfrm>
            <a:off x="3048000" y="2445182"/>
            <a:ext cx="1981200" cy="20485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9" name="Rectangle 28"/>
          <p:cNvSpPr/>
          <p:nvPr/>
        </p:nvSpPr>
        <p:spPr>
          <a:xfrm>
            <a:off x="457200" y="1752457"/>
            <a:ext cx="1981200" cy="12370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31" name="Straight Arrow Connector 30"/>
          <p:cNvCxnSpPr>
            <a:stCxn id="29" idx="3"/>
            <a:endCxn id="28" idx="0"/>
          </p:cNvCxnSpPr>
          <p:nvPr/>
        </p:nvCxnSpPr>
        <p:spPr>
          <a:xfrm>
            <a:off x="2438400" y="1814307"/>
            <a:ext cx="1600200" cy="630875"/>
          </a:xfrm>
          <a:prstGeom prst="straightConnector1">
            <a:avLst/>
          </a:prstGeom>
          <a:ln w="25400">
            <a:solidFill>
              <a:srgbClr val="0081AE"/>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477000" y="1752600"/>
            <a:ext cx="2209800" cy="707886"/>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To calculate the column or row total, enter the formula ‘=sum()’ with all of the values that make up the sum in between the parentheses.</a:t>
            </a:r>
          </a:p>
        </p:txBody>
      </p:sp>
      <p:sp>
        <p:nvSpPr>
          <p:cNvPr id="38" name="Rectangle 37"/>
          <p:cNvSpPr/>
          <p:nvPr/>
        </p:nvSpPr>
        <p:spPr>
          <a:xfrm>
            <a:off x="5791200" y="5029201"/>
            <a:ext cx="2895600" cy="1169551"/>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Select the cell with the calculated total/sum and left click the bottom right corner of the cell. A drag box  ‘+’ will appear when the bottom right corner is selected .  Once the drag box appears, drag the formula across the other cells that require the sum formula and the cells will populate with total values. </a:t>
            </a:r>
          </a:p>
        </p:txBody>
      </p:sp>
    </p:spTree>
    <p:extLst>
      <p:ext uri="{BB962C8B-B14F-4D97-AF65-F5344CB8AC3E}">
        <p14:creationId xmlns:p14="http://schemas.microsoft.com/office/powerpoint/2010/main" val="13889583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Format a Total Column or Row</a:t>
            </a:r>
            <a:endParaRPr lang="en-US" dirty="0"/>
          </a:p>
        </p:txBody>
      </p:sp>
      <p:sp>
        <p:nvSpPr>
          <p:cNvPr id="4" name="Text Placeholder 3"/>
          <p:cNvSpPr>
            <a:spLocks noGrp="1"/>
          </p:cNvSpPr>
          <p:nvPr>
            <p:ph type="body" sz="quarter" idx="10"/>
          </p:nvPr>
        </p:nvSpPr>
        <p:spPr>
          <a:xfrm>
            <a:off x="457200" y="847757"/>
            <a:ext cx="8229600" cy="533400"/>
          </a:xfrm>
        </p:spPr>
        <p:txBody>
          <a:bodyPr/>
          <a:lstStyle/>
          <a:p>
            <a:r>
              <a:rPr lang="en-US" dirty="0" smtClean="0"/>
              <a:t>The user can highlight entire rows or columns or select individual cells and then right click to format the cell values</a:t>
            </a:r>
            <a:endParaRPr lang="en-US" dirty="0"/>
          </a:p>
        </p:txBody>
      </p:sp>
      <p:pic>
        <p:nvPicPr>
          <p:cNvPr id="103426" name="Picture 2"/>
          <p:cNvPicPr>
            <a:picLocks noChangeAspect="1" noChangeArrowheads="1"/>
          </p:cNvPicPr>
          <p:nvPr/>
        </p:nvPicPr>
        <p:blipFill>
          <a:blip r:embed="rId2" cstate="print"/>
          <a:srcRect/>
          <a:stretch>
            <a:fillRect/>
          </a:stretch>
        </p:blipFill>
        <p:spPr bwMode="auto">
          <a:xfrm>
            <a:off x="457200" y="2209800"/>
            <a:ext cx="2952627" cy="2971800"/>
          </a:xfrm>
          <a:prstGeom prst="rect">
            <a:avLst/>
          </a:prstGeom>
          <a:noFill/>
          <a:ln w="9525">
            <a:noFill/>
            <a:miter lim="800000"/>
            <a:headEnd/>
            <a:tailEnd/>
          </a:ln>
        </p:spPr>
      </p:pic>
      <p:pic>
        <p:nvPicPr>
          <p:cNvPr id="13319" name="Picture 7" descr="C:\WINDOWS\TEMP\SNAGHTML10b96ee.PNG"/>
          <p:cNvPicPr>
            <a:picLocks noChangeAspect="1" noChangeArrowheads="1"/>
          </p:cNvPicPr>
          <p:nvPr/>
        </p:nvPicPr>
        <p:blipFill>
          <a:blip r:embed="rId3" cstate="print"/>
          <a:srcRect/>
          <a:stretch>
            <a:fillRect/>
          </a:stretch>
        </p:blipFill>
        <p:spPr bwMode="auto">
          <a:xfrm>
            <a:off x="3581400" y="2209800"/>
            <a:ext cx="5410200" cy="2093673"/>
          </a:xfrm>
          <a:prstGeom prst="rect">
            <a:avLst/>
          </a:prstGeom>
          <a:noFill/>
        </p:spPr>
      </p:pic>
      <p:cxnSp>
        <p:nvCxnSpPr>
          <p:cNvPr id="10" name="Straight Arrow Connector 9"/>
          <p:cNvCxnSpPr>
            <a:endCxn id="14" idx="1"/>
          </p:cNvCxnSpPr>
          <p:nvPr/>
        </p:nvCxnSpPr>
        <p:spPr>
          <a:xfrm flipV="1">
            <a:off x="2209800" y="2567050"/>
            <a:ext cx="4267200" cy="116675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477000" y="2402775"/>
            <a:ext cx="2286000" cy="32855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6" name="Rectangle 15"/>
          <p:cNvSpPr/>
          <p:nvPr/>
        </p:nvSpPr>
        <p:spPr>
          <a:xfrm>
            <a:off x="3581400" y="4419600"/>
            <a:ext cx="5334000" cy="861774"/>
          </a:xfrm>
          <a:prstGeom prst="rect">
            <a:avLst/>
          </a:prstGeom>
          <a:ln w="19050">
            <a:solidFill>
              <a:srgbClr val="0081AE"/>
            </a:solidFill>
          </a:ln>
        </p:spPr>
        <p:txBody>
          <a:bodyPr wrap="square">
            <a:spAutoFit/>
          </a:bodyPr>
          <a:lstStyle/>
          <a:p>
            <a:pPr defTabSz="914042">
              <a:buClr>
                <a:schemeClr val="tx1"/>
              </a:buClr>
              <a:buSzPct val="75000"/>
            </a:pPr>
            <a:r>
              <a:rPr lang="en-US" sz="1000" dirty="0" smtClean="0">
                <a:solidFill>
                  <a:schemeClr val="bg1"/>
                </a:solidFill>
              </a:rPr>
              <a:t>To format the cell values, right click on an individual cell or a group of highlighted cells and select ‘Format Cells..’  On the ‘Number’ tab, the user can customize how values are displayed within the cell.  If the user selects ‘Number’ in the ‘Category:’ section then the user can use commas to separate thousands and can also indicate a negative number by displaying it in red font enclosed in parentheses.  </a:t>
            </a:r>
          </a:p>
        </p:txBody>
      </p:sp>
    </p:spTree>
    <p:extLst>
      <p:ext uri="{BB962C8B-B14F-4D97-AF65-F5344CB8AC3E}">
        <p14:creationId xmlns:p14="http://schemas.microsoft.com/office/powerpoint/2010/main" val="78385859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WINDOWS\TEMP\SNAGHTML1601637.PNG"/>
          <p:cNvPicPr>
            <a:picLocks noChangeAspect="1" noChangeArrowheads="1"/>
          </p:cNvPicPr>
          <p:nvPr/>
        </p:nvPicPr>
        <p:blipFill>
          <a:blip r:embed="rId3" cstate="print"/>
          <a:srcRect/>
          <a:stretch>
            <a:fillRect/>
          </a:stretch>
        </p:blipFill>
        <p:spPr bwMode="auto">
          <a:xfrm>
            <a:off x="457200" y="2819400"/>
            <a:ext cx="7162800" cy="3405266"/>
          </a:xfrm>
          <a:prstGeom prst="rect">
            <a:avLst/>
          </a:prstGeom>
          <a:noFill/>
        </p:spPr>
      </p:pic>
      <p:sp>
        <p:nvSpPr>
          <p:cNvPr id="2" name="Title 1"/>
          <p:cNvSpPr>
            <a:spLocks noGrp="1"/>
          </p:cNvSpPr>
          <p:nvPr>
            <p:ph type="title"/>
          </p:nvPr>
        </p:nvSpPr>
        <p:spPr/>
        <p:txBody>
          <a:bodyPr/>
          <a:lstStyle/>
          <a:p>
            <a:r>
              <a:rPr lang="en-US" dirty="0" smtClean="0"/>
              <a:t>E. Use Cell References</a:t>
            </a:r>
            <a:endParaRPr lang="en-US" dirty="0"/>
          </a:p>
        </p:txBody>
      </p:sp>
      <p:sp>
        <p:nvSpPr>
          <p:cNvPr id="4" name="Text Placeholder 3"/>
          <p:cNvSpPr>
            <a:spLocks noGrp="1"/>
          </p:cNvSpPr>
          <p:nvPr>
            <p:ph type="body" sz="quarter" idx="10"/>
          </p:nvPr>
        </p:nvSpPr>
        <p:spPr>
          <a:xfrm>
            <a:off x="457200" y="777419"/>
            <a:ext cx="8229600" cy="533400"/>
          </a:xfrm>
        </p:spPr>
        <p:txBody>
          <a:bodyPr/>
          <a:lstStyle/>
          <a:p>
            <a:r>
              <a:rPr lang="en-US" dirty="0" smtClean="0"/>
              <a:t>The user can alter cell values by using cell references to calculate different results</a:t>
            </a:r>
            <a:endParaRPr lang="en-US" dirty="0"/>
          </a:p>
        </p:txBody>
      </p:sp>
      <p:sp>
        <p:nvSpPr>
          <p:cNvPr id="9" name="Rectangle 8"/>
          <p:cNvSpPr/>
          <p:nvPr/>
        </p:nvSpPr>
        <p:spPr>
          <a:xfrm>
            <a:off x="2527708" y="2831275"/>
            <a:ext cx="4177892" cy="216725"/>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p:cNvSpPr/>
          <p:nvPr/>
        </p:nvSpPr>
        <p:spPr>
          <a:xfrm>
            <a:off x="3202875" y="4866167"/>
            <a:ext cx="4112325" cy="228600"/>
          </a:xfrm>
          <a:prstGeom prst="rect">
            <a:avLst/>
          </a:prstGeom>
          <a:solidFill>
            <a:schemeClr val="accent3">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11" name="Straight Arrow Connector 10"/>
          <p:cNvCxnSpPr>
            <a:stCxn id="9" idx="2"/>
            <a:endCxn id="10" idx="0"/>
          </p:cNvCxnSpPr>
          <p:nvPr/>
        </p:nvCxnSpPr>
        <p:spPr>
          <a:xfrm>
            <a:off x="4616654" y="3048000"/>
            <a:ext cx="642384" cy="1818167"/>
          </a:xfrm>
          <a:prstGeom prst="straightConnector1">
            <a:avLst/>
          </a:prstGeom>
          <a:ln w="25400">
            <a:solidFill>
              <a:srgbClr val="0081AE"/>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9" idx="0"/>
          </p:cNvCxnSpPr>
          <p:nvPr/>
        </p:nvCxnSpPr>
        <p:spPr>
          <a:xfrm>
            <a:off x="3744433" y="2590800"/>
            <a:ext cx="872221" cy="240475"/>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nvGraphicFramePr>
        <p:xfrm>
          <a:off x="455431" y="1752600"/>
          <a:ext cx="6400800" cy="853440"/>
        </p:xfrm>
        <a:graphic>
          <a:graphicData uri="http://schemas.openxmlformats.org/drawingml/2006/table">
            <a:tbl>
              <a:tblPr firstRow="1" bandRow="1">
                <a:tableStyleId>{16D9F66E-5EB9-4882-86FB-DCBF35E3C3E4}</a:tableStyleId>
              </a:tblPr>
              <a:tblGrid>
                <a:gridCol w="3200400"/>
                <a:gridCol w="3200400"/>
              </a:tblGrid>
              <a:tr h="370840">
                <a:tc>
                  <a:txBody>
                    <a:bodyPr/>
                    <a:lstStyle/>
                    <a:p>
                      <a:pPr marL="117475" marR="0" indent="-117475" algn="l" defTabSz="914400" rtl="0" eaLnBrk="1" fontAlgn="auto" latinLnBrk="0" hangingPunct="1">
                        <a:lnSpc>
                          <a:spcPct val="100000"/>
                        </a:lnSpc>
                        <a:spcBef>
                          <a:spcPts val="0"/>
                        </a:spcBef>
                        <a:spcAft>
                          <a:spcPts val="0"/>
                        </a:spcAft>
                        <a:buClr>
                          <a:schemeClr val="accent2"/>
                        </a:buClr>
                        <a:buSzPct val="75000"/>
                        <a:buFont typeface="Wingdings 3" pitchFamily="18" charset="2"/>
                        <a:buChar char="u"/>
                        <a:tabLst/>
                        <a:defRPr/>
                      </a:pPr>
                      <a:r>
                        <a:rPr lang="en-US" sz="1000" dirty="0" smtClean="0"/>
                        <a:t>‘Monthly</a:t>
                      </a:r>
                      <a:r>
                        <a:rPr lang="en-US" sz="1000" baseline="0" dirty="0" smtClean="0"/>
                        <a:t> Ad Hoc FR</a:t>
                      </a:r>
                      <a:r>
                        <a:rPr lang="en-US" sz="1000" dirty="0" smtClean="0"/>
                        <a:t>’ is the friendly</a:t>
                      </a:r>
                      <a:r>
                        <a:rPr lang="en-US" sz="1000" baseline="0" dirty="0" smtClean="0"/>
                        <a:t> </a:t>
                      </a:r>
                      <a:r>
                        <a:rPr lang="en-US" sz="1000" dirty="0" smtClean="0"/>
                        <a:t>name that the user assigned to cube.  It</a:t>
                      </a:r>
                      <a:r>
                        <a:rPr lang="en-US" sz="1000" baseline="0" dirty="0" smtClean="0"/>
                        <a:t> is helpful if the friendly name is consistent within Sub-Areas.</a:t>
                      </a:r>
                      <a:endParaRPr lang="en-US" sz="1000" dirty="0" smtClean="0"/>
                    </a:p>
                    <a:p>
                      <a:pPr marL="117475" marR="0" indent="-117475" algn="l" defTabSz="914400" rtl="0" eaLnBrk="1" fontAlgn="auto" latinLnBrk="0" hangingPunct="1">
                        <a:lnSpc>
                          <a:spcPct val="100000"/>
                        </a:lnSpc>
                        <a:spcBef>
                          <a:spcPts val="0"/>
                        </a:spcBef>
                        <a:spcAft>
                          <a:spcPts val="0"/>
                        </a:spcAft>
                        <a:buClr>
                          <a:schemeClr val="accent2"/>
                        </a:buClr>
                        <a:buSzPct val="75000"/>
                        <a:buFont typeface="Wingdings 3" pitchFamily="18" charset="2"/>
                        <a:buChar char="u"/>
                        <a:tabLst/>
                        <a:defRPr/>
                      </a:pPr>
                      <a:r>
                        <a:rPr lang="en-US" sz="1000" dirty="0" smtClean="0"/>
                        <a:t>‘$B$1’ references the ‘Management’ dimension</a:t>
                      </a:r>
                    </a:p>
                    <a:p>
                      <a:pPr marL="117475" marR="0" indent="-117475" algn="l" defTabSz="914400" rtl="0" eaLnBrk="1" fontAlgn="auto" latinLnBrk="0" hangingPunct="1">
                        <a:lnSpc>
                          <a:spcPct val="100000"/>
                        </a:lnSpc>
                        <a:spcBef>
                          <a:spcPts val="0"/>
                        </a:spcBef>
                        <a:spcAft>
                          <a:spcPts val="0"/>
                        </a:spcAft>
                        <a:buClr>
                          <a:schemeClr val="accent2"/>
                        </a:buClr>
                        <a:buSzPct val="75000"/>
                        <a:buFont typeface="Wingdings 3" pitchFamily="18" charset="2"/>
                        <a:buChar char="u"/>
                        <a:tabLst/>
                        <a:defRPr/>
                      </a:pPr>
                      <a:r>
                        <a:rPr lang="en-US" sz="1000" dirty="0" smtClean="0"/>
                        <a:t>‘$B$2’ references the ‘Scenario’ dimension</a:t>
                      </a:r>
                    </a:p>
                  </a:txBody>
                  <a:tcPr>
                    <a:solidFill>
                      <a:schemeClr val="tx2"/>
                    </a:solidFill>
                  </a:tcPr>
                </a:tc>
                <a:tc>
                  <a:txBody>
                    <a:bodyPr/>
                    <a:lstStyle/>
                    <a:p>
                      <a:pPr marL="117475" marR="0" indent="-117475" algn="l" defTabSz="914400" rtl="0" eaLnBrk="1" fontAlgn="auto" latinLnBrk="0" hangingPunct="1">
                        <a:lnSpc>
                          <a:spcPct val="100000"/>
                        </a:lnSpc>
                        <a:spcBef>
                          <a:spcPts val="0"/>
                        </a:spcBef>
                        <a:spcAft>
                          <a:spcPts val="0"/>
                        </a:spcAft>
                        <a:buClr>
                          <a:schemeClr val="accent2"/>
                        </a:buClr>
                        <a:buSzPct val="75000"/>
                        <a:buFont typeface="Wingdings 3" pitchFamily="18" charset="2"/>
                        <a:buChar char="u"/>
                        <a:tabLst/>
                        <a:defRPr/>
                      </a:pPr>
                      <a:r>
                        <a:rPr lang="en-US" sz="1000" dirty="0" smtClean="0"/>
                        <a:t>‘$B$3’ references the ‘</a:t>
                      </a:r>
                      <a:r>
                        <a:rPr lang="en-US" sz="1000" dirty="0" err="1" smtClean="0"/>
                        <a:t>PeriodType</a:t>
                      </a:r>
                      <a:r>
                        <a:rPr lang="en-US" sz="1000" dirty="0" smtClean="0"/>
                        <a:t>’ dimension</a:t>
                      </a:r>
                    </a:p>
                    <a:p>
                      <a:pPr marL="117475" marR="0" indent="-117475" algn="l" defTabSz="914400" rtl="0" eaLnBrk="1" fontAlgn="auto" latinLnBrk="0" hangingPunct="1">
                        <a:lnSpc>
                          <a:spcPct val="100000"/>
                        </a:lnSpc>
                        <a:spcBef>
                          <a:spcPts val="0"/>
                        </a:spcBef>
                        <a:spcAft>
                          <a:spcPts val="0"/>
                        </a:spcAft>
                        <a:buClr>
                          <a:schemeClr val="accent2"/>
                        </a:buClr>
                        <a:buSzPct val="75000"/>
                        <a:buFont typeface="Wingdings 3" pitchFamily="18" charset="2"/>
                        <a:buChar char="u"/>
                        <a:tabLst/>
                        <a:defRPr/>
                      </a:pPr>
                      <a:r>
                        <a:rPr lang="en-US" sz="1000" dirty="0" smtClean="0"/>
                        <a:t>‘$A$5’ references the ‘Currency’ dimension</a:t>
                      </a:r>
                    </a:p>
                    <a:p>
                      <a:pPr marL="117475" marR="0" indent="-117475" algn="l" defTabSz="914400" rtl="0" eaLnBrk="1" fontAlgn="auto" latinLnBrk="0" hangingPunct="1">
                        <a:lnSpc>
                          <a:spcPct val="100000"/>
                        </a:lnSpc>
                        <a:spcBef>
                          <a:spcPts val="0"/>
                        </a:spcBef>
                        <a:spcAft>
                          <a:spcPts val="0"/>
                        </a:spcAft>
                        <a:buClr>
                          <a:schemeClr val="accent2"/>
                        </a:buClr>
                        <a:buSzPct val="75000"/>
                        <a:buFont typeface="Wingdings 3" pitchFamily="18" charset="2"/>
                        <a:buChar char="u"/>
                        <a:tabLst/>
                        <a:defRPr/>
                      </a:pPr>
                      <a:r>
                        <a:rPr lang="en-US" sz="1000" dirty="0" smtClean="0"/>
                        <a:t>‘$A11’ references the ‘Chart of Accounts’ dimension</a:t>
                      </a:r>
                    </a:p>
                    <a:p>
                      <a:pPr marL="117475" marR="0" indent="-117475" algn="l" defTabSz="914400" rtl="0" eaLnBrk="1" fontAlgn="auto" latinLnBrk="0" hangingPunct="1">
                        <a:lnSpc>
                          <a:spcPct val="100000"/>
                        </a:lnSpc>
                        <a:spcBef>
                          <a:spcPts val="0"/>
                        </a:spcBef>
                        <a:spcAft>
                          <a:spcPts val="0"/>
                        </a:spcAft>
                        <a:buClr>
                          <a:schemeClr val="accent2"/>
                        </a:buClr>
                        <a:buSzPct val="75000"/>
                        <a:buFont typeface="Wingdings 3" pitchFamily="18" charset="2"/>
                        <a:buChar char="u"/>
                        <a:tabLst/>
                        <a:defRPr/>
                      </a:pPr>
                      <a:r>
                        <a:rPr lang="en-US" sz="1000" dirty="0" smtClean="0"/>
                        <a:t>‘B$7’ references the ‘Time’ dimension</a:t>
                      </a:r>
                      <a:endParaRPr lang="en-US" sz="1000" dirty="0" smtClean="0">
                        <a:solidFill>
                          <a:schemeClr val="bg1"/>
                        </a:solidFill>
                      </a:endParaRPr>
                    </a:p>
                  </a:txBody>
                  <a:tcPr>
                    <a:solidFill>
                      <a:schemeClr val="tx2"/>
                    </a:solidFill>
                  </a:tcPr>
                </a:tc>
              </a:tr>
            </a:tbl>
          </a:graphicData>
        </a:graphic>
      </p:graphicFrame>
      <p:sp>
        <p:nvSpPr>
          <p:cNvPr id="13" name="Rectangle 12"/>
          <p:cNvSpPr/>
          <p:nvPr/>
        </p:nvSpPr>
        <p:spPr>
          <a:xfrm>
            <a:off x="7010401" y="1752600"/>
            <a:ext cx="1676400" cy="707886"/>
          </a:xfrm>
          <a:prstGeom prst="rect">
            <a:avLst/>
          </a:prstGeom>
          <a:ln w="19050">
            <a:solidFill>
              <a:srgbClr val="0081AE"/>
            </a:solidFill>
          </a:ln>
        </p:spPr>
        <p:txBody>
          <a:bodyPr wrap="square">
            <a:spAutoFit/>
          </a:bodyPr>
          <a:lstStyle/>
          <a:p>
            <a:pPr defTabSz="914042">
              <a:buClr>
                <a:schemeClr val="tx1"/>
              </a:buClr>
              <a:buSzPct val="75000"/>
            </a:pPr>
            <a:r>
              <a:rPr lang="en-US" sz="1000" b="1" dirty="0" smtClean="0">
                <a:solidFill>
                  <a:schemeClr val="bg1"/>
                </a:solidFill>
              </a:rPr>
              <a:t>TIP: </a:t>
            </a:r>
            <a:r>
              <a:rPr lang="en-US" sz="1000" dirty="0" smtClean="0">
                <a:solidFill>
                  <a:schemeClr val="bg1"/>
                </a:solidFill>
              </a:rPr>
              <a:t>The user can select a cell and press ‘F2’ to see which cells/values are being referenced.</a:t>
            </a:r>
          </a:p>
        </p:txBody>
      </p:sp>
    </p:spTree>
    <p:extLst>
      <p:ext uri="{BB962C8B-B14F-4D97-AF65-F5344CB8AC3E}">
        <p14:creationId xmlns:p14="http://schemas.microsoft.com/office/powerpoint/2010/main" val="80195036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 Absolute Cell References</a:t>
            </a:r>
            <a:endParaRPr lang="en-US" dirty="0"/>
          </a:p>
        </p:txBody>
      </p:sp>
      <p:sp>
        <p:nvSpPr>
          <p:cNvPr id="4" name="Text Placeholder 3"/>
          <p:cNvSpPr>
            <a:spLocks noGrp="1"/>
          </p:cNvSpPr>
          <p:nvPr>
            <p:ph type="body" sz="quarter" idx="10"/>
          </p:nvPr>
        </p:nvSpPr>
        <p:spPr>
          <a:xfrm>
            <a:off x="457200" y="648466"/>
            <a:ext cx="8229600" cy="533400"/>
          </a:xfrm>
        </p:spPr>
        <p:txBody>
          <a:bodyPr/>
          <a:lstStyle/>
          <a:p>
            <a:r>
              <a:rPr lang="en-US" dirty="0" smtClean="0"/>
              <a:t>Place a dollar sign ‘$’ before the column letter and/or row number in the formula to lock a column and/or row reference into the formula.</a:t>
            </a:r>
            <a:endParaRPr lang="en-US" dirty="0"/>
          </a:p>
        </p:txBody>
      </p:sp>
      <p:sp>
        <p:nvSpPr>
          <p:cNvPr id="5" name="Rectangle 4"/>
          <p:cNvSpPr/>
          <p:nvPr/>
        </p:nvSpPr>
        <p:spPr>
          <a:xfrm>
            <a:off x="1261732" y="4876800"/>
            <a:ext cx="6629763" cy="1169551"/>
          </a:xfrm>
          <a:prstGeom prst="rect">
            <a:avLst/>
          </a:prstGeom>
          <a:solidFill>
            <a:schemeClr val="tx2"/>
          </a:solidFill>
          <a:ln w="19050">
            <a:solidFill>
              <a:srgbClr val="0081AE"/>
            </a:solidFill>
          </a:ln>
        </p:spPr>
        <p:txBody>
          <a:bodyPr wrap="square">
            <a:spAutoFit/>
          </a:bodyPr>
          <a:lstStyle/>
          <a:p>
            <a:pPr marL="117475" indent="-117475" defTabSz="914042">
              <a:buClr>
                <a:schemeClr val="accent2"/>
              </a:buClr>
              <a:buSzPct val="75000"/>
              <a:buFont typeface="Wingdings 3" pitchFamily="18" charset="2"/>
              <a:buChar char="u"/>
            </a:pPr>
            <a:r>
              <a:rPr lang="en-US" sz="1000" dirty="0" smtClean="0">
                <a:solidFill>
                  <a:schemeClr val="bg1"/>
                </a:solidFill>
              </a:rPr>
              <a:t>If you want to create a set of formulas that will always refer to either one specific row: A$1, or one specific column: $B2, use a dollar sign in front of the letter or row number.  This is called an absolute cell reference.  The letter or number following the dollar sign will remain unchanged if the formula is copied.  Dollar signs do not change the format of the cell or the value of the formula. </a:t>
            </a:r>
          </a:p>
          <a:p>
            <a:pPr marL="117475" indent="-117475" defTabSz="914042">
              <a:buClr>
                <a:schemeClr val="accent2"/>
              </a:buClr>
              <a:buSzPct val="75000"/>
            </a:pPr>
            <a:r>
              <a:rPr lang="en-US" sz="1000" b="1" dirty="0" smtClean="0">
                <a:solidFill>
                  <a:schemeClr val="bg1"/>
                </a:solidFill>
              </a:rPr>
              <a:t>TIP</a:t>
            </a:r>
          </a:p>
          <a:p>
            <a:pPr marL="117475" indent="-117475" defTabSz="914042">
              <a:buClr>
                <a:schemeClr val="accent2"/>
              </a:buClr>
              <a:buSzPct val="75000"/>
              <a:buFont typeface="Wingdings 3" pitchFamily="18" charset="2"/>
              <a:buChar char="u"/>
            </a:pPr>
            <a:r>
              <a:rPr lang="en-US" sz="1000" dirty="0" smtClean="0">
                <a:solidFill>
                  <a:schemeClr val="bg1"/>
                </a:solidFill>
              </a:rPr>
              <a:t>After entering a formula or highlighting a specific cell reference, the user can press the F4 key to toggle between relative (references that adjust and change when copied) and absolute cell references.</a:t>
            </a:r>
          </a:p>
        </p:txBody>
      </p:sp>
      <p:graphicFrame>
        <p:nvGraphicFramePr>
          <p:cNvPr id="6" name="Table 5"/>
          <p:cNvGraphicFramePr>
            <a:graphicFrameLocks noGrp="1"/>
          </p:cNvGraphicFramePr>
          <p:nvPr/>
        </p:nvGraphicFramePr>
        <p:xfrm>
          <a:off x="1251099" y="3276600"/>
          <a:ext cx="6618768" cy="1463040"/>
        </p:xfrm>
        <a:graphic>
          <a:graphicData uri="http://schemas.openxmlformats.org/drawingml/2006/table">
            <a:tbl>
              <a:tblPr>
                <a:tableStyleId>{8799B23B-EC83-4686-B30A-512413B5E67A}</a:tableStyleId>
              </a:tblPr>
              <a:tblGrid>
                <a:gridCol w="5516722"/>
                <a:gridCol w="1102046"/>
              </a:tblGrid>
              <a:tr h="0">
                <a:tc>
                  <a:txBody>
                    <a:bodyPr/>
                    <a:lstStyle/>
                    <a:p>
                      <a:pPr marL="0" marR="0" algn="ctr">
                        <a:spcBef>
                          <a:spcPts val="0"/>
                        </a:spcBef>
                        <a:spcAft>
                          <a:spcPts val="0"/>
                        </a:spcAft>
                      </a:pPr>
                      <a:r>
                        <a:rPr lang="en-US" sz="1200" b="1" dirty="0" smtClean="0">
                          <a:solidFill>
                            <a:schemeClr val="tx1"/>
                          </a:solidFill>
                        </a:rPr>
                        <a:t>Description</a:t>
                      </a:r>
                      <a:endParaRPr lang="en-US" sz="1200" b="1" i="0" dirty="0">
                        <a:solidFill>
                          <a:schemeClr val="tx1"/>
                        </a:solidFill>
                        <a:latin typeface="+mj-lt"/>
                        <a:ea typeface="Times New Roman"/>
                      </a:endParaRPr>
                    </a:p>
                  </a:txBody>
                  <a:tcPr marL="68580" marR="68580" marT="0" marB="0">
                    <a:solidFill>
                      <a:schemeClr val="accent2"/>
                    </a:solidFill>
                  </a:tcPr>
                </a:tc>
                <a:tc>
                  <a:txBody>
                    <a:bodyPr/>
                    <a:lstStyle/>
                    <a:p>
                      <a:pPr marL="0" marR="0" algn="ctr">
                        <a:spcBef>
                          <a:spcPts val="0"/>
                        </a:spcBef>
                        <a:spcAft>
                          <a:spcPts val="0"/>
                        </a:spcAft>
                      </a:pPr>
                      <a:r>
                        <a:rPr lang="en-US" sz="1200" b="1" dirty="0" smtClean="0">
                          <a:solidFill>
                            <a:schemeClr val="tx1"/>
                          </a:solidFill>
                        </a:rPr>
                        <a:t>Example</a:t>
                      </a:r>
                      <a:endParaRPr lang="en-US" sz="1200" b="1" dirty="0">
                        <a:solidFill>
                          <a:schemeClr val="tx1"/>
                        </a:solidFill>
                        <a:latin typeface="+mj-lt"/>
                        <a:ea typeface="Times New Roman"/>
                      </a:endParaRPr>
                    </a:p>
                  </a:txBody>
                  <a:tcPr marL="68580" marR="68580" marT="0" marB="0" anchor="ctr">
                    <a:solidFill>
                      <a:schemeClr val="accent2"/>
                    </a:solidFill>
                  </a:tcPr>
                </a:tc>
              </a:tr>
              <a:tr h="0">
                <a:tc>
                  <a:txBody>
                    <a:bodyPr/>
                    <a:lstStyle/>
                    <a:p>
                      <a:pPr marL="0" marR="0">
                        <a:spcBef>
                          <a:spcPts val="0"/>
                        </a:spcBef>
                        <a:spcAft>
                          <a:spcPts val="0"/>
                        </a:spcAft>
                      </a:pPr>
                      <a:r>
                        <a:rPr lang="en-US" sz="1200" dirty="0" smtClean="0">
                          <a:solidFill>
                            <a:schemeClr val="bg1"/>
                          </a:solidFill>
                        </a:rPr>
                        <a:t>When</a:t>
                      </a:r>
                      <a:r>
                        <a:rPr lang="en-US" sz="1200" baseline="0" dirty="0" smtClean="0">
                          <a:solidFill>
                            <a:schemeClr val="bg1"/>
                          </a:solidFill>
                        </a:rPr>
                        <a:t> the dollar sign precedes the column letter then t</a:t>
                      </a:r>
                      <a:r>
                        <a:rPr lang="en-US" sz="1200" dirty="0" smtClean="0">
                          <a:solidFill>
                            <a:schemeClr val="bg1"/>
                          </a:solidFill>
                        </a:rPr>
                        <a:t>he </a:t>
                      </a:r>
                      <a:r>
                        <a:rPr lang="en-US" sz="1200" dirty="0">
                          <a:solidFill>
                            <a:schemeClr val="bg1"/>
                          </a:solidFill>
                        </a:rPr>
                        <a:t>column letter stays unchanged when the formula is copied.</a:t>
                      </a:r>
                      <a:endParaRPr lang="en-US" sz="1200" i="0" dirty="0">
                        <a:solidFill>
                          <a:schemeClr val="bg1"/>
                        </a:solidFill>
                        <a:latin typeface="+mj-lt"/>
                        <a:ea typeface="Times New Roman"/>
                      </a:endParaRPr>
                    </a:p>
                  </a:txBody>
                  <a:tcPr marL="68580" marR="68580" marT="0" marB="0"/>
                </a:tc>
                <a:tc>
                  <a:txBody>
                    <a:bodyPr/>
                    <a:lstStyle/>
                    <a:p>
                      <a:pPr marL="0" marR="0" algn="ctr">
                        <a:spcBef>
                          <a:spcPts val="0"/>
                        </a:spcBef>
                        <a:spcAft>
                          <a:spcPts val="0"/>
                        </a:spcAft>
                      </a:pPr>
                      <a:r>
                        <a:rPr lang="en-US" sz="1200" dirty="0" smtClean="0">
                          <a:solidFill>
                            <a:schemeClr val="bg1"/>
                          </a:solidFill>
                        </a:rPr>
                        <a:t>=$A1</a:t>
                      </a:r>
                      <a:endParaRPr lang="en-US" sz="1200" dirty="0">
                        <a:solidFill>
                          <a:schemeClr val="bg1"/>
                        </a:solidFill>
                        <a:latin typeface="+mj-lt"/>
                        <a:ea typeface="Times New Roman"/>
                      </a:endParaRPr>
                    </a:p>
                  </a:txBody>
                  <a:tcPr marL="68580" marR="68580" marT="0" marB="0" anchor="ctr"/>
                </a:tc>
              </a:tr>
              <a:tr h="0">
                <a:tc>
                  <a:txBody>
                    <a:bodyPr/>
                    <a:lstStyle/>
                    <a:p>
                      <a:pPr marL="0" marR="0">
                        <a:spcBef>
                          <a:spcPts val="0"/>
                        </a:spcBef>
                        <a:spcAft>
                          <a:spcPts val="0"/>
                        </a:spcAft>
                      </a:pPr>
                      <a:r>
                        <a:rPr lang="en-US" sz="1200" dirty="0" smtClean="0">
                          <a:solidFill>
                            <a:schemeClr val="bg1"/>
                          </a:solidFill>
                        </a:rPr>
                        <a:t>When</a:t>
                      </a:r>
                      <a:r>
                        <a:rPr lang="en-US" sz="1200" baseline="0" dirty="0" smtClean="0">
                          <a:solidFill>
                            <a:schemeClr val="bg1"/>
                          </a:solidFill>
                        </a:rPr>
                        <a:t> the dollar sign precedes the row number then t</a:t>
                      </a:r>
                      <a:r>
                        <a:rPr lang="en-US" sz="1200" dirty="0" smtClean="0">
                          <a:solidFill>
                            <a:schemeClr val="bg1"/>
                          </a:solidFill>
                        </a:rPr>
                        <a:t>he </a:t>
                      </a:r>
                      <a:r>
                        <a:rPr lang="en-US" sz="1200" dirty="0">
                          <a:solidFill>
                            <a:schemeClr val="bg1"/>
                          </a:solidFill>
                        </a:rPr>
                        <a:t>row number stays unchanged when the formula is </a:t>
                      </a:r>
                      <a:r>
                        <a:rPr lang="en-US" sz="1200" dirty="0" smtClean="0">
                          <a:solidFill>
                            <a:schemeClr val="bg1"/>
                          </a:solidFill>
                        </a:rPr>
                        <a:t>copied.</a:t>
                      </a:r>
                      <a:endParaRPr lang="en-US" sz="1200" i="0" dirty="0">
                        <a:solidFill>
                          <a:schemeClr val="bg1"/>
                        </a:solidFill>
                        <a:latin typeface="+mj-lt"/>
                        <a:ea typeface="Times New Roman"/>
                      </a:endParaRPr>
                    </a:p>
                  </a:txBody>
                  <a:tcPr marL="68580" marR="68580" marT="0" marB="0"/>
                </a:tc>
                <a:tc>
                  <a:txBody>
                    <a:bodyPr/>
                    <a:lstStyle/>
                    <a:p>
                      <a:pPr marL="0" marR="0" algn="ctr">
                        <a:spcBef>
                          <a:spcPts val="0"/>
                        </a:spcBef>
                        <a:spcAft>
                          <a:spcPts val="0"/>
                        </a:spcAft>
                      </a:pPr>
                      <a:r>
                        <a:rPr lang="en-US" sz="1200" dirty="0" smtClean="0">
                          <a:solidFill>
                            <a:schemeClr val="bg1"/>
                          </a:solidFill>
                        </a:rPr>
                        <a:t>=A$1</a:t>
                      </a:r>
                      <a:endParaRPr lang="en-US" sz="1200" dirty="0">
                        <a:solidFill>
                          <a:schemeClr val="bg1"/>
                        </a:solidFill>
                        <a:latin typeface="+mj-lt"/>
                        <a:ea typeface="Times New Roman"/>
                      </a:endParaRPr>
                    </a:p>
                  </a:txBody>
                  <a:tcPr marL="68580" marR="68580" marT="0" marB="0" anchor="ctr"/>
                </a:tc>
              </a:tr>
              <a:tr h="0">
                <a:tc>
                  <a:txBody>
                    <a:bodyPr/>
                    <a:lstStyle/>
                    <a:p>
                      <a:pPr marL="0" marR="0">
                        <a:spcBef>
                          <a:spcPts val="0"/>
                        </a:spcBef>
                        <a:spcAft>
                          <a:spcPts val="0"/>
                        </a:spcAft>
                      </a:pPr>
                      <a:r>
                        <a:rPr lang="en-US" sz="1200" dirty="0" smtClean="0">
                          <a:solidFill>
                            <a:schemeClr val="bg1"/>
                          </a:solidFill>
                        </a:rPr>
                        <a:t>When the dollar sign precedes both</a:t>
                      </a:r>
                      <a:r>
                        <a:rPr lang="en-US" sz="1200" baseline="0" dirty="0" smtClean="0">
                          <a:solidFill>
                            <a:schemeClr val="bg1"/>
                          </a:solidFill>
                        </a:rPr>
                        <a:t> the column letter and the row number then both the</a:t>
                      </a:r>
                      <a:r>
                        <a:rPr lang="en-US" sz="1200" dirty="0" smtClean="0">
                          <a:solidFill>
                            <a:schemeClr val="bg1"/>
                          </a:solidFill>
                        </a:rPr>
                        <a:t> </a:t>
                      </a:r>
                      <a:r>
                        <a:rPr lang="en-US" sz="1200" dirty="0">
                          <a:solidFill>
                            <a:schemeClr val="bg1"/>
                          </a:solidFill>
                        </a:rPr>
                        <a:t>column letter </a:t>
                      </a:r>
                      <a:r>
                        <a:rPr lang="en-US" sz="1200" dirty="0" smtClean="0">
                          <a:solidFill>
                            <a:schemeClr val="bg1"/>
                          </a:solidFill>
                        </a:rPr>
                        <a:t>and </a:t>
                      </a:r>
                      <a:r>
                        <a:rPr lang="en-US" sz="1200" baseline="0" dirty="0" smtClean="0">
                          <a:solidFill>
                            <a:schemeClr val="bg1"/>
                          </a:solidFill>
                        </a:rPr>
                        <a:t>t</a:t>
                      </a:r>
                      <a:r>
                        <a:rPr lang="en-US" sz="1200" dirty="0" smtClean="0">
                          <a:solidFill>
                            <a:schemeClr val="bg1"/>
                          </a:solidFill>
                        </a:rPr>
                        <a:t>he row number are </a:t>
                      </a:r>
                      <a:r>
                        <a:rPr lang="en-US" sz="1200" dirty="0">
                          <a:solidFill>
                            <a:schemeClr val="bg1"/>
                          </a:solidFill>
                        </a:rPr>
                        <a:t>unchanged if the formula is copied.</a:t>
                      </a:r>
                      <a:endParaRPr lang="en-US" sz="1200" i="0" dirty="0">
                        <a:solidFill>
                          <a:schemeClr val="bg1"/>
                        </a:solidFill>
                        <a:latin typeface="+mj-lt"/>
                        <a:ea typeface="Times New Roman"/>
                      </a:endParaRPr>
                    </a:p>
                  </a:txBody>
                  <a:tcPr marL="68580" marR="68580" marT="0" marB="0"/>
                </a:tc>
                <a:tc>
                  <a:txBody>
                    <a:bodyPr/>
                    <a:lstStyle/>
                    <a:p>
                      <a:pPr marL="0" marR="0" algn="ctr">
                        <a:spcBef>
                          <a:spcPts val="0"/>
                        </a:spcBef>
                        <a:spcAft>
                          <a:spcPts val="0"/>
                        </a:spcAft>
                      </a:pPr>
                      <a:r>
                        <a:rPr lang="en-US" sz="1200" dirty="0" smtClean="0">
                          <a:solidFill>
                            <a:schemeClr val="bg1"/>
                          </a:solidFill>
                        </a:rPr>
                        <a:t>=$A$1</a:t>
                      </a:r>
                      <a:endParaRPr lang="en-US" sz="1200" dirty="0">
                        <a:solidFill>
                          <a:schemeClr val="bg1"/>
                        </a:solidFill>
                        <a:latin typeface="+mj-lt"/>
                        <a:ea typeface="Times New Roman"/>
                      </a:endParaRPr>
                    </a:p>
                  </a:txBody>
                  <a:tcPr marL="68580" marR="68580" marT="0" marB="0" anchor="ctr"/>
                </a:tc>
              </a:tr>
            </a:tbl>
          </a:graphicData>
        </a:graphic>
      </p:graphicFrame>
      <p:graphicFrame>
        <p:nvGraphicFramePr>
          <p:cNvPr id="7" name="Table 6"/>
          <p:cNvGraphicFramePr>
            <a:graphicFrameLocks noGrp="1"/>
          </p:cNvGraphicFramePr>
          <p:nvPr/>
        </p:nvGraphicFramePr>
        <p:xfrm>
          <a:off x="1261731" y="1752600"/>
          <a:ext cx="6618768" cy="1371600"/>
        </p:xfrm>
        <a:graphic>
          <a:graphicData uri="http://schemas.openxmlformats.org/drawingml/2006/table">
            <a:tbl>
              <a:tblPr/>
              <a:tblGrid>
                <a:gridCol w="543301"/>
                <a:gridCol w="1735099"/>
                <a:gridCol w="1735099"/>
                <a:gridCol w="2605269"/>
              </a:tblGrid>
              <a:tr h="154305">
                <a:tc>
                  <a:txBody>
                    <a:bodyPr/>
                    <a:lstStyle/>
                    <a:p>
                      <a:pPr algn="ctr"/>
                      <a:endParaRPr lang="en-US" dirty="0">
                        <a:latin typeface="+mj-l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spcBef>
                          <a:spcPts val="0"/>
                        </a:spcBef>
                        <a:spcAft>
                          <a:spcPts val="0"/>
                        </a:spcAft>
                      </a:pPr>
                      <a:r>
                        <a:rPr lang="en-US" sz="1200" b="1" dirty="0">
                          <a:latin typeface="+mj-lt"/>
                          <a:ea typeface="Times New Roman"/>
                        </a:rPr>
                        <a:t>C</a:t>
                      </a:r>
                      <a:endParaRPr lang="en-US" sz="12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CC"/>
                    </a:solidFill>
                  </a:tcPr>
                </a:tc>
                <a:tc>
                  <a:txBody>
                    <a:bodyPr/>
                    <a:lstStyle/>
                    <a:p>
                      <a:pPr marL="0" marR="0" algn="ctr">
                        <a:spcBef>
                          <a:spcPts val="0"/>
                        </a:spcBef>
                        <a:spcAft>
                          <a:spcPts val="0"/>
                        </a:spcAft>
                      </a:pPr>
                      <a:r>
                        <a:rPr lang="en-US" sz="1200" b="1" dirty="0">
                          <a:latin typeface="+mj-lt"/>
                          <a:ea typeface="Times New Roman"/>
                        </a:rPr>
                        <a:t>D</a:t>
                      </a:r>
                      <a:endParaRPr lang="en-US" sz="12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C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Times New Roman"/>
                          <a:cs typeface="+mn-cs"/>
                        </a:rPr>
                        <a:t>Comment</a:t>
                      </a:r>
                      <a:endParaRPr lang="en-US" sz="1200" kern="1200" dirty="0" smtClean="0">
                        <a:solidFill>
                          <a:schemeClr val="tx1"/>
                        </a:solidFill>
                        <a:latin typeface="+mn-lt"/>
                        <a:ea typeface="Times New Roman"/>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CC"/>
                    </a:solidFill>
                  </a:tcPr>
                </a:tc>
              </a:tr>
              <a:tr h="548640">
                <a:tc>
                  <a:txBody>
                    <a:bodyPr/>
                    <a:lstStyle/>
                    <a:p>
                      <a:pPr marL="0" marR="0" algn="ctr">
                        <a:spcBef>
                          <a:spcPts val="0"/>
                        </a:spcBef>
                        <a:spcAft>
                          <a:spcPts val="0"/>
                        </a:spcAft>
                      </a:pPr>
                      <a:r>
                        <a:rPr lang="en-US" sz="1200" b="1" dirty="0">
                          <a:latin typeface="+mj-lt"/>
                          <a:ea typeface="Times New Roman"/>
                        </a:rPr>
                        <a:t>4</a:t>
                      </a:r>
                      <a:endParaRPr lang="en-US" sz="12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spcBef>
                          <a:spcPts val="0"/>
                        </a:spcBef>
                        <a:spcAft>
                          <a:spcPts val="0"/>
                        </a:spcAft>
                      </a:pPr>
                      <a:r>
                        <a:rPr lang="en-US" sz="1200" dirty="0">
                          <a:solidFill>
                            <a:schemeClr val="bg1"/>
                          </a:solidFill>
                          <a:latin typeface="+mj-lt"/>
                          <a:ea typeface="Times New Roman"/>
                        </a:rPr>
                        <a:t>= A1+B2+C3</a:t>
                      </a: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marL="0" marR="0" algn="ctr">
                        <a:spcBef>
                          <a:spcPts val="0"/>
                        </a:spcBef>
                        <a:spcAft>
                          <a:spcPts val="0"/>
                        </a:spcAft>
                      </a:pPr>
                      <a:r>
                        <a:rPr lang="en-US" sz="1200" dirty="0" smtClean="0">
                          <a:solidFill>
                            <a:schemeClr val="bg1"/>
                          </a:solidFill>
                          <a:latin typeface="+mj-lt"/>
                          <a:ea typeface="Times New Roman"/>
                        </a:rPr>
                        <a:t>= B1+C2+D3</a:t>
                      </a:r>
                      <a:endParaRPr lang="en-US" sz="1200" dirty="0">
                        <a:solidFill>
                          <a:schemeClr val="bg1"/>
                        </a:solidFill>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latin typeface="+mn-lt"/>
                          <a:ea typeface="Times New Roman"/>
                          <a:cs typeface="+mn-cs"/>
                        </a:rPr>
                        <a:t>Letters change when you copy a formula into a different column.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548640">
                <a:tc>
                  <a:txBody>
                    <a:bodyPr/>
                    <a:lstStyle/>
                    <a:p>
                      <a:pPr marL="0" marR="0" algn="ctr">
                        <a:spcBef>
                          <a:spcPts val="0"/>
                        </a:spcBef>
                        <a:spcAft>
                          <a:spcPts val="0"/>
                        </a:spcAft>
                      </a:pPr>
                      <a:r>
                        <a:rPr lang="en-US" sz="1200" b="1" dirty="0">
                          <a:latin typeface="+mj-lt"/>
                          <a:ea typeface="Times New Roman"/>
                        </a:rPr>
                        <a:t>5</a:t>
                      </a:r>
                      <a:endParaRPr lang="en-US" sz="12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spcBef>
                          <a:spcPts val="0"/>
                        </a:spcBef>
                        <a:spcAft>
                          <a:spcPts val="0"/>
                        </a:spcAft>
                      </a:pPr>
                      <a:r>
                        <a:rPr lang="en-US" sz="1200" dirty="0" smtClean="0">
                          <a:solidFill>
                            <a:schemeClr val="bg1"/>
                          </a:solidFill>
                          <a:latin typeface="+mj-lt"/>
                          <a:ea typeface="Times New Roman"/>
                        </a:rPr>
                        <a:t>= A2+B3+C4</a:t>
                      </a:r>
                      <a:endParaRPr lang="en-US" sz="1200" dirty="0">
                        <a:solidFill>
                          <a:schemeClr val="bg1"/>
                        </a:solidFill>
                        <a:latin typeface="+mj-lt"/>
                        <a:ea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marL="0" marR="0" algn="ctr">
                        <a:spcBef>
                          <a:spcPts val="0"/>
                        </a:spcBef>
                        <a:spcAft>
                          <a:spcPts val="0"/>
                        </a:spcAft>
                      </a:pPr>
                      <a:r>
                        <a:rPr lang="en-US" sz="1200" dirty="0" smtClean="0">
                          <a:solidFill>
                            <a:schemeClr val="bg1"/>
                          </a:solidFill>
                          <a:latin typeface="+mj-lt"/>
                          <a:ea typeface="Times New Roman"/>
                        </a:rPr>
                        <a:t>= B2+C3+D4</a:t>
                      </a:r>
                      <a:endParaRPr lang="en-US" sz="1200" dirty="0">
                        <a:solidFill>
                          <a:schemeClr val="bg1"/>
                        </a:solidFill>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latin typeface="+mn-lt"/>
                          <a:ea typeface="Times New Roman"/>
                          <a:cs typeface="+mn-cs"/>
                        </a:rPr>
                        <a:t>Numbers change when you copy a formula into a different row.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bl>
          </a:graphicData>
        </a:graphic>
      </p:graphicFrame>
      <p:sp>
        <p:nvSpPr>
          <p:cNvPr id="116738" name="AutoShape 2"/>
          <p:cNvSpPr>
            <a:spLocks noChangeAspect="1" noChangeArrowheads="1"/>
          </p:cNvSpPr>
          <p:nvPr/>
        </p:nvSpPr>
        <p:spPr bwMode="auto">
          <a:xfrm>
            <a:off x="0" y="0"/>
            <a:ext cx="304800" cy="2286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16737" name="AutoShape 1"/>
          <p:cNvSpPr>
            <a:spLocks noChangeAspect="1" noChangeArrowheads="1"/>
          </p:cNvSpPr>
          <p:nvPr/>
        </p:nvSpPr>
        <p:spPr bwMode="auto">
          <a:xfrm>
            <a:off x="0" y="0"/>
            <a:ext cx="304800" cy="2286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9205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 Currency Conversion</a:t>
            </a:r>
            <a:br>
              <a:rPr lang="en-US" dirty="0" smtClean="0">
                <a:solidFill>
                  <a:schemeClr val="bg1"/>
                </a:solidFill>
              </a:rPr>
            </a:br>
            <a:r>
              <a:rPr lang="en-US" sz="2400" b="0" dirty="0" smtClean="0">
                <a:solidFill>
                  <a:schemeClr val="bg1"/>
                </a:solidFill>
              </a:rPr>
              <a:t>Adjustment during parallel run</a:t>
            </a:r>
            <a:endParaRPr lang="en-US" sz="2400" b="0"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b="1" i="1" dirty="0" smtClean="0">
                <a:solidFill>
                  <a:schemeClr val="bg1"/>
                </a:solidFill>
              </a:rPr>
              <a:t>Currency conversion in GFT_FR is applied on a weekly basis (consistent with Engagement Reporting) for weekly and monthly reporting.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b="1" i="1" dirty="0" smtClean="0">
                <a:solidFill>
                  <a:schemeClr val="bg1"/>
                </a:solidFill>
              </a:rPr>
              <a:t>GFIS_FR converts today on a monthly basis.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b="1" i="1" dirty="0" smtClean="0">
                <a:solidFill>
                  <a:schemeClr val="bg1"/>
                </a:solidFill>
              </a:rPr>
              <a:t>To ensure consistency during the 6-months parallel run an adjustment to capture this conversion difference will be applied to GFT_FR.  </a:t>
            </a:r>
          </a:p>
        </p:txBody>
      </p:sp>
      <p:pic>
        <p:nvPicPr>
          <p:cNvPr id="1027" name="Picture 3"/>
          <p:cNvPicPr>
            <a:picLocks noChangeAspect="1" noChangeArrowheads="1"/>
          </p:cNvPicPr>
          <p:nvPr/>
        </p:nvPicPr>
        <p:blipFill>
          <a:blip r:embed="rId3" cstate="print"/>
          <a:srcRect/>
          <a:stretch>
            <a:fillRect/>
          </a:stretch>
        </p:blipFill>
        <p:spPr bwMode="auto">
          <a:xfrm>
            <a:off x="950896" y="2841486"/>
            <a:ext cx="1716104" cy="83820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2982896" y="2841486"/>
            <a:ext cx="1716104" cy="838200"/>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a:off x="7046896" y="2841486"/>
            <a:ext cx="1716104" cy="838200"/>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a:stretch>
            <a:fillRect/>
          </a:stretch>
        </p:blipFill>
        <p:spPr bwMode="auto">
          <a:xfrm>
            <a:off x="5014896" y="2841486"/>
            <a:ext cx="1716104" cy="838200"/>
          </a:xfrm>
          <a:prstGeom prst="rect">
            <a:avLst/>
          </a:prstGeom>
          <a:noFill/>
          <a:ln w="9525">
            <a:noFill/>
            <a:miter lim="800000"/>
            <a:headEnd/>
            <a:tailEnd/>
          </a:ln>
        </p:spPr>
      </p:pic>
      <p:sp>
        <p:nvSpPr>
          <p:cNvPr id="28" name="TextBox 27"/>
          <p:cNvSpPr txBox="1"/>
          <p:nvPr/>
        </p:nvSpPr>
        <p:spPr>
          <a:xfrm>
            <a:off x="1081780" y="3059328"/>
            <a:ext cx="1066800" cy="584775"/>
          </a:xfrm>
          <a:prstGeom prst="rect">
            <a:avLst/>
          </a:prstGeom>
          <a:noFill/>
        </p:spPr>
        <p:txBody>
          <a:bodyPr wrap="square" rtlCol="0">
            <a:spAutoFit/>
          </a:bodyPr>
          <a:lstStyle/>
          <a:p>
            <a:pPr algn="ctr"/>
            <a:r>
              <a:rPr lang="en-US" sz="1600" dirty="0" smtClean="0"/>
              <a:t>GFT_FR</a:t>
            </a:r>
          </a:p>
          <a:p>
            <a:pPr algn="ctr"/>
            <a:r>
              <a:rPr lang="en-US" sz="1600" dirty="0" smtClean="0"/>
              <a:t>weekly</a:t>
            </a:r>
            <a:endParaRPr lang="en-US" sz="1600" dirty="0"/>
          </a:p>
        </p:txBody>
      </p:sp>
      <p:sp>
        <p:nvSpPr>
          <p:cNvPr id="29" name="TextBox 28"/>
          <p:cNvSpPr txBox="1"/>
          <p:nvPr/>
        </p:nvSpPr>
        <p:spPr>
          <a:xfrm>
            <a:off x="7166128" y="3059328"/>
            <a:ext cx="1066800" cy="584775"/>
          </a:xfrm>
          <a:prstGeom prst="rect">
            <a:avLst/>
          </a:prstGeom>
          <a:noFill/>
        </p:spPr>
        <p:txBody>
          <a:bodyPr wrap="square" rtlCol="0">
            <a:spAutoFit/>
          </a:bodyPr>
          <a:lstStyle/>
          <a:p>
            <a:pPr algn="ctr"/>
            <a:r>
              <a:rPr lang="en-US" sz="1600" dirty="0" smtClean="0"/>
              <a:t>GFIS_FR</a:t>
            </a:r>
          </a:p>
          <a:p>
            <a:pPr algn="ctr"/>
            <a:r>
              <a:rPr lang="en-US" sz="1600" dirty="0" smtClean="0"/>
              <a:t>weekly</a:t>
            </a:r>
            <a:endParaRPr lang="en-US" sz="1600" dirty="0"/>
          </a:p>
        </p:txBody>
      </p:sp>
      <p:sp>
        <p:nvSpPr>
          <p:cNvPr id="30" name="TextBox 29"/>
          <p:cNvSpPr txBox="1"/>
          <p:nvPr/>
        </p:nvSpPr>
        <p:spPr>
          <a:xfrm>
            <a:off x="5138012" y="3059328"/>
            <a:ext cx="1066800" cy="584775"/>
          </a:xfrm>
          <a:prstGeom prst="rect">
            <a:avLst/>
          </a:prstGeom>
          <a:noFill/>
        </p:spPr>
        <p:txBody>
          <a:bodyPr wrap="square" rtlCol="0">
            <a:spAutoFit/>
          </a:bodyPr>
          <a:lstStyle/>
          <a:p>
            <a:pPr algn="ctr"/>
            <a:r>
              <a:rPr lang="en-US" sz="1600" dirty="0" smtClean="0"/>
              <a:t>GFIS_FR</a:t>
            </a:r>
          </a:p>
          <a:p>
            <a:pPr algn="ctr"/>
            <a:r>
              <a:rPr lang="en-US" sz="1600" dirty="0" smtClean="0"/>
              <a:t>monthly</a:t>
            </a:r>
            <a:endParaRPr lang="en-US" sz="1600" dirty="0"/>
          </a:p>
        </p:txBody>
      </p:sp>
      <p:sp>
        <p:nvSpPr>
          <p:cNvPr id="31" name="TextBox 30"/>
          <p:cNvSpPr txBox="1"/>
          <p:nvPr/>
        </p:nvSpPr>
        <p:spPr>
          <a:xfrm>
            <a:off x="3109896" y="3059328"/>
            <a:ext cx="1066800" cy="584775"/>
          </a:xfrm>
          <a:prstGeom prst="rect">
            <a:avLst/>
          </a:prstGeom>
          <a:noFill/>
        </p:spPr>
        <p:txBody>
          <a:bodyPr wrap="square" rtlCol="0">
            <a:spAutoFit/>
          </a:bodyPr>
          <a:lstStyle/>
          <a:p>
            <a:pPr algn="ctr"/>
            <a:r>
              <a:rPr lang="en-US" sz="1600" dirty="0" smtClean="0"/>
              <a:t>GFT_FR</a:t>
            </a:r>
          </a:p>
          <a:p>
            <a:pPr algn="ctr"/>
            <a:r>
              <a:rPr lang="en-US" sz="1600" dirty="0" smtClean="0"/>
              <a:t>monthly</a:t>
            </a:r>
            <a:endParaRPr lang="en-US" sz="1600" dirty="0"/>
          </a:p>
        </p:txBody>
      </p:sp>
      <p:sp>
        <p:nvSpPr>
          <p:cNvPr id="32" name="TextBox 31"/>
          <p:cNvSpPr txBox="1"/>
          <p:nvPr/>
        </p:nvSpPr>
        <p:spPr>
          <a:xfrm>
            <a:off x="2667000" y="3146286"/>
            <a:ext cx="304800" cy="381000"/>
          </a:xfrm>
          <a:prstGeom prst="rect">
            <a:avLst/>
          </a:prstGeom>
          <a:noFill/>
        </p:spPr>
        <p:txBody>
          <a:bodyPr wrap="square" rtlCol="0">
            <a:spAutoFit/>
          </a:bodyPr>
          <a:lstStyle/>
          <a:p>
            <a:r>
              <a:rPr lang="en-US" dirty="0" smtClean="0"/>
              <a:t>=</a:t>
            </a:r>
            <a:endParaRPr lang="en-US" dirty="0"/>
          </a:p>
        </p:txBody>
      </p:sp>
      <p:sp>
        <p:nvSpPr>
          <p:cNvPr id="33" name="TextBox 32"/>
          <p:cNvSpPr txBox="1"/>
          <p:nvPr/>
        </p:nvSpPr>
        <p:spPr>
          <a:xfrm>
            <a:off x="4684696" y="3146286"/>
            <a:ext cx="304800" cy="381000"/>
          </a:xfrm>
          <a:prstGeom prst="rect">
            <a:avLst/>
          </a:prstGeom>
          <a:noFill/>
        </p:spPr>
        <p:txBody>
          <a:bodyPr wrap="square" rtlCol="0">
            <a:spAutoFit/>
          </a:bodyPr>
          <a:lstStyle/>
          <a:p>
            <a:r>
              <a:rPr lang="en-US" dirty="0" smtClean="0"/>
              <a:t>=</a:t>
            </a:r>
            <a:endParaRPr lang="en-US" dirty="0"/>
          </a:p>
        </p:txBody>
      </p:sp>
      <p:sp>
        <p:nvSpPr>
          <p:cNvPr id="34" name="TextBox 33"/>
          <p:cNvSpPr txBox="1"/>
          <p:nvPr/>
        </p:nvSpPr>
        <p:spPr>
          <a:xfrm>
            <a:off x="6742096" y="3146286"/>
            <a:ext cx="304800" cy="381000"/>
          </a:xfrm>
          <a:prstGeom prst="rect">
            <a:avLst/>
          </a:prstGeom>
          <a:noFill/>
        </p:spPr>
        <p:txBody>
          <a:bodyPr wrap="square" rtlCol="0">
            <a:spAutoFit/>
          </a:bodyPr>
          <a:lstStyle/>
          <a:p>
            <a:r>
              <a:rPr lang="en-US" dirty="0" smtClean="0"/>
              <a:t>=</a:t>
            </a:r>
            <a:endParaRPr lang="en-US" dirty="0"/>
          </a:p>
        </p:txBody>
      </p:sp>
      <p:sp>
        <p:nvSpPr>
          <p:cNvPr id="35" name="TextBox 34"/>
          <p:cNvSpPr txBox="1"/>
          <p:nvPr/>
        </p:nvSpPr>
        <p:spPr>
          <a:xfrm>
            <a:off x="6665896" y="2765286"/>
            <a:ext cx="304800" cy="707886"/>
          </a:xfrm>
          <a:prstGeom prst="rect">
            <a:avLst/>
          </a:prstGeom>
          <a:noFill/>
        </p:spPr>
        <p:txBody>
          <a:bodyPr wrap="square" rtlCol="0">
            <a:spAutoFit/>
          </a:bodyPr>
          <a:lstStyle/>
          <a:p>
            <a:r>
              <a:rPr lang="en-US" sz="4000" dirty="0" smtClean="0">
                <a:solidFill>
                  <a:srgbClr val="F04C3E"/>
                </a:solidFill>
                <a:sym typeface="Wingdings"/>
              </a:rPr>
              <a:t></a:t>
            </a:r>
            <a:endParaRPr lang="en-US" sz="4000" dirty="0">
              <a:solidFill>
                <a:srgbClr val="F04C3E"/>
              </a:solidFill>
            </a:endParaRPr>
          </a:p>
        </p:txBody>
      </p:sp>
      <p:sp>
        <p:nvSpPr>
          <p:cNvPr id="36" name="TextBox 35"/>
          <p:cNvSpPr txBox="1"/>
          <p:nvPr/>
        </p:nvSpPr>
        <p:spPr>
          <a:xfrm>
            <a:off x="2590800" y="2743200"/>
            <a:ext cx="304800" cy="707886"/>
          </a:xfrm>
          <a:prstGeom prst="rect">
            <a:avLst/>
          </a:prstGeom>
          <a:noFill/>
        </p:spPr>
        <p:txBody>
          <a:bodyPr wrap="square" rtlCol="0">
            <a:spAutoFit/>
          </a:bodyPr>
          <a:lstStyle/>
          <a:p>
            <a:r>
              <a:rPr lang="en-US" sz="4000" dirty="0" smtClean="0">
                <a:solidFill>
                  <a:srgbClr val="2C973E"/>
                </a:solidFill>
                <a:sym typeface="Wingdings"/>
              </a:rPr>
              <a:t></a:t>
            </a:r>
            <a:endParaRPr lang="en-US" sz="4000" dirty="0">
              <a:solidFill>
                <a:srgbClr val="2C973E"/>
              </a:solidFill>
            </a:endParaRPr>
          </a:p>
        </p:txBody>
      </p:sp>
      <p:sp>
        <p:nvSpPr>
          <p:cNvPr id="37" name="TextBox 36"/>
          <p:cNvSpPr txBox="1"/>
          <p:nvPr/>
        </p:nvSpPr>
        <p:spPr>
          <a:xfrm>
            <a:off x="4608496" y="2743200"/>
            <a:ext cx="304800" cy="707886"/>
          </a:xfrm>
          <a:prstGeom prst="rect">
            <a:avLst/>
          </a:prstGeom>
          <a:noFill/>
        </p:spPr>
        <p:txBody>
          <a:bodyPr wrap="square" rtlCol="0">
            <a:spAutoFit/>
          </a:bodyPr>
          <a:lstStyle/>
          <a:p>
            <a:r>
              <a:rPr lang="en-US" sz="4000" dirty="0" smtClean="0">
                <a:solidFill>
                  <a:srgbClr val="2C973E"/>
                </a:solidFill>
                <a:sym typeface="Wingdings"/>
              </a:rPr>
              <a:t></a:t>
            </a:r>
            <a:endParaRPr lang="en-US" sz="4000" dirty="0">
              <a:solidFill>
                <a:srgbClr val="2C973E"/>
              </a:solidFill>
            </a:endParaRPr>
          </a:p>
        </p:txBody>
      </p:sp>
      <p:graphicFrame>
        <p:nvGraphicFramePr>
          <p:cNvPr id="19" name="Table 18"/>
          <p:cNvGraphicFramePr>
            <a:graphicFrameLocks noGrp="1"/>
          </p:cNvGraphicFramePr>
          <p:nvPr/>
        </p:nvGraphicFramePr>
        <p:xfrm>
          <a:off x="224716" y="4019550"/>
          <a:ext cx="2235200" cy="1609725"/>
        </p:xfrm>
        <a:graphic>
          <a:graphicData uri="http://schemas.openxmlformats.org/drawingml/2006/table">
            <a:tbl>
              <a:tblPr/>
              <a:tblGrid>
                <a:gridCol w="750343"/>
                <a:gridCol w="481233"/>
                <a:gridCol w="481233"/>
                <a:gridCol w="522391"/>
              </a:tblGrid>
              <a:tr h="238125">
                <a:tc>
                  <a:txBody>
                    <a:bodyPr/>
                    <a:lstStyle/>
                    <a:p>
                      <a:pPr algn="l" fontAlgn="ctr"/>
                      <a:endParaRPr lang="en-US" sz="1000" b="1" i="0" u="none" strike="noStrike" dirty="0">
                        <a:solidFill>
                          <a:srgbClr val="000000"/>
                        </a:solidFill>
                        <a:latin typeface="Arial"/>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Arial"/>
                        </a:rPr>
                        <a:t>EUR</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Arial"/>
                        </a:rPr>
                        <a:t>x rate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Arial"/>
                        </a:rPr>
                        <a:t>USD</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l" fontAlgn="b"/>
                      <a:r>
                        <a:rPr lang="en-US" sz="1000" b="0" i="0" u="none" strike="noStrike" dirty="0">
                          <a:solidFill>
                            <a:srgbClr val="000000"/>
                          </a:solidFill>
                          <a:latin typeface="Arial"/>
                        </a:rPr>
                        <a:t>week 1</a:t>
                      </a:r>
                    </a:p>
                  </a:txBody>
                  <a:tcPr marL="1143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dirty="0">
                          <a:solidFill>
                            <a:srgbClr val="000000"/>
                          </a:solidFill>
                          <a:latin typeface="Arial"/>
                        </a:rPr>
                        <a:t>100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dirty="0">
                          <a:solidFill>
                            <a:srgbClr val="000000"/>
                          </a:solidFill>
                          <a:latin typeface="Arial"/>
                        </a:rPr>
                        <a:t>1.3100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dirty="0">
                          <a:solidFill>
                            <a:srgbClr val="000000"/>
                          </a:solidFill>
                          <a:latin typeface="Arial"/>
                        </a:rPr>
                        <a:t>131.00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1925">
                <a:tc>
                  <a:txBody>
                    <a:bodyPr/>
                    <a:lstStyle/>
                    <a:p>
                      <a:pPr algn="l" fontAlgn="b"/>
                      <a:r>
                        <a:rPr lang="en-US" sz="1000" b="0" i="0" u="none" strike="noStrike" dirty="0">
                          <a:solidFill>
                            <a:srgbClr val="000000"/>
                          </a:solidFill>
                          <a:latin typeface="Arial"/>
                        </a:rPr>
                        <a:t>week 2</a:t>
                      </a:r>
                    </a:p>
                  </a:txBody>
                  <a:tcPr marL="1143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120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1.3300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159.60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1925">
                <a:tc>
                  <a:txBody>
                    <a:bodyPr/>
                    <a:lstStyle/>
                    <a:p>
                      <a:pPr algn="l" fontAlgn="b"/>
                      <a:r>
                        <a:rPr lang="en-US" sz="1000" b="0" i="0" u="none" strike="noStrike" dirty="0">
                          <a:solidFill>
                            <a:srgbClr val="000000"/>
                          </a:solidFill>
                          <a:latin typeface="Arial"/>
                        </a:rPr>
                        <a:t>week 3</a:t>
                      </a:r>
                    </a:p>
                  </a:txBody>
                  <a:tcPr marL="1143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1.2900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141.90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1925">
                <a:tc>
                  <a:txBody>
                    <a:bodyPr/>
                    <a:lstStyle/>
                    <a:p>
                      <a:pPr algn="l" fontAlgn="b"/>
                      <a:r>
                        <a:rPr lang="en-US" sz="1000" b="0" i="0" u="none" strike="noStrike" dirty="0">
                          <a:solidFill>
                            <a:srgbClr val="000000"/>
                          </a:solidFill>
                          <a:latin typeface="Arial"/>
                        </a:rPr>
                        <a:t>week 4</a:t>
                      </a:r>
                    </a:p>
                  </a:txBody>
                  <a:tcPr marL="1143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Arial"/>
                        </a:rPr>
                        <a:t>130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Arial"/>
                        </a:rPr>
                        <a:t>1.3000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Arial"/>
                        </a:rPr>
                        <a:t>169.00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323850">
                <a:tc>
                  <a:txBody>
                    <a:bodyPr/>
                    <a:lstStyle/>
                    <a:p>
                      <a:pPr algn="l" fontAlgn="ctr"/>
                      <a:r>
                        <a:rPr lang="en-US" sz="1000" b="0" i="1" u="none" strike="noStrike" dirty="0">
                          <a:solidFill>
                            <a:srgbClr val="000000"/>
                          </a:solidFill>
                          <a:latin typeface="Arial"/>
                        </a:rPr>
                        <a:t>memo: </a:t>
                      </a:r>
                      <a:br>
                        <a:rPr lang="en-US" sz="1000" b="0" i="1" u="none" strike="noStrike" dirty="0">
                          <a:solidFill>
                            <a:srgbClr val="000000"/>
                          </a:solidFill>
                          <a:latin typeface="Arial"/>
                        </a:rPr>
                      </a:br>
                      <a:r>
                        <a:rPr lang="en-US" sz="1000" b="0" i="1" u="none" strike="noStrike" dirty="0">
                          <a:solidFill>
                            <a:srgbClr val="000000"/>
                          </a:solidFill>
                          <a:latin typeface="Arial"/>
                        </a:rPr>
                        <a:t>week 1-4</a:t>
                      </a: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00" b="0" i="1" u="none" strike="noStrike" dirty="0">
                          <a:solidFill>
                            <a:srgbClr val="000000"/>
                          </a:solidFill>
                          <a:latin typeface="Arial"/>
                        </a:rPr>
                        <a:t>460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00" b="0" i="1" u="none" strike="noStrike" dirty="0">
                          <a:solidFill>
                            <a:srgbClr val="000000"/>
                          </a:solidFill>
                          <a:latin typeface="Arial"/>
                        </a:rPr>
                        <a:t>1.3076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00" b="0" i="1" u="none" strike="noStrike" dirty="0">
                          <a:solidFill>
                            <a:srgbClr val="000000"/>
                          </a:solidFill>
                          <a:latin typeface="Arial"/>
                        </a:rPr>
                        <a:t>601.50</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l" fontAlgn="b"/>
                      <a:r>
                        <a:rPr lang="en-US" sz="1000" b="0" i="0" u="none" strike="noStrike" dirty="0">
                          <a:solidFill>
                            <a:srgbClr val="000000"/>
                          </a:solidFill>
                          <a:latin typeface="Arial"/>
                        </a:rPr>
                        <a:t>adj week</a:t>
                      </a:r>
                    </a:p>
                  </a:txBody>
                  <a:tcPr marL="1143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Arial"/>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Arial"/>
                        </a:rPr>
                        <a:t>1.3025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Arial"/>
                        </a:rPr>
                        <a:t>13.03</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125">
                <a:tc>
                  <a:txBody>
                    <a:bodyPr/>
                    <a:lstStyle/>
                    <a:p>
                      <a:pPr algn="l" fontAlgn="ctr"/>
                      <a:r>
                        <a:rPr lang="en-US" sz="1000" b="1" i="0" u="none" strike="noStrike" dirty="0" smtClean="0">
                          <a:solidFill>
                            <a:srgbClr val="000000"/>
                          </a:solidFill>
                          <a:latin typeface="Arial"/>
                        </a:rPr>
                        <a:t>total month</a:t>
                      </a:r>
                      <a:endParaRPr lang="en-US" sz="1000" b="1" i="0" u="none" strike="noStrike" dirty="0">
                        <a:solidFill>
                          <a:srgbClr val="000000"/>
                        </a:solidFill>
                        <a:latin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c>
                  <a:txBody>
                    <a:bodyPr/>
                    <a:lstStyle/>
                    <a:p>
                      <a:pPr algn="r" fontAlgn="ctr"/>
                      <a:r>
                        <a:rPr lang="en-US" sz="1000" b="1" i="0" u="none" strike="noStrike" dirty="0">
                          <a:solidFill>
                            <a:srgbClr val="000000"/>
                          </a:solidFill>
                          <a:latin typeface="Arial"/>
                        </a:rPr>
                        <a:t>470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c>
                  <a:txBody>
                    <a:bodyPr/>
                    <a:lstStyle/>
                    <a:p>
                      <a:pPr algn="r" fontAlgn="ctr"/>
                      <a:r>
                        <a:rPr lang="en-US" sz="1000" b="1" i="0" u="none" strike="noStrike" dirty="0">
                          <a:solidFill>
                            <a:srgbClr val="000000"/>
                          </a:solidFill>
                          <a:latin typeface="Arial"/>
                        </a:rPr>
                        <a:t>1.3075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c>
                  <a:txBody>
                    <a:bodyPr/>
                    <a:lstStyle/>
                    <a:p>
                      <a:pPr algn="r" fontAlgn="ctr"/>
                      <a:r>
                        <a:rPr lang="en-US" sz="1000" b="1" i="0" u="none" strike="noStrike" dirty="0">
                          <a:solidFill>
                            <a:srgbClr val="000000"/>
                          </a:solidFill>
                          <a:latin typeface="Arial"/>
                        </a:rPr>
                        <a:t>614.53</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r>
            </a:tbl>
          </a:graphicData>
        </a:graphic>
      </p:graphicFrame>
      <p:graphicFrame>
        <p:nvGraphicFramePr>
          <p:cNvPr id="20" name="Table 19"/>
          <p:cNvGraphicFramePr>
            <a:graphicFrameLocks noGrp="1"/>
          </p:cNvGraphicFramePr>
          <p:nvPr/>
        </p:nvGraphicFramePr>
        <p:xfrm>
          <a:off x="3009900" y="4029075"/>
          <a:ext cx="1485900" cy="1609725"/>
        </p:xfrm>
        <a:graphic>
          <a:graphicData uri="http://schemas.openxmlformats.org/drawingml/2006/table">
            <a:tbl>
              <a:tblPr/>
              <a:tblGrid>
                <a:gridCol w="481571"/>
                <a:gridCol w="481571"/>
                <a:gridCol w="522758"/>
              </a:tblGrid>
              <a:tr h="238125">
                <a:tc>
                  <a:txBody>
                    <a:bodyPr/>
                    <a:lstStyle/>
                    <a:p>
                      <a:pPr algn="ctr" fontAlgn="ctr"/>
                      <a:r>
                        <a:rPr lang="en-US" sz="1000" b="1" i="0" u="none" strike="noStrike" dirty="0">
                          <a:solidFill>
                            <a:srgbClr val="000000"/>
                          </a:solidFill>
                          <a:latin typeface="Arial"/>
                        </a:rPr>
                        <a:t>EUR</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Arial"/>
                        </a:rPr>
                        <a:t>x rate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Arial"/>
                        </a:rPr>
                        <a:t>USD</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r" fontAlgn="b"/>
                      <a:r>
                        <a:rPr lang="en-US" sz="1000" b="0" i="0" u="none" strike="noStrike" dirty="0">
                          <a:solidFill>
                            <a:srgbClr val="000000"/>
                          </a:solidFill>
                          <a:latin typeface="Arial"/>
                        </a:rPr>
                        <a:t>100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dirty="0">
                          <a:solidFill>
                            <a:srgbClr val="000000"/>
                          </a:solidFill>
                          <a:latin typeface="Arial"/>
                        </a:rPr>
                        <a:t>1.3100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dirty="0">
                          <a:solidFill>
                            <a:srgbClr val="000000"/>
                          </a:solidFill>
                          <a:latin typeface="Arial"/>
                        </a:rPr>
                        <a:t>131.00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1925">
                <a:tc>
                  <a:txBody>
                    <a:bodyPr/>
                    <a:lstStyle/>
                    <a:p>
                      <a:pPr algn="r" fontAlgn="b"/>
                      <a:r>
                        <a:rPr lang="en-US" sz="1000" b="0" i="0" u="none" strike="noStrike" dirty="0">
                          <a:solidFill>
                            <a:srgbClr val="000000"/>
                          </a:solidFill>
                          <a:latin typeface="Arial"/>
                        </a:rPr>
                        <a:t>120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1.3300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159.60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1925">
                <a:tc>
                  <a:txBody>
                    <a:bodyPr/>
                    <a:lstStyle/>
                    <a:p>
                      <a:pPr algn="r" fontAlgn="b"/>
                      <a:r>
                        <a:rPr lang="en-US" sz="1000" b="0" i="0" u="none" strike="noStrike" dirty="0">
                          <a:solidFill>
                            <a:srgbClr val="000000"/>
                          </a:solidFill>
                          <a:latin typeface="Arial"/>
                        </a:rPr>
                        <a:t>110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1.2900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141.90</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1925">
                <a:tc>
                  <a:txBody>
                    <a:bodyPr/>
                    <a:lstStyle/>
                    <a:p>
                      <a:pPr algn="r" fontAlgn="b"/>
                      <a:r>
                        <a:rPr lang="en-US" sz="1000" b="0" i="0" u="none" strike="noStrike" dirty="0">
                          <a:solidFill>
                            <a:srgbClr val="000000"/>
                          </a:solidFill>
                          <a:latin typeface="Arial"/>
                        </a:rPr>
                        <a:t>140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1.3002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r" fontAlgn="b"/>
                      <a:r>
                        <a:rPr lang="en-US" sz="1000" b="0" i="0" u="none" strike="noStrike" dirty="0">
                          <a:solidFill>
                            <a:srgbClr val="000000"/>
                          </a:solidFill>
                          <a:latin typeface="Arial"/>
                        </a:rPr>
                        <a:t>182.03</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323850">
                <a:tc>
                  <a:txBody>
                    <a:bodyPr/>
                    <a:lstStyle/>
                    <a:p>
                      <a:pPr algn="l" fontAlgn="b"/>
                      <a:r>
                        <a:rPr lang="en-US" sz="1000" b="0" i="1" u="none" strike="noStrike" dirty="0">
                          <a:solidFill>
                            <a:srgbClr val="000000"/>
                          </a:solidFill>
                          <a:latin typeface="Arial"/>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000" b="0" i="1"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000" b="0" i="1"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1925">
                <a:tc>
                  <a:txBody>
                    <a:bodyPr/>
                    <a:lstStyle/>
                    <a:p>
                      <a:pPr algn="l" fontAlgn="b"/>
                      <a:r>
                        <a:rPr lang="en-US" sz="1000" b="0" i="0" u="none" strike="noStrike" dirty="0">
                          <a:solidFill>
                            <a:srgbClr val="000000"/>
                          </a:solidFill>
                          <a:latin typeface="Arial"/>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38125">
                <a:tc>
                  <a:txBody>
                    <a:bodyPr/>
                    <a:lstStyle/>
                    <a:p>
                      <a:pPr algn="r" fontAlgn="ctr"/>
                      <a:r>
                        <a:rPr lang="en-US" sz="1000" b="1" i="0" u="none" strike="noStrike" dirty="0">
                          <a:solidFill>
                            <a:srgbClr val="000000"/>
                          </a:solidFill>
                          <a:latin typeface="Arial"/>
                        </a:rPr>
                        <a:t>470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c>
                  <a:txBody>
                    <a:bodyPr/>
                    <a:lstStyle/>
                    <a:p>
                      <a:pPr algn="r" fontAlgn="ctr"/>
                      <a:r>
                        <a:rPr lang="en-US" sz="1000" b="1" i="0" u="none" strike="noStrike" dirty="0">
                          <a:solidFill>
                            <a:srgbClr val="000000"/>
                          </a:solidFill>
                          <a:latin typeface="Arial"/>
                        </a:rPr>
                        <a:t>1.3075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c>
                  <a:txBody>
                    <a:bodyPr/>
                    <a:lstStyle/>
                    <a:p>
                      <a:pPr algn="r" fontAlgn="ctr"/>
                      <a:r>
                        <a:rPr lang="en-US" sz="1000" b="1" i="0" u="none" strike="noStrike" dirty="0">
                          <a:solidFill>
                            <a:srgbClr val="000000"/>
                          </a:solidFill>
                          <a:latin typeface="Arial"/>
                        </a:rPr>
                        <a:t>614.53</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r>
            </a:tbl>
          </a:graphicData>
        </a:graphic>
      </p:graphicFrame>
      <p:graphicFrame>
        <p:nvGraphicFramePr>
          <p:cNvPr id="21" name="Table 20"/>
          <p:cNvGraphicFramePr>
            <a:graphicFrameLocks noGrp="1"/>
          </p:cNvGraphicFramePr>
          <p:nvPr/>
        </p:nvGraphicFramePr>
        <p:xfrm>
          <a:off x="5045784" y="4029075"/>
          <a:ext cx="1485900" cy="1609725"/>
        </p:xfrm>
        <a:graphic>
          <a:graphicData uri="http://schemas.openxmlformats.org/drawingml/2006/table">
            <a:tbl>
              <a:tblPr/>
              <a:tblGrid>
                <a:gridCol w="481571"/>
                <a:gridCol w="481571"/>
                <a:gridCol w="522758"/>
              </a:tblGrid>
              <a:tr h="238125">
                <a:tc>
                  <a:txBody>
                    <a:bodyPr/>
                    <a:lstStyle/>
                    <a:p>
                      <a:pPr algn="ctr" fontAlgn="ctr"/>
                      <a:r>
                        <a:rPr lang="en-US" sz="1000" b="1" i="0" u="none" strike="noStrike" dirty="0">
                          <a:solidFill>
                            <a:srgbClr val="000000"/>
                          </a:solidFill>
                          <a:latin typeface="Arial"/>
                        </a:rPr>
                        <a:t>EUR</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Arial"/>
                        </a:rPr>
                        <a:t>x rate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latin typeface="Arial"/>
                        </a:rPr>
                        <a:t>USD</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l" fontAlgn="b"/>
                      <a:r>
                        <a:rPr lang="en-US" sz="1000" b="0" i="0" u="none" strike="noStrike" dirty="0">
                          <a:solidFill>
                            <a:srgbClr val="000000"/>
                          </a:solidFill>
                          <a:latin typeface="Arial"/>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1925">
                <a:tc>
                  <a:txBody>
                    <a:bodyPr/>
                    <a:lstStyle/>
                    <a:p>
                      <a:pPr algn="l" fontAlgn="b"/>
                      <a:r>
                        <a:rPr lang="en-US" sz="1000" b="0" i="0" u="none" strike="noStrike" dirty="0">
                          <a:solidFill>
                            <a:srgbClr val="000000"/>
                          </a:solidFill>
                          <a:latin typeface="Arial"/>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000" b="0"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000" b="0" i="0"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1925">
                <a:tc>
                  <a:txBody>
                    <a:bodyPr/>
                    <a:lstStyle/>
                    <a:p>
                      <a:pPr algn="l" fontAlgn="b"/>
                      <a:r>
                        <a:rPr lang="en-US" sz="1000" b="0" i="0" u="none" strike="noStrike" dirty="0">
                          <a:solidFill>
                            <a:srgbClr val="000000"/>
                          </a:solidFill>
                          <a:latin typeface="Arial"/>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000" b="0"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000" b="0" i="0"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1925">
                <a:tc>
                  <a:txBody>
                    <a:bodyPr/>
                    <a:lstStyle/>
                    <a:p>
                      <a:pPr algn="l" fontAlgn="b"/>
                      <a:r>
                        <a:rPr lang="en-US" sz="1000" b="0" i="0" u="none" strike="noStrike" dirty="0">
                          <a:solidFill>
                            <a:srgbClr val="000000"/>
                          </a:solidFill>
                          <a:latin typeface="Arial"/>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000" b="0"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000" b="0" i="0"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323850">
                <a:tc>
                  <a:txBody>
                    <a:bodyPr/>
                    <a:lstStyle/>
                    <a:p>
                      <a:pPr algn="l" fontAlgn="b"/>
                      <a:r>
                        <a:rPr lang="en-US" sz="1000" b="0" i="1" u="none" strike="noStrike" dirty="0">
                          <a:solidFill>
                            <a:srgbClr val="000000"/>
                          </a:solidFill>
                          <a:latin typeface="Arial"/>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000" b="0" i="1"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000" b="0" i="1"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1925">
                <a:tc>
                  <a:txBody>
                    <a:bodyPr/>
                    <a:lstStyle/>
                    <a:p>
                      <a:pPr algn="l" fontAlgn="b"/>
                      <a:r>
                        <a:rPr lang="en-US" sz="1000" b="0" i="0" u="none" strike="noStrike" dirty="0">
                          <a:solidFill>
                            <a:srgbClr val="000000"/>
                          </a:solidFill>
                          <a:latin typeface="Arial"/>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38125">
                <a:tc>
                  <a:txBody>
                    <a:bodyPr/>
                    <a:lstStyle/>
                    <a:p>
                      <a:pPr algn="r" fontAlgn="ctr"/>
                      <a:r>
                        <a:rPr lang="en-US" sz="1000" b="1" i="0" u="none" strike="noStrike" dirty="0">
                          <a:solidFill>
                            <a:srgbClr val="000000"/>
                          </a:solidFill>
                          <a:latin typeface="Arial"/>
                        </a:rPr>
                        <a:t>470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c>
                  <a:txBody>
                    <a:bodyPr/>
                    <a:lstStyle/>
                    <a:p>
                      <a:pPr algn="r" fontAlgn="ctr"/>
                      <a:r>
                        <a:rPr lang="en-US" sz="1000" b="1" i="0" u="none" strike="noStrike" dirty="0">
                          <a:solidFill>
                            <a:srgbClr val="000000"/>
                          </a:solidFill>
                          <a:latin typeface="Arial"/>
                        </a:rPr>
                        <a:t>1.3075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c>
                  <a:txBody>
                    <a:bodyPr/>
                    <a:lstStyle/>
                    <a:p>
                      <a:pPr algn="r" fontAlgn="ctr"/>
                      <a:r>
                        <a:rPr lang="en-US" sz="1000" b="1" i="0" u="none" strike="noStrike" dirty="0">
                          <a:solidFill>
                            <a:srgbClr val="000000"/>
                          </a:solidFill>
                          <a:latin typeface="Arial"/>
                        </a:rPr>
                        <a:t>614.53</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r>
            </a:tbl>
          </a:graphicData>
        </a:graphic>
      </p:graphicFrame>
      <p:sp>
        <p:nvSpPr>
          <p:cNvPr id="22" name="TextBox 21"/>
          <p:cNvSpPr txBox="1"/>
          <p:nvPr/>
        </p:nvSpPr>
        <p:spPr>
          <a:xfrm>
            <a:off x="990600" y="3700790"/>
            <a:ext cx="1524000" cy="261610"/>
          </a:xfrm>
          <a:prstGeom prst="rect">
            <a:avLst/>
          </a:prstGeom>
          <a:noFill/>
        </p:spPr>
        <p:txBody>
          <a:bodyPr wrap="square" rtlCol="0">
            <a:spAutoFit/>
          </a:bodyPr>
          <a:lstStyle/>
          <a:p>
            <a:r>
              <a:rPr lang="en-US" sz="1050" dirty="0" smtClean="0"/>
              <a:t>based on GL data</a:t>
            </a:r>
            <a:endParaRPr lang="en-US" sz="1100" dirty="0"/>
          </a:p>
        </p:txBody>
      </p:sp>
      <p:sp>
        <p:nvSpPr>
          <p:cNvPr id="23" name="TextBox 22"/>
          <p:cNvSpPr txBox="1"/>
          <p:nvPr/>
        </p:nvSpPr>
        <p:spPr>
          <a:xfrm>
            <a:off x="3047106" y="3700790"/>
            <a:ext cx="1524000" cy="261610"/>
          </a:xfrm>
          <a:prstGeom prst="rect">
            <a:avLst/>
          </a:prstGeom>
          <a:noFill/>
        </p:spPr>
        <p:txBody>
          <a:bodyPr wrap="square" rtlCol="0">
            <a:spAutoFit/>
          </a:bodyPr>
          <a:lstStyle/>
          <a:p>
            <a:r>
              <a:rPr lang="en-US" sz="1050" dirty="0" smtClean="0"/>
              <a:t>based on GL data</a:t>
            </a:r>
            <a:endParaRPr lang="en-US" sz="1100" dirty="0"/>
          </a:p>
        </p:txBody>
      </p:sp>
      <p:sp>
        <p:nvSpPr>
          <p:cNvPr id="24" name="TextBox 23"/>
          <p:cNvSpPr txBox="1"/>
          <p:nvPr/>
        </p:nvSpPr>
        <p:spPr>
          <a:xfrm>
            <a:off x="5082990" y="3700790"/>
            <a:ext cx="1524000" cy="261610"/>
          </a:xfrm>
          <a:prstGeom prst="rect">
            <a:avLst/>
          </a:prstGeom>
          <a:noFill/>
        </p:spPr>
        <p:txBody>
          <a:bodyPr wrap="square" rtlCol="0">
            <a:spAutoFit/>
          </a:bodyPr>
          <a:lstStyle/>
          <a:p>
            <a:r>
              <a:rPr lang="en-US" sz="1050" dirty="0" smtClean="0"/>
              <a:t>based on GL data</a:t>
            </a:r>
            <a:endParaRPr lang="en-US" sz="1100" dirty="0"/>
          </a:p>
        </p:txBody>
      </p:sp>
      <p:sp>
        <p:nvSpPr>
          <p:cNvPr id="25" name="TextBox 24"/>
          <p:cNvSpPr txBox="1"/>
          <p:nvPr/>
        </p:nvSpPr>
        <p:spPr>
          <a:xfrm>
            <a:off x="7096464" y="3700790"/>
            <a:ext cx="1524000" cy="261610"/>
          </a:xfrm>
          <a:prstGeom prst="rect">
            <a:avLst/>
          </a:prstGeom>
          <a:noFill/>
        </p:spPr>
        <p:txBody>
          <a:bodyPr wrap="square" rtlCol="0">
            <a:spAutoFit/>
          </a:bodyPr>
          <a:lstStyle/>
          <a:p>
            <a:r>
              <a:rPr lang="en-US" sz="1050" dirty="0" smtClean="0"/>
              <a:t>based on ER data</a:t>
            </a:r>
            <a:endParaRPr lang="en-US" sz="1100" dirty="0"/>
          </a:p>
        </p:txBody>
      </p:sp>
      <p:sp>
        <p:nvSpPr>
          <p:cNvPr id="26" name="TextBox 25"/>
          <p:cNvSpPr txBox="1"/>
          <p:nvPr/>
        </p:nvSpPr>
        <p:spPr>
          <a:xfrm>
            <a:off x="152400" y="3990201"/>
            <a:ext cx="1524000" cy="276999"/>
          </a:xfrm>
          <a:prstGeom prst="rect">
            <a:avLst/>
          </a:prstGeom>
          <a:noFill/>
        </p:spPr>
        <p:txBody>
          <a:bodyPr wrap="square" rtlCol="0">
            <a:spAutoFit/>
          </a:bodyPr>
          <a:lstStyle/>
          <a:p>
            <a:r>
              <a:rPr lang="en-US" sz="1200" b="1" dirty="0" smtClean="0"/>
              <a:t>TNR</a:t>
            </a:r>
            <a:endParaRPr lang="en-US" sz="1400" b="1" dirty="0"/>
          </a:p>
        </p:txBody>
      </p:sp>
      <p:cxnSp>
        <p:nvCxnSpPr>
          <p:cNvPr id="38" name="Straight Arrow Connector 37"/>
          <p:cNvCxnSpPr/>
          <p:nvPr/>
        </p:nvCxnSpPr>
        <p:spPr>
          <a:xfrm>
            <a:off x="2492190" y="4822116"/>
            <a:ext cx="5334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481432" y="4876800"/>
            <a:ext cx="533400" cy="446442"/>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5972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 Report Variances </a:t>
            </a:r>
            <a:br>
              <a:rPr lang="en-US" dirty="0" smtClean="0">
                <a:solidFill>
                  <a:schemeClr val="bg1"/>
                </a:solidFill>
              </a:rPr>
            </a:br>
            <a:r>
              <a:rPr lang="en-US" sz="2400" b="0" dirty="0" smtClean="0">
                <a:solidFill>
                  <a:schemeClr val="bg1"/>
                </a:solidFill>
              </a:rPr>
              <a:t>Total Variance</a:t>
            </a:r>
            <a:endParaRPr lang="en-US" sz="2400" b="0" dirty="0">
              <a:solidFill>
                <a:schemeClr val="bg1"/>
              </a:solidFill>
            </a:endParaRPr>
          </a:p>
        </p:txBody>
      </p:sp>
      <p:sp>
        <p:nvSpPr>
          <p:cNvPr id="4" name="Text Placeholder 3"/>
          <p:cNvSpPr txBox="1">
            <a:spLocks/>
          </p:cNvSpPr>
          <p:nvPr/>
        </p:nvSpPr>
        <p:spPr>
          <a:xfrm>
            <a:off x="457200" y="1093940"/>
            <a:ext cx="8229600" cy="811060"/>
          </a:xfrm>
          <a:prstGeom prst="rect">
            <a:avLst/>
          </a:prstGeom>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b="1" i="1" dirty="0" smtClean="0">
                <a:solidFill>
                  <a:schemeClr val="bg1"/>
                </a:solidFill>
              </a:rPr>
              <a:t>Total Variance is based on variable rates.</a:t>
            </a:r>
          </a:p>
          <a:p>
            <a:pPr marL="0" marR="0" lvl="0" indent="0" algn="l" defTabSz="914400" rtl="0" eaLnBrk="1" fontAlgn="base" latinLnBrk="0" hangingPunct="1">
              <a:lnSpc>
                <a:spcPct val="100000"/>
              </a:lnSpc>
              <a:spcBef>
                <a:spcPct val="0"/>
              </a:spcBef>
              <a:spcAft>
                <a:spcPct val="0"/>
              </a:spcAft>
              <a:buClrTx/>
              <a:buSzTx/>
              <a:buFontTx/>
              <a:buNone/>
              <a:tabLst/>
              <a:defRPr/>
            </a:pPr>
            <a:r>
              <a:rPr lang="en-US" b="1" i="1" dirty="0" smtClean="0">
                <a:solidFill>
                  <a:schemeClr val="bg1"/>
                </a:solidFill>
              </a:rPr>
              <a:t>Total Variance = Operational Variance + Exchange Rate Variance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1" u="none" strike="noStrike" kern="1200" cap="none" spc="0" normalizeH="0" baseline="0" noProof="0" dirty="0">
              <a:ln>
                <a:noFill/>
              </a:ln>
              <a:solidFill>
                <a:schemeClr val="bg1"/>
              </a:solidFill>
              <a:effectLst/>
              <a:uLnTx/>
              <a:uFillTx/>
              <a:latin typeface="Arial" charset="0"/>
              <a:ea typeface="+mn-ea"/>
              <a:cs typeface="+mn-cs"/>
            </a:endParaRPr>
          </a:p>
        </p:txBody>
      </p:sp>
      <p:graphicFrame>
        <p:nvGraphicFramePr>
          <p:cNvPr id="8" name="Table 7"/>
          <p:cNvGraphicFramePr>
            <a:graphicFrameLocks noGrp="1"/>
          </p:cNvGraphicFramePr>
          <p:nvPr>
            <p:extLst>
              <p:ext uri="{D42A27DB-BD31-4B8C-83A1-F6EECF244321}">
                <p14:modId xmlns:p14="http://schemas.microsoft.com/office/powerpoint/2010/main" val="2972617759"/>
              </p:ext>
            </p:extLst>
          </p:nvPr>
        </p:nvGraphicFramePr>
        <p:xfrm>
          <a:off x="454025" y="1732437"/>
          <a:ext cx="8229600" cy="1233501"/>
        </p:xfrm>
        <a:graphic>
          <a:graphicData uri="http://schemas.openxmlformats.org/drawingml/2006/table">
            <a:tbl>
              <a:tblPr/>
              <a:tblGrid>
                <a:gridCol w="2461189"/>
                <a:gridCol w="5768411"/>
              </a:tblGrid>
              <a:tr h="232185">
                <a:tc>
                  <a:txBody>
                    <a:bodyPr/>
                    <a:lstStyle/>
                    <a:p>
                      <a:pPr algn="ctr" fontAlgn="ctr">
                        <a:spcAft>
                          <a:spcPts val="0"/>
                        </a:spcAft>
                      </a:pPr>
                      <a:r>
                        <a:rPr lang="en-GB" sz="1000" b="1" kern="1200" dirty="0" smtClean="0">
                          <a:solidFill>
                            <a:schemeClr val="bg1"/>
                          </a:solidFill>
                          <a:latin typeface="+mj-lt"/>
                          <a:ea typeface="Times New Roman"/>
                          <a:cs typeface="Arial"/>
                        </a:rPr>
                        <a:t>Total Variance</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fontAlgn="ctr">
                        <a:spcAft>
                          <a:spcPts val="0"/>
                        </a:spcAft>
                      </a:pPr>
                      <a:r>
                        <a:rPr lang="en-GB" sz="1000" b="1" kern="1200" dirty="0" smtClean="0">
                          <a:solidFill>
                            <a:schemeClr val="bg1"/>
                          </a:solidFill>
                          <a:latin typeface="+mj-lt"/>
                          <a:ea typeface="Times New Roman"/>
                          <a:cs typeface="Arial"/>
                        </a:rPr>
                        <a:t>Variance Calculation</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r>
              <a:tr h="250329">
                <a:tc rowSpan="2">
                  <a:txBody>
                    <a:bodyPr/>
                    <a:lstStyle/>
                    <a:p>
                      <a:pPr marL="342900" lvl="0" indent="-342900" algn="l">
                        <a:spcAft>
                          <a:spcPts val="300"/>
                        </a:spcAft>
                        <a:buClr>
                          <a:srgbClr val="FFC000"/>
                        </a:buClr>
                        <a:buSzPts val="1000"/>
                        <a:buFont typeface="Arial"/>
                        <a:buNone/>
                        <a:tabLst>
                          <a:tab pos="2971800" algn="ctr"/>
                          <a:tab pos="5943600" algn="r"/>
                        </a:tabLst>
                      </a:pPr>
                      <a:r>
                        <a:rPr lang="en-US" sz="1000" b="1" dirty="0" smtClean="0">
                          <a:solidFill>
                            <a:schemeClr val="bg1"/>
                          </a:solidFill>
                          <a:latin typeface="+mj-lt"/>
                          <a:ea typeface="EYInterstate Light"/>
                          <a:cs typeface="Times New Roman"/>
                        </a:rPr>
                        <a:t>Variance</a:t>
                      </a:r>
                      <a:r>
                        <a:rPr lang="en-US" sz="1000" b="1" baseline="0" dirty="0" smtClean="0">
                          <a:solidFill>
                            <a:schemeClr val="bg1"/>
                          </a:solidFill>
                          <a:latin typeface="+mj-lt"/>
                          <a:ea typeface="EYInterstate Light"/>
                          <a:cs typeface="Times New Roman"/>
                        </a:rPr>
                        <a:t> in absolute amount:</a:t>
                      </a:r>
                      <a:endParaRPr lang="en-US" sz="1000" b="1"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indent="-109855" algn="l" eaLnBrk="0" fontAlgn="b" hangingPunct="0">
                        <a:spcAft>
                          <a:spcPts val="0"/>
                        </a:spcAft>
                      </a:pPr>
                      <a:r>
                        <a:rPr lang="en-US" sz="1000" dirty="0" smtClean="0">
                          <a:solidFill>
                            <a:schemeClr val="bg1"/>
                          </a:solidFill>
                          <a:latin typeface="+mj-lt"/>
                          <a:ea typeface="Times New Roman"/>
                          <a:cs typeface="Times New Roman"/>
                        </a:rPr>
                        <a:t>Actual at Current Rate - Plan at Constant</a:t>
                      </a:r>
                      <a:r>
                        <a:rPr lang="en-US" sz="1000" baseline="0" dirty="0" smtClean="0">
                          <a:solidFill>
                            <a:schemeClr val="bg1"/>
                          </a:solidFill>
                          <a:latin typeface="+mj-lt"/>
                          <a:ea typeface="Times New Roman"/>
                          <a:cs typeface="Times New Roman"/>
                        </a:rPr>
                        <a:t> </a:t>
                      </a:r>
                      <a:r>
                        <a:rPr lang="en-US" sz="1000" dirty="0" smtClean="0">
                          <a:solidFill>
                            <a:schemeClr val="bg1"/>
                          </a:solidFill>
                          <a:latin typeface="+mj-lt"/>
                          <a:ea typeface="Times New Roman"/>
                          <a:cs typeface="Times New Roman"/>
                        </a:rPr>
                        <a:t>Rate*</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329">
                <a:tc vMerge="1">
                  <a:txBody>
                    <a:bodyPr/>
                    <a:lstStyle/>
                    <a:p>
                      <a:pPr marL="342900" lvl="0" indent="-342900" algn="l">
                        <a:spcAft>
                          <a:spcPts val="300"/>
                        </a:spcAft>
                        <a:buClr>
                          <a:srgbClr val="FFC000"/>
                        </a:buClr>
                        <a:buSzPts val="1000"/>
                        <a:buFont typeface="Arial"/>
                        <a:buNone/>
                        <a:tabLst>
                          <a:tab pos="2971800" algn="ctr"/>
                          <a:tab pos="5943600" algn="r"/>
                        </a:tabLst>
                      </a:pPr>
                      <a:endParaRPr lang="en-US" sz="1200"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marR="0" indent="-109855" algn="l" defTabSz="914400" rtl="0" eaLnBrk="0" fontAlgn="b" latinLnBrk="0" hangingPunct="0">
                        <a:lnSpc>
                          <a:spcPct val="100000"/>
                        </a:lnSpc>
                        <a:spcBef>
                          <a:spcPts val="0"/>
                        </a:spcBef>
                        <a:spcAft>
                          <a:spcPts val="0"/>
                        </a:spcAft>
                        <a:buClrTx/>
                        <a:buSzTx/>
                        <a:buFontTx/>
                        <a:buNone/>
                        <a:tabLst/>
                        <a:defRPr/>
                      </a:pPr>
                      <a:r>
                        <a:rPr lang="en-US" sz="1000" kern="1200" dirty="0" smtClean="0">
                          <a:solidFill>
                            <a:schemeClr val="bg1"/>
                          </a:solidFill>
                          <a:latin typeface="+mj-lt"/>
                          <a:ea typeface="Times New Roman"/>
                          <a:cs typeface="Times New Roman"/>
                        </a:rPr>
                        <a:t>Actual at Current Rate – PY at PY Rate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329">
                <a:tc rowSpan="2">
                  <a:txBody>
                    <a:bodyPr/>
                    <a:lstStyle/>
                    <a:p>
                      <a:pPr marL="342900" lvl="0" indent="-342900" algn="l">
                        <a:spcAft>
                          <a:spcPts val="300"/>
                        </a:spcAft>
                        <a:buClr>
                          <a:srgbClr val="FFC000"/>
                        </a:buClr>
                        <a:buSzPts val="1000"/>
                        <a:buFont typeface="Arial"/>
                        <a:buNone/>
                        <a:tabLst>
                          <a:tab pos="2971800" algn="ctr"/>
                          <a:tab pos="5943600" algn="r"/>
                        </a:tabLst>
                      </a:pPr>
                      <a:r>
                        <a:rPr lang="en-US" sz="1000" b="1" dirty="0" smtClean="0">
                          <a:solidFill>
                            <a:schemeClr val="bg1"/>
                          </a:solidFill>
                          <a:latin typeface="+mj-lt"/>
                          <a:ea typeface="EYInterstate Light"/>
                          <a:cs typeface="Times New Roman"/>
                        </a:rPr>
                        <a:t>Variance in %:</a:t>
                      </a:r>
                      <a:endParaRPr lang="en-US" sz="1000" b="1"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marR="0" indent="-109855" algn="l" defTabSz="914400" rtl="0" eaLnBrk="0" fontAlgn="b" latinLnBrk="0" hangingPunct="0">
                        <a:lnSpc>
                          <a:spcPct val="100000"/>
                        </a:lnSpc>
                        <a:spcBef>
                          <a:spcPts val="0"/>
                        </a:spcBef>
                        <a:spcAft>
                          <a:spcPts val="0"/>
                        </a:spcAft>
                        <a:buClrTx/>
                        <a:buSzTx/>
                        <a:buFontTx/>
                        <a:buNone/>
                        <a:tabLst/>
                        <a:defRPr/>
                      </a:pPr>
                      <a:r>
                        <a:rPr lang="en-US" sz="1000" kern="1200" dirty="0" smtClean="0">
                          <a:solidFill>
                            <a:schemeClr val="bg1"/>
                          </a:solidFill>
                          <a:latin typeface="+mj-lt"/>
                          <a:ea typeface="Times New Roman"/>
                          <a:cs typeface="Times New Roman"/>
                        </a:rPr>
                        <a:t>(Actual at Current Rate - Plan at Plan Rate) / Plan at Constant</a:t>
                      </a:r>
                      <a:r>
                        <a:rPr lang="en-US" sz="1000" kern="1200" baseline="0" dirty="0" smtClean="0">
                          <a:solidFill>
                            <a:schemeClr val="bg1"/>
                          </a:solidFill>
                          <a:latin typeface="+mj-lt"/>
                          <a:ea typeface="Times New Roman"/>
                          <a:cs typeface="Times New Roman"/>
                        </a:rPr>
                        <a:t> </a:t>
                      </a:r>
                      <a:r>
                        <a:rPr lang="en-US" sz="1000" kern="1200" dirty="0" smtClean="0">
                          <a:solidFill>
                            <a:schemeClr val="bg1"/>
                          </a:solidFill>
                          <a:latin typeface="+mj-lt"/>
                          <a:ea typeface="Times New Roman"/>
                          <a:cs typeface="Times New Roman"/>
                        </a:rPr>
                        <a:t>Rate*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329">
                <a:tc vMerge="1">
                  <a:txBody>
                    <a:bodyPr/>
                    <a:lstStyle/>
                    <a:p>
                      <a:pPr marL="342900" lvl="0" indent="-342900" algn="l">
                        <a:spcAft>
                          <a:spcPts val="300"/>
                        </a:spcAft>
                        <a:buClr>
                          <a:srgbClr val="FFC000"/>
                        </a:buClr>
                        <a:buSzPts val="1000"/>
                        <a:buFont typeface="Arial"/>
                        <a:buChar char="►"/>
                        <a:tabLst>
                          <a:tab pos="2971800" algn="ctr"/>
                          <a:tab pos="5943600" algn="r"/>
                        </a:tabLst>
                      </a:pPr>
                      <a:endParaRPr lang="en-US" sz="1200"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marR="0" indent="-109855" algn="l" defTabSz="914400" rtl="0" eaLnBrk="0" fontAlgn="b" latinLnBrk="0" hangingPunct="0">
                        <a:lnSpc>
                          <a:spcPct val="100000"/>
                        </a:lnSpc>
                        <a:spcBef>
                          <a:spcPts val="0"/>
                        </a:spcBef>
                        <a:spcAft>
                          <a:spcPts val="0"/>
                        </a:spcAft>
                        <a:buClrTx/>
                        <a:buSzTx/>
                        <a:buFontTx/>
                        <a:buNone/>
                        <a:tabLst/>
                        <a:defRPr/>
                      </a:pPr>
                      <a:r>
                        <a:rPr lang="en-US" sz="1000" kern="1200" dirty="0" smtClean="0">
                          <a:solidFill>
                            <a:schemeClr val="bg1"/>
                          </a:solidFill>
                          <a:latin typeface="+mj-lt"/>
                          <a:ea typeface="Times New Roman"/>
                          <a:cs typeface="Times New Roman"/>
                        </a:rPr>
                        <a:t>(Actual at Current Rate - PY at PY Rate) / PY at PY Rate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TextBox 11"/>
          <p:cNvSpPr txBox="1"/>
          <p:nvPr/>
        </p:nvSpPr>
        <p:spPr>
          <a:xfrm>
            <a:off x="457200" y="3276600"/>
            <a:ext cx="4419600" cy="307777"/>
          </a:xfrm>
          <a:prstGeom prst="rect">
            <a:avLst/>
          </a:prstGeom>
          <a:noFill/>
        </p:spPr>
        <p:txBody>
          <a:bodyPr wrap="square" rtlCol="0">
            <a:spAutoFit/>
          </a:bodyPr>
          <a:lstStyle/>
          <a:p>
            <a:r>
              <a:rPr lang="en-US" sz="1400" b="1" dirty="0" smtClean="0">
                <a:solidFill>
                  <a:schemeClr val="bg1"/>
                </a:solidFill>
              </a:rPr>
              <a:t>Example: Total Variance vs Plan</a:t>
            </a:r>
            <a:endParaRPr lang="en-US" sz="1400" b="1" dirty="0">
              <a:solidFill>
                <a:schemeClr val="bg1"/>
              </a:solidFill>
            </a:endParaRPr>
          </a:p>
        </p:txBody>
      </p:sp>
      <p:sp>
        <p:nvSpPr>
          <p:cNvPr id="13" name="TextBox 12"/>
          <p:cNvSpPr txBox="1"/>
          <p:nvPr/>
        </p:nvSpPr>
        <p:spPr>
          <a:xfrm>
            <a:off x="457200" y="4724400"/>
            <a:ext cx="4419600" cy="307777"/>
          </a:xfrm>
          <a:prstGeom prst="rect">
            <a:avLst/>
          </a:prstGeom>
          <a:noFill/>
        </p:spPr>
        <p:txBody>
          <a:bodyPr wrap="square" rtlCol="0">
            <a:spAutoFit/>
          </a:bodyPr>
          <a:lstStyle/>
          <a:p>
            <a:r>
              <a:rPr lang="en-US" sz="1400" b="1" dirty="0" smtClean="0">
                <a:solidFill>
                  <a:schemeClr val="bg1"/>
                </a:solidFill>
              </a:rPr>
              <a:t>Example: Total Variance vs Prior Year</a:t>
            </a:r>
            <a:endParaRPr lang="en-US" sz="1400" b="1" dirty="0">
              <a:solidFill>
                <a:schemeClr val="bg1"/>
              </a:solidFill>
            </a:endParaRPr>
          </a:p>
        </p:txBody>
      </p:sp>
      <p:sp>
        <p:nvSpPr>
          <p:cNvPr id="10" name="Text Placeholder 3"/>
          <p:cNvSpPr txBox="1">
            <a:spLocks/>
          </p:cNvSpPr>
          <p:nvPr/>
        </p:nvSpPr>
        <p:spPr>
          <a:xfrm>
            <a:off x="7315200" y="3098175"/>
            <a:ext cx="1447800" cy="201460"/>
          </a:xfrm>
          <a:prstGeom prst="rect">
            <a:avLst/>
          </a:prstGeom>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800" dirty="0" smtClean="0">
                <a:solidFill>
                  <a:schemeClr val="bg1"/>
                </a:solidFill>
              </a:rPr>
              <a:t>* Constant Rate = Plan Rate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u="none" strike="noStrike" kern="1200" cap="none" spc="0" normalizeH="0" baseline="0" noProof="0" dirty="0">
              <a:ln>
                <a:noFill/>
              </a:ln>
              <a:solidFill>
                <a:schemeClr val="bg1"/>
              </a:solidFill>
              <a:effectLst/>
              <a:uLnTx/>
              <a:uFillTx/>
              <a:latin typeface="Arial" charset="0"/>
              <a:ea typeface="+mn-ea"/>
              <a:cs typeface="+mn-cs"/>
            </a:endParaRPr>
          </a:p>
        </p:txBody>
      </p:sp>
      <p:graphicFrame>
        <p:nvGraphicFramePr>
          <p:cNvPr id="15" name="Table 14"/>
          <p:cNvGraphicFramePr>
            <a:graphicFrameLocks noGrp="1"/>
          </p:cNvGraphicFramePr>
          <p:nvPr>
            <p:extLst>
              <p:ext uri="{D42A27DB-BD31-4B8C-83A1-F6EECF244321}">
                <p14:modId xmlns:p14="http://schemas.microsoft.com/office/powerpoint/2010/main" val="2890116604"/>
              </p:ext>
            </p:extLst>
          </p:nvPr>
        </p:nvGraphicFramePr>
        <p:xfrm>
          <a:off x="457200" y="3581400"/>
          <a:ext cx="4671554" cy="992505"/>
        </p:xfrm>
        <a:graphic>
          <a:graphicData uri="http://schemas.openxmlformats.org/drawingml/2006/table">
            <a:tbl>
              <a:tblPr/>
              <a:tblGrid>
                <a:gridCol w="932427"/>
                <a:gridCol w="932427"/>
                <a:gridCol w="932427"/>
                <a:gridCol w="932427"/>
                <a:gridCol w="941846"/>
              </a:tblGrid>
              <a:tr h="200025">
                <a:tc rowSpan="2">
                  <a:txBody>
                    <a:bodyPr/>
                    <a:lstStyle/>
                    <a:p>
                      <a:pPr algn="ctr" rtl="0" fontAlgn="t"/>
                      <a:r>
                        <a:rPr lang="en-US" sz="1200" b="1" i="0" u="none" strike="noStrike" dirty="0">
                          <a:solidFill>
                            <a:srgbClr val="333333"/>
                          </a:solidFill>
                          <a:latin typeface="Arial"/>
                        </a:rPr>
                        <a:t> </a:t>
                      </a:r>
                      <a:r>
                        <a:rPr lang="en-US" sz="1200" b="1" i="0" u="none" strike="noStrike" dirty="0" smtClean="0">
                          <a:solidFill>
                            <a:srgbClr val="333333"/>
                          </a:solidFill>
                          <a:latin typeface="Arial"/>
                        </a:rPr>
                        <a:t>Actual</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ctr"/>
                      <a:r>
                        <a:rPr lang="en-US" sz="1200" b="1" i="0" u="none" strike="noStrike" dirty="0">
                          <a:solidFill>
                            <a:srgbClr val="333333"/>
                          </a:solidFill>
                          <a:latin typeface="Arial"/>
                        </a:rPr>
                        <a:t>Actual at Plan Rate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rowSpan="2">
                  <a:txBody>
                    <a:bodyPr/>
                    <a:lstStyle/>
                    <a:p>
                      <a:pPr algn="ctr" rtl="0" fontAlgn="t"/>
                      <a:r>
                        <a:rPr lang="en-US" sz="1200" b="1" i="0" u="none" strike="noStrike" dirty="0">
                          <a:solidFill>
                            <a:srgbClr val="333333"/>
                          </a:solidFill>
                          <a:latin typeface="Arial"/>
                        </a:rPr>
                        <a:t> </a:t>
                      </a:r>
                      <a:r>
                        <a:rPr lang="en-US" sz="1200" b="1" i="0" u="none" strike="noStrike" dirty="0" smtClean="0">
                          <a:solidFill>
                            <a:srgbClr val="333333"/>
                          </a:solidFill>
                          <a:latin typeface="Arial"/>
                        </a:rPr>
                        <a:t>Plan</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gridSpan="2">
                  <a:txBody>
                    <a:bodyPr/>
                    <a:lstStyle/>
                    <a:p>
                      <a:pPr algn="ctr" rtl="0" fontAlgn="t"/>
                      <a:r>
                        <a:rPr lang="en-US" sz="1200" b="1" i="0" u="none" strike="noStrike" dirty="0">
                          <a:solidFill>
                            <a:srgbClr val="333333"/>
                          </a:solidFill>
                          <a:latin typeface="Arial"/>
                        </a:rPr>
                        <a:t>Total Variance</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hMerge="1">
                  <a:txBody>
                    <a:bodyPr/>
                    <a:lstStyle/>
                    <a:p>
                      <a:endParaRPr lang="en-US"/>
                    </a:p>
                  </a:txBody>
                  <a:tcPr/>
                </a:tc>
              </a:tr>
              <a:tr h="400050">
                <a:tc vMerge="1">
                  <a:txBody>
                    <a:bodyPr/>
                    <a:lstStyle/>
                    <a:p>
                      <a:pPr algn="ctr" rtl="0" fontAlgn="t"/>
                      <a:endParaRPr lang="en-US" sz="1200" b="1" i="0" u="none" strike="noStrike" dirty="0">
                        <a:solidFill>
                          <a:srgbClr val="333333"/>
                        </a:solidFill>
                        <a:latin typeface="Arial"/>
                      </a:endParaRPr>
                    </a:p>
                  </a:txBody>
                  <a:tcPr marL="9525" marR="9525" marT="9525" marB="0">
                    <a:lnL>
                      <a:noFill/>
                    </a:lnL>
                    <a:lnR w="6350" cap="flat" cmpd="sng" algn="ctr">
                      <a:solidFill>
                        <a:srgbClr val="80808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E600"/>
                    </a:solidFill>
                  </a:tcPr>
                </a:tc>
                <a:tc vMerge="1">
                  <a:txBody>
                    <a:bodyPr/>
                    <a:lstStyle/>
                    <a:p>
                      <a:endParaRPr lang="en-US"/>
                    </a:p>
                  </a:txBody>
                  <a:tcPr/>
                </a:tc>
                <a:tc vMerge="1">
                  <a:txBody>
                    <a:bodyPr/>
                    <a:lstStyle/>
                    <a:p>
                      <a:pPr algn="ctr" rtl="0" fontAlgn="t"/>
                      <a:endParaRPr lang="en-US" sz="1200" b="1" i="0" u="none" strike="noStrike" dirty="0">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E600"/>
                    </a:solidFill>
                  </a:tcPr>
                </a:tc>
                <a:tc>
                  <a:txBody>
                    <a:bodyPr/>
                    <a:lstStyle/>
                    <a:p>
                      <a:pPr algn="ctr" rtl="0" fontAlgn="t"/>
                      <a:r>
                        <a:rPr lang="en-US" sz="1200" b="1" i="0" u="none" strike="noStrike" dirty="0" smtClean="0">
                          <a:solidFill>
                            <a:srgbClr val="333333"/>
                          </a:solidFill>
                          <a:latin typeface="+mn-lt"/>
                        </a:rPr>
                        <a:t>inc/(dec)</a:t>
                      </a:r>
                      <a:r>
                        <a:rPr lang="en-US" sz="1200" b="1" i="0" u="none" strike="noStrike" dirty="0">
                          <a:solidFill>
                            <a:srgbClr val="333333"/>
                          </a:solidFill>
                          <a:latin typeface="Arial"/>
                        </a:rPr>
                        <a:t/>
                      </a:r>
                      <a:br>
                        <a:rPr lang="en-US" sz="1200" b="1" i="0" u="none" strike="noStrike" dirty="0">
                          <a:solidFill>
                            <a:srgbClr val="333333"/>
                          </a:solidFill>
                          <a:latin typeface="Arial"/>
                        </a:rPr>
                      </a:br>
                      <a:r>
                        <a:rPr lang="en-US" sz="1200" b="1" i="0" u="none" strike="noStrike" dirty="0">
                          <a:solidFill>
                            <a:srgbClr val="333333"/>
                          </a:solidFill>
                          <a:latin typeface="Arial"/>
                        </a:rPr>
                        <a:t>vs Plan</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rtl="0" fontAlgn="t"/>
                      <a:r>
                        <a:rPr lang="en-US" sz="1200" b="1" i="0" u="none" strike="noStrike" dirty="0" smtClean="0">
                          <a:solidFill>
                            <a:srgbClr val="333333"/>
                          </a:solidFill>
                          <a:latin typeface="+mn-lt"/>
                        </a:rPr>
                        <a:t>inc/(dec) </a:t>
                      </a:r>
                      <a:r>
                        <a:rPr lang="en-US" sz="1200" b="1" i="0" u="none" strike="noStrike" dirty="0">
                          <a:solidFill>
                            <a:srgbClr val="333333"/>
                          </a:solidFill>
                          <a:latin typeface="Arial"/>
                        </a:rPr>
                        <a:t>%</a:t>
                      </a:r>
                      <a:br>
                        <a:rPr lang="en-US" sz="1200" b="1" i="0" u="none" strike="noStrike" dirty="0">
                          <a:solidFill>
                            <a:srgbClr val="333333"/>
                          </a:solidFill>
                          <a:latin typeface="Arial"/>
                        </a:rPr>
                      </a:br>
                      <a:r>
                        <a:rPr lang="en-US" sz="1200" b="1" i="0" u="none" strike="noStrike" dirty="0">
                          <a:solidFill>
                            <a:srgbClr val="333333"/>
                          </a:solidFill>
                          <a:latin typeface="Arial"/>
                        </a:rPr>
                        <a:t>vs Plan</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200025">
                <a:tc>
                  <a:txBody>
                    <a:bodyPr/>
                    <a:lstStyle/>
                    <a:p>
                      <a:pPr algn="ctr" rtl="0" fontAlgn="t"/>
                      <a:r>
                        <a:rPr lang="en-US" sz="1200" b="0" i="0" u="none" strike="noStrike" dirty="0">
                          <a:solidFill>
                            <a:srgbClr val="333333"/>
                          </a:solidFill>
                          <a:latin typeface="Arial"/>
                        </a:rPr>
                        <a:t>1,200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1,275</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333333"/>
                          </a:solidFill>
                          <a:latin typeface="Arial"/>
                        </a:rPr>
                        <a:t>1,300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smtClean="0">
                          <a:solidFill>
                            <a:schemeClr val="tx1"/>
                          </a:solidFill>
                          <a:latin typeface="Arial"/>
                        </a:rPr>
                        <a:t>(100)</a:t>
                      </a:r>
                      <a:endParaRPr lang="en-US" sz="1200" b="0" i="0" u="none" strike="noStrike" dirty="0">
                        <a:solidFill>
                          <a:schemeClr val="tx1"/>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smtClean="0">
                          <a:solidFill>
                            <a:schemeClr val="tx1"/>
                          </a:solidFill>
                          <a:latin typeface="Arial"/>
                        </a:rPr>
                        <a:t>(7.7%)</a:t>
                      </a:r>
                      <a:endParaRPr lang="en-US" sz="1200" b="0" i="0" u="none" strike="noStrike" dirty="0">
                        <a:solidFill>
                          <a:schemeClr val="tx1"/>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rtl="0" fontAlgn="b"/>
                      <a:r>
                        <a:rPr lang="en-US" sz="1200" b="0" i="0" u="none" strike="noStrike" dirty="0">
                          <a:solidFill>
                            <a:srgbClr val="000000"/>
                          </a:solidFill>
                          <a:latin typeface="Arial"/>
                        </a:rPr>
                        <a:t>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a:solidFill>
                            <a:srgbClr val="000000"/>
                          </a:solidFill>
                          <a:latin typeface="Arial"/>
                        </a:rPr>
                        <a:t>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latin typeface="Arial"/>
                        </a:rPr>
                        <a:t>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a:solidFill>
                            <a:srgbClr val="000000"/>
                          </a:solidFill>
                          <a:latin typeface="Arial"/>
                        </a:rPr>
                        <a:t>d=a-c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latin typeface="Arial"/>
                        </a:rPr>
                        <a:t>=d/c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8" name="Table 17"/>
          <p:cNvGraphicFramePr>
            <a:graphicFrameLocks noGrp="1"/>
          </p:cNvGraphicFramePr>
          <p:nvPr/>
        </p:nvGraphicFramePr>
        <p:xfrm>
          <a:off x="457200" y="5029200"/>
          <a:ext cx="5613400" cy="992505"/>
        </p:xfrm>
        <a:graphic>
          <a:graphicData uri="http://schemas.openxmlformats.org/drawingml/2006/table">
            <a:tbl>
              <a:tblPr/>
              <a:tblGrid>
                <a:gridCol w="932427"/>
                <a:gridCol w="932427"/>
                <a:gridCol w="932427"/>
                <a:gridCol w="932427"/>
                <a:gridCol w="941846"/>
                <a:gridCol w="941846"/>
              </a:tblGrid>
              <a:tr h="200025">
                <a:tc rowSpan="2">
                  <a:txBody>
                    <a:bodyPr/>
                    <a:lstStyle/>
                    <a:p>
                      <a:pPr algn="ctr" rtl="0" fontAlgn="t"/>
                      <a:r>
                        <a:rPr lang="en-US" sz="1200" b="1" i="0" u="none" strike="noStrike" dirty="0">
                          <a:solidFill>
                            <a:srgbClr val="333333"/>
                          </a:solidFill>
                          <a:latin typeface="Arial"/>
                        </a:rPr>
                        <a:t> </a:t>
                      </a:r>
                      <a:r>
                        <a:rPr lang="en-US" sz="1200" b="1" i="0" u="none" strike="noStrike" dirty="0" smtClean="0">
                          <a:solidFill>
                            <a:srgbClr val="333333"/>
                          </a:solidFill>
                          <a:latin typeface="Arial"/>
                        </a:rPr>
                        <a:t>Actual</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t"/>
                      <a:r>
                        <a:rPr lang="en-US" sz="1200" b="1" i="0" u="none" strike="noStrike" dirty="0">
                          <a:solidFill>
                            <a:srgbClr val="333333"/>
                          </a:solidFill>
                          <a:latin typeface="Arial"/>
                        </a:rPr>
                        <a:t>Actual at</a:t>
                      </a:r>
                    </a:p>
                    <a:p>
                      <a:pPr algn="ctr" rtl="0" fontAlgn="t"/>
                      <a:r>
                        <a:rPr lang="en-US" sz="1200" b="1" i="0" u="none" strike="noStrike" dirty="0">
                          <a:solidFill>
                            <a:srgbClr val="333333"/>
                          </a:solidFill>
                          <a:latin typeface="Arial"/>
                        </a:rPr>
                        <a:t>Plan </a:t>
                      </a:r>
                      <a:r>
                        <a:rPr lang="en-US" sz="1200" b="1" i="0" u="none" strike="noStrike" dirty="0" smtClean="0">
                          <a:solidFill>
                            <a:srgbClr val="333333"/>
                          </a:solidFill>
                          <a:latin typeface="Arial"/>
                        </a:rPr>
                        <a:t>Rate</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rowSpan="2">
                  <a:txBody>
                    <a:bodyPr/>
                    <a:lstStyle/>
                    <a:p>
                      <a:pPr algn="ctr" rtl="0" fontAlgn="t"/>
                      <a:r>
                        <a:rPr lang="en-US" sz="1200" b="1" i="0" u="none" strike="noStrike" dirty="0">
                          <a:solidFill>
                            <a:srgbClr val="333333"/>
                          </a:solidFill>
                          <a:latin typeface="Arial"/>
                        </a:rPr>
                        <a:t> </a:t>
                      </a:r>
                      <a:r>
                        <a:rPr lang="en-US" sz="1200" b="1" i="0" u="none" strike="noStrike" dirty="0" smtClean="0">
                          <a:solidFill>
                            <a:srgbClr val="333333"/>
                          </a:solidFill>
                          <a:latin typeface="Arial"/>
                        </a:rPr>
                        <a:t>PY</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t"/>
                      <a:r>
                        <a:rPr lang="en-US" sz="1200" b="1" i="0" u="none" strike="noStrike" dirty="0">
                          <a:solidFill>
                            <a:srgbClr val="333333"/>
                          </a:solidFill>
                          <a:latin typeface="Arial"/>
                        </a:rPr>
                        <a:t>PY at</a:t>
                      </a:r>
                    </a:p>
                    <a:p>
                      <a:pPr algn="ctr" rtl="0" fontAlgn="t"/>
                      <a:r>
                        <a:rPr lang="en-US" sz="1200" b="1" i="0" u="none" strike="noStrike" dirty="0">
                          <a:solidFill>
                            <a:srgbClr val="333333"/>
                          </a:solidFill>
                          <a:latin typeface="Arial"/>
                        </a:rPr>
                        <a:t>Plan </a:t>
                      </a:r>
                      <a:r>
                        <a:rPr lang="en-US" sz="1200" b="1" i="0" u="none" strike="noStrike" dirty="0" smtClean="0">
                          <a:solidFill>
                            <a:srgbClr val="333333"/>
                          </a:solidFill>
                          <a:latin typeface="Arial"/>
                        </a:rPr>
                        <a:t>Rate</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gridSpan="2">
                  <a:txBody>
                    <a:bodyPr/>
                    <a:lstStyle/>
                    <a:p>
                      <a:pPr algn="ctr" rtl="0" fontAlgn="t"/>
                      <a:r>
                        <a:rPr lang="en-US" sz="1200" b="1" i="0" u="none" strike="noStrike" dirty="0">
                          <a:solidFill>
                            <a:srgbClr val="333333"/>
                          </a:solidFill>
                          <a:latin typeface="Arial"/>
                        </a:rPr>
                        <a:t>Total Variance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hMerge="1">
                  <a:txBody>
                    <a:bodyPr/>
                    <a:lstStyle/>
                    <a:p>
                      <a:endParaRPr lang="en-US"/>
                    </a:p>
                  </a:txBody>
                  <a:tcPr/>
                </a:tc>
              </a:tr>
              <a:tr h="400050">
                <a:tc vMerge="1">
                  <a:txBody>
                    <a:bodyPr/>
                    <a:lstStyle/>
                    <a:p>
                      <a:pPr algn="ctr" rtl="0" fontAlgn="t"/>
                      <a:endParaRPr lang="en-US" sz="1200" b="1" i="0" u="none" strike="noStrike" dirty="0">
                        <a:solidFill>
                          <a:srgbClr val="333333"/>
                        </a:solidFill>
                        <a:latin typeface="Arial"/>
                      </a:endParaRPr>
                    </a:p>
                  </a:txBody>
                  <a:tcPr marL="9525" marR="9525" marT="9525" marB="0">
                    <a:lnL>
                      <a:noFill/>
                    </a:lnL>
                    <a:lnR w="6350" cap="flat" cmpd="sng" algn="ctr">
                      <a:solidFill>
                        <a:srgbClr val="80808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E600"/>
                    </a:solidFill>
                  </a:tcPr>
                </a:tc>
                <a:tc vMerge="1">
                  <a:txBody>
                    <a:bodyPr/>
                    <a:lstStyle/>
                    <a:p>
                      <a:pPr algn="ctr" rtl="0" fontAlgn="t"/>
                      <a:endParaRPr lang="en-US" sz="1200" b="1" i="0" u="none" strike="noStrike" dirty="0">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solidFill>
                      <a:srgbClr val="CCCCCC"/>
                    </a:solidFill>
                  </a:tcPr>
                </a:tc>
                <a:tc vMerge="1">
                  <a:txBody>
                    <a:bodyPr/>
                    <a:lstStyle/>
                    <a:p>
                      <a:pPr algn="ctr" rtl="0" fontAlgn="t"/>
                      <a:endParaRPr lang="en-US" sz="1200" b="1" i="0" u="none" strike="noStrike" dirty="0">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E600"/>
                    </a:solidFill>
                  </a:tcPr>
                </a:tc>
                <a:tc vMerge="1">
                  <a:txBody>
                    <a:bodyPr/>
                    <a:lstStyle/>
                    <a:p>
                      <a:pPr algn="ctr" rtl="0" fontAlgn="t"/>
                      <a:endParaRPr lang="en-US" sz="1200" b="1" i="0" u="none" strike="noStrike" dirty="0">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solidFill>
                      <a:srgbClr val="CCCCCC"/>
                    </a:solidFill>
                  </a:tcPr>
                </a:tc>
                <a:tc>
                  <a:txBody>
                    <a:bodyPr/>
                    <a:lstStyle/>
                    <a:p>
                      <a:pPr algn="ctr" rtl="0" fontAlgn="t"/>
                      <a:r>
                        <a:rPr lang="en-US" sz="1200" b="1" i="0" u="none" strike="noStrike" dirty="0" smtClean="0">
                          <a:solidFill>
                            <a:srgbClr val="333333"/>
                          </a:solidFill>
                          <a:latin typeface="+mn-lt"/>
                        </a:rPr>
                        <a:t>inc/(dec)</a:t>
                      </a:r>
                      <a:endParaRPr lang="en-US" sz="1200" b="1" i="0" u="none" strike="noStrike" dirty="0">
                        <a:solidFill>
                          <a:srgbClr val="333333"/>
                        </a:solidFill>
                        <a:latin typeface="Arial"/>
                      </a:endParaRPr>
                    </a:p>
                    <a:p>
                      <a:pPr algn="ctr" rtl="0" fontAlgn="t"/>
                      <a:r>
                        <a:rPr lang="en-US" sz="1200" b="1" i="0" u="none" strike="noStrike" dirty="0">
                          <a:solidFill>
                            <a:srgbClr val="333333"/>
                          </a:solidFill>
                          <a:latin typeface="Arial"/>
                        </a:rPr>
                        <a:t>vs PY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rtl="0" fontAlgn="t"/>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a:t>
                      </a:r>
                    </a:p>
                    <a:p>
                      <a:pPr algn="ctr" rtl="0" fontAlgn="t"/>
                      <a:r>
                        <a:rPr lang="en-US" sz="1200" b="1" i="0" u="none" strike="noStrike" dirty="0">
                          <a:solidFill>
                            <a:srgbClr val="333333"/>
                          </a:solidFill>
                          <a:latin typeface="Arial"/>
                        </a:rPr>
                        <a:t>vs PY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200025">
                <a:tc>
                  <a:txBody>
                    <a:bodyPr/>
                    <a:lstStyle/>
                    <a:p>
                      <a:pPr algn="ctr" rtl="0" fontAlgn="t"/>
                      <a:r>
                        <a:rPr lang="en-US" sz="1200" b="0" i="0" u="none" strike="noStrike" dirty="0">
                          <a:solidFill>
                            <a:srgbClr val="333333"/>
                          </a:solidFill>
                          <a:latin typeface="Arial"/>
                        </a:rPr>
                        <a:t>1,200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1,275</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333333"/>
                          </a:solidFill>
                          <a:latin typeface="Arial"/>
                        </a:rPr>
                        <a:t>1,100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1,000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000000"/>
                          </a:solidFill>
                          <a:latin typeface="Arial"/>
                        </a:rPr>
                        <a:t>100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000000"/>
                          </a:solidFill>
                          <a:latin typeface="Arial"/>
                        </a:rPr>
                        <a:t>9.1%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rtl="0" fontAlgn="b"/>
                      <a:r>
                        <a:rPr lang="en-US" sz="1200" b="0" i="0" u="none" strike="noStrike" dirty="0">
                          <a:solidFill>
                            <a:srgbClr val="000000"/>
                          </a:solidFill>
                          <a:latin typeface="Arial"/>
                        </a:rPr>
                        <a:t>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a:solidFill>
                            <a:srgbClr val="000000"/>
                          </a:solidFill>
                          <a:latin typeface="Arial"/>
                        </a:rPr>
                        <a:t>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latin typeface="Arial"/>
                        </a:rPr>
                        <a:t>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a:solidFill>
                            <a:srgbClr val="000000"/>
                          </a:solidFill>
                          <a:latin typeface="Arial"/>
                        </a:rPr>
                        <a:t>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latin typeface="Arial"/>
                        </a:rPr>
                        <a:t>f=a-d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latin typeface="Arial"/>
                        </a:rPr>
                        <a:t>=f/d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83440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 Report Variances </a:t>
            </a:r>
            <a:br>
              <a:rPr lang="en-US" dirty="0" smtClean="0">
                <a:solidFill>
                  <a:schemeClr val="bg1"/>
                </a:solidFill>
              </a:rPr>
            </a:br>
            <a:r>
              <a:rPr lang="en-US" sz="2400" b="0" dirty="0" smtClean="0">
                <a:solidFill>
                  <a:schemeClr val="bg1"/>
                </a:solidFill>
              </a:rPr>
              <a:t>Operational Variance</a:t>
            </a:r>
            <a:endParaRPr lang="en-US" sz="2400" b="0"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b="1" i="1" dirty="0" smtClean="0">
                <a:solidFill>
                  <a:schemeClr val="bg1"/>
                </a:solidFill>
              </a:rPr>
              <a:t>Operational Variances compare scenarios based on constant rates and eliminate the effect of exchange rate fluctuations.  </a:t>
            </a:r>
            <a:endParaRPr kumimoji="0" lang="en-US" sz="1800" b="1" i="1" u="none" strike="noStrike" kern="1200" cap="none" spc="0" normalizeH="0" baseline="0" noProof="0" dirty="0">
              <a:ln>
                <a:noFill/>
              </a:ln>
              <a:solidFill>
                <a:schemeClr val="bg1"/>
              </a:solidFill>
              <a:effectLst/>
              <a:uLnTx/>
              <a:uFillTx/>
              <a:latin typeface="Arial" charset="0"/>
              <a:ea typeface="+mn-ea"/>
              <a:cs typeface="+mn-cs"/>
            </a:endParaRPr>
          </a:p>
        </p:txBody>
      </p:sp>
      <p:graphicFrame>
        <p:nvGraphicFramePr>
          <p:cNvPr id="8" name="Table 7"/>
          <p:cNvGraphicFramePr>
            <a:graphicFrameLocks noGrp="1"/>
          </p:cNvGraphicFramePr>
          <p:nvPr/>
        </p:nvGraphicFramePr>
        <p:xfrm>
          <a:off x="457200" y="1752600"/>
          <a:ext cx="8229600" cy="1330844"/>
        </p:xfrm>
        <a:graphic>
          <a:graphicData uri="http://schemas.openxmlformats.org/drawingml/2006/table">
            <a:tbl>
              <a:tblPr/>
              <a:tblGrid>
                <a:gridCol w="2461189"/>
                <a:gridCol w="5768411"/>
              </a:tblGrid>
              <a:tr h="250508">
                <a:tc>
                  <a:txBody>
                    <a:bodyPr/>
                    <a:lstStyle/>
                    <a:p>
                      <a:pPr algn="ctr" fontAlgn="ctr">
                        <a:spcAft>
                          <a:spcPts val="0"/>
                        </a:spcAft>
                      </a:pPr>
                      <a:r>
                        <a:rPr lang="en-GB" sz="1000" b="1" kern="1200" dirty="0" smtClean="0">
                          <a:solidFill>
                            <a:schemeClr val="bg1"/>
                          </a:solidFill>
                          <a:latin typeface="+mj-lt"/>
                          <a:ea typeface="Times New Roman"/>
                          <a:cs typeface="Arial"/>
                        </a:rPr>
                        <a:t>Operational Variance</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fontAlgn="ctr">
                        <a:spcAft>
                          <a:spcPts val="0"/>
                        </a:spcAft>
                      </a:pPr>
                      <a:r>
                        <a:rPr lang="en-GB" sz="1000" b="1" kern="1200" dirty="0" smtClean="0">
                          <a:solidFill>
                            <a:schemeClr val="bg1"/>
                          </a:solidFill>
                          <a:latin typeface="+mj-lt"/>
                          <a:ea typeface="Times New Roman"/>
                          <a:cs typeface="Arial"/>
                        </a:rPr>
                        <a:t>Variance Calculation</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r>
              <a:tr h="270084">
                <a:tc rowSpan="2">
                  <a:txBody>
                    <a:bodyPr/>
                    <a:lstStyle/>
                    <a:p>
                      <a:pPr marL="342900" lvl="0" indent="-342900" algn="l">
                        <a:spcAft>
                          <a:spcPts val="300"/>
                        </a:spcAft>
                        <a:buClr>
                          <a:srgbClr val="FFC000"/>
                        </a:buClr>
                        <a:buSzPts val="1000"/>
                        <a:buFont typeface="Arial"/>
                        <a:buNone/>
                        <a:tabLst>
                          <a:tab pos="2971800" algn="ctr"/>
                          <a:tab pos="5943600" algn="r"/>
                        </a:tabLst>
                      </a:pPr>
                      <a:r>
                        <a:rPr lang="en-US" sz="1000" b="1" dirty="0" smtClean="0">
                          <a:solidFill>
                            <a:schemeClr val="bg1"/>
                          </a:solidFill>
                          <a:latin typeface="+mj-lt"/>
                          <a:ea typeface="EYInterstate Light"/>
                          <a:cs typeface="Times New Roman"/>
                        </a:rPr>
                        <a:t>Variance</a:t>
                      </a:r>
                      <a:r>
                        <a:rPr lang="en-US" sz="1000" b="1" baseline="0" dirty="0" smtClean="0">
                          <a:solidFill>
                            <a:schemeClr val="bg1"/>
                          </a:solidFill>
                          <a:latin typeface="+mj-lt"/>
                          <a:ea typeface="EYInterstate Light"/>
                          <a:cs typeface="Times New Roman"/>
                        </a:rPr>
                        <a:t> in absolute amount:</a:t>
                      </a:r>
                      <a:endParaRPr lang="en-US" sz="1000" b="1"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indent="-109855" algn="l" eaLnBrk="0" fontAlgn="b" hangingPunct="0">
                        <a:spcAft>
                          <a:spcPts val="0"/>
                        </a:spcAft>
                      </a:pPr>
                      <a:r>
                        <a:rPr lang="en-US" sz="1000" dirty="0" smtClean="0">
                          <a:solidFill>
                            <a:schemeClr val="bg1"/>
                          </a:solidFill>
                          <a:latin typeface="+mj-lt"/>
                          <a:ea typeface="Times New Roman"/>
                          <a:cs typeface="Times New Roman"/>
                        </a:rPr>
                        <a:t>Actual at Constant</a:t>
                      </a:r>
                      <a:r>
                        <a:rPr lang="en-US" sz="1000" baseline="0" dirty="0" smtClean="0">
                          <a:solidFill>
                            <a:schemeClr val="bg1"/>
                          </a:solidFill>
                          <a:latin typeface="+mj-lt"/>
                          <a:ea typeface="Times New Roman"/>
                          <a:cs typeface="Times New Roman"/>
                        </a:rPr>
                        <a:t> Rate* – Plan at Constant Rate*</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084">
                <a:tc vMerge="1">
                  <a:txBody>
                    <a:bodyPr/>
                    <a:lstStyle/>
                    <a:p>
                      <a:pPr marL="342900" lvl="0" indent="-342900" algn="l">
                        <a:spcAft>
                          <a:spcPts val="300"/>
                        </a:spcAft>
                        <a:buClr>
                          <a:srgbClr val="FFC000"/>
                        </a:buClr>
                        <a:buSzPts val="1000"/>
                        <a:buFont typeface="Arial"/>
                        <a:buNone/>
                        <a:tabLst>
                          <a:tab pos="2971800" algn="ctr"/>
                          <a:tab pos="5943600" algn="r"/>
                        </a:tabLst>
                      </a:pPr>
                      <a:endParaRPr lang="en-US" sz="1200"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marR="0" indent="-109855" algn="l" defTabSz="914400" rtl="0" eaLnBrk="0" fontAlgn="b" latinLnBrk="0" hangingPunct="0">
                        <a:lnSpc>
                          <a:spcPct val="100000"/>
                        </a:lnSpc>
                        <a:spcBef>
                          <a:spcPts val="0"/>
                        </a:spcBef>
                        <a:spcAft>
                          <a:spcPts val="0"/>
                        </a:spcAft>
                        <a:buClrTx/>
                        <a:buSzTx/>
                        <a:buFontTx/>
                        <a:buNone/>
                        <a:tabLst/>
                        <a:defRPr/>
                      </a:pPr>
                      <a:r>
                        <a:rPr lang="en-US" sz="1000" kern="1200" dirty="0" smtClean="0">
                          <a:solidFill>
                            <a:schemeClr val="bg1"/>
                          </a:solidFill>
                          <a:latin typeface="+mj-lt"/>
                          <a:ea typeface="Times New Roman"/>
                          <a:cs typeface="Times New Roman"/>
                        </a:rPr>
                        <a:t>Actual at Constant</a:t>
                      </a:r>
                      <a:r>
                        <a:rPr lang="en-US" sz="1000" kern="1200" baseline="0" dirty="0" smtClean="0">
                          <a:solidFill>
                            <a:schemeClr val="bg1"/>
                          </a:solidFill>
                          <a:latin typeface="+mj-lt"/>
                          <a:ea typeface="Times New Roman"/>
                          <a:cs typeface="Times New Roman"/>
                        </a:rPr>
                        <a:t> Rate* – PY at Constant Rate*</a:t>
                      </a:r>
                      <a:endParaRPr lang="en-US" sz="1000" kern="1200" dirty="0" smtClean="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084">
                <a:tc rowSpan="2">
                  <a:txBody>
                    <a:bodyPr/>
                    <a:lstStyle/>
                    <a:p>
                      <a:pPr marL="342900" lvl="0" indent="-342900" algn="l">
                        <a:spcAft>
                          <a:spcPts val="300"/>
                        </a:spcAft>
                        <a:buClr>
                          <a:srgbClr val="FFC000"/>
                        </a:buClr>
                        <a:buSzPts val="1000"/>
                        <a:buFont typeface="Arial"/>
                        <a:buNone/>
                        <a:tabLst>
                          <a:tab pos="2971800" algn="ctr"/>
                          <a:tab pos="5943600" algn="r"/>
                        </a:tabLst>
                      </a:pPr>
                      <a:r>
                        <a:rPr lang="en-US" sz="1000" b="1" dirty="0" smtClean="0">
                          <a:solidFill>
                            <a:schemeClr val="bg1"/>
                          </a:solidFill>
                          <a:latin typeface="+mj-lt"/>
                          <a:ea typeface="EYInterstate Light"/>
                          <a:cs typeface="Times New Roman"/>
                        </a:rPr>
                        <a:t>Variance in %:</a:t>
                      </a:r>
                      <a:endParaRPr lang="en-US" sz="1000" b="1"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marR="0" indent="-109855" algn="l" defTabSz="914400" rtl="0" eaLnBrk="0" fontAlgn="b" latinLnBrk="0" hangingPunct="0">
                        <a:lnSpc>
                          <a:spcPct val="100000"/>
                        </a:lnSpc>
                        <a:spcBef>
                          <a:spcPts val="0"/>
                        </a:spcBef>
                        <a:spcAft>
                          <a:spcPts val="0"/>
                        </a:spcAft>
                        <a:buClrTx/>
                        <a:buSzTx/>
                        <a:buFontTx/>
                        <a:buNone/>
                        <a:tabLst/>
                        <a:defRPr/>
                      </a:pPr>
                      <a:r>
                        <a:rPr lang="en-US" sz="1000" kern="1200" dirty="0" smtClean="0">
                          <a:solidFill>
                            <a:schemeClr val="bg1"/>
                          </a:solidFill>
                          <a:latin typeface="+mj-lt"/>
                          <a:ea typeface="Times New Roman"/>
                          <a:cs typeface="Times New Roman"/>
                        </a:rPr>
                        <a:t>(Actual at Constant</a:t>
                      </a:r>
                      <a:r>
                        <a:rPr lang="en-US" sz="1000" kern="1200" baseline="0" dirty="0" smtClean="0">
                          <a:solidFill>
                            <a:schemeClr val="bg1"/>
                          </a:solidFill>
                          <a:latin typeface="+mj-lt"/>
                          <a:ea typeface="Times New Roman"/>
                          <a:cs typeface="Times New Roman"/>
                        </a:rPr>
                        <a:t> Rate* – Plan at Constant Rate*) / Plan at Constant Rate*</a:t>
                      </a:r>
                      <a:endParaRPr lang="en-US" sz="1000" kern="1200" dirty="0" smtClean="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084">
                <a:tc vMerge="1">
                  <a:txBody>
                    <a:bodyPr/>
                    <a:lstStyle/>
                    <a:p>
                      <a:pPr marL="342900" lvl="0" indent="-342900" algn="l">
                        <a:spcAft>
                          <a:spcPts val="300"/>
                        </a:spcAft>
                        <a:buClr>
                          <a:srgbClr val="FFC000"/>
                        </a:buClr>
                        <a:buSzPts val="1000"/>
                        <a:buFont typeface="Arial"/>
                        <a:buChar char="►"/>
                        <a:tabLst>
                          <a:tab pos="2971800" algn="ctr"/>
                          <a:tab pos="5943600" algn="r"/>
                        </a:tabLst>
                      </a:pPr>
                      <a:endParaRPr lang="en-US" sz="1200"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marR="0" indent="-109855" algn="l" defTabSz="914400" rtl="0" eaLnBrk="0" fontAlgn="b" latinLnBrk="0" hangingPunct="0">
                        <a:lnSpc>
                          <a:spcPct val="100000"/>
                        </a:lnSpc>
                        <a:spcBef>
                          <a:spcPts val="0"/>
                        </a:spcBef>
                        <a:spcAft>
                          <a:spcPts val="0"/>
                        </a:spcAft>
                        <a:buClrTx/>
                        <a:buSzTx/>
                        <a:buFontTx/>
                        <a:buNone/>
                        <a:tabLst/>
                        <a:defRPr/>
                      </a:pPr>
                      <a:r>
                        <a:rPr lang="en-US" sz="1000" kern="1200" dirty="0" smtClean="0">
                          <a:solidFill>
                            <a:schemeClr val="bg1"/>
                          </a:solidFill>
                          <a:latin typeface="+mj-lt"/>
                          <a:ea typeface="Times New Roman"/>
                          <a:cs typeface="Times New Roman"/>
                        </a:rPr>
                        <a:t>(Actual at Constant</a:t>
                      </a:r>
                      <a:r>
                        <a:rPr lang="en-US" sz="1000" kern="1200" baseline="0" dirty="0" smtClean="0">
                          <a:solidFill>
                            <a:schemeClr val="bg1"/>
                          </a:solidFill>
                          <a:latin typeface="+mj-lt"/>
                          <a:ea typeface="Times New Roman"/>
                          <a:cs typeface="Times New Roman"/>
                        </a:rPr>
                        <a:t> Rate* – PY at Constant Rate*) / PY at Constant Rate*</a:t>
                      </a:r>
                      <a:endParaRPr lang="en-US" sz="1000" kern="1200" dirty="0" smtClean="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TextBox 11"/>
          <p:cNvSpPr txBox="1"/>
          <p:nvPr/>
        </p:nvSpPr>
        <p:spPr>
          <a:xfrm>
            <a:off x="457200" y="3273623"/>
            <a:ext cx="4463712" cy="307777"/>
          </a:xfrm>
          <a:prstGeom prst="rect">
            <a:avLst/>
          </a:prstGeom>
          <a:noFill/>
        </p:spPr>
        <p:txBody>
          <a:bodyPr wrap="square" rtlCol="0">
            <a:spAutoFit/>
          </a:bodyPr>
          <a:lstStyle/>
          <a:p>
            <a:r>
              <a:rPr lang="en-US" sz="1400" b="1" dirty="0" smtClean="0">
                <a:solidFill>
                  <a:schemeClr val="bg1"/>
                </a:solidFill>
              </a:rPr>
              <a:t>Example: Operational Variance vs Plan</a:t>
            </a:r>
            <a:endParaRPr lang="en-US" sz="1400" b="1" dirty="0">
              <a:solidFill>
                <a:schemeClr val="bg1"/>
              </a:solidFill>
            </a:endParaRPr>
          </a:p>
        </p:txBody>
      </p:sp>
      <p:sp>
        <p:nvSpPr>
          <p:cNvPr id="13" name="TextBox 12"/>
          <p:cNvSpPr txBox="1"/>
          <p:nvPr/>
        </p:nvSpPr>
        <p:spPr>
          <a:xfrm>
            <a:off x="457200" y="4721423"/>
            <a:ext cx="4419600" cy="307777"/>
          </a:xfrm>
          <a:prstGeom prst="rect">
            <a:avLst/>
          </a:prstGeom>
          <a:noFill/>
        </p:spPr>
        <p:txBody>
          <a:bodyPr wrap="square" rtlCol="0">
            <a:spAutoFit/>
          </a:bodyPr>
          <a:lstStyle/>
          <a:p>
            <a:r>
              <a:rPr lang="en-US" sz="1400" b="1" dirty="0" smtClean="0">
                <a:solidFill>
                  <a:schemeClr val="bg1"/>
                </a:solidFill>
              </a:rPr>
              <a:t>Example: Operational Variance vs Prior Year</a:t>
            </a:r>
            <a:endParaRPr lang="en-US" sz="1400" b="1" dirty="0">
              <a:solidFill>
                <a:schemeClr val="bg1"/>
              </a:solidFill>
            </a:endParaRPr>
          </a:p>
        </p:txBody>
      </p:sp>
      <p:sp>
        <p:nvSpPr>
          <p:cNvPr id="9" name="Text Placeholder 3"/>
          <p:cNvSpPr txBox="1">
            <a:spLocks/>
          </p:cNvSpPr>
          <p:nvPr/>
        </p:nvSpPr>
        <p:spPr>
          <a:xfrm>
            <a:off x="7315200" y="3095164"/>
            <a:ext cx="1447800" cy="201460"/>
          </a:xfrm>
          <a:prstGeom prst="rect">
            <a:avLst/>
          </a:prstGeom>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800" dirty="0" smtClean="0">
                <a:solidFill>
                  <a:schemeClr val="bg1"/>
                </a:solidFill>
              </a:rPr>
              <a:t>* Constant Rate = Plan Rate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u="none" strike="noStrike" kern="1200" cap="none" spc="0" normalizeH="0" baseline="0" noProof="0" dirty="0">
              <a:ln>
                <a:noFill/>
              </a:ln>
              <a:solidFill>
                <a:schemeClr val="bg1"/>
              </a:solidFill>
              <a:effectLst/>
              <a:uLnTx/>
              <a:uFillTx/>
              <a:latin typeface="Arial" charset="0"/>
              <a:ea typeface="+mn-ea"/>
              <a:cs typeface="+mn-cs"/>
            </a:endParaRPr>
          </a:p>
        </p:txBody>
      </p:sp>
      <p:graphicFrame>
        <p:nvGraphicFramePr>
          <p:cNvPr id="10" name="Table 9"/>
          <p:cNvGraphicFramePr>
            <a:graphicFrameLocks noGrp="1"/>
          </p:cNvGraphicFramePr>
          <p:nvPr/>
        </p:nvGraphicFramePr>
        <p:xfrm>
          <a:off x="457200" y="5029200"/>
          <a:ext cx="5613400" cy="992505"/>
        </p:xfrm>
        <a:graphic>
          <a:graphicData uri="http://schemas.openxmlformats.org/drawingml/2006/table">
            <a:tbl>
              <a:tblPr/>
              <a:tblGrid>
                <a:gridCol w="932427"/>
                <a:gridCol w="932427"/>
                <a:gridCol w="932427"/>
                <a:gridCol w="932427"/>
                <a:gridCol w="941846"/>
                <a:gridCol w="941846"/>
              </a:tblGrid>
              <a:tr h="200025">
                <a:tc rowSpan="2">
                  <a:txBody>
                    <a:bodyPr/>
                    <a:lstStyle/>
                    <a:p>
                      <a:pPr algn="ctr" rtl="0" fontAlgn="t"/>
                      <a:r>
                        <a:rPr lang="en-US" sz="1200" b="1" i="0" u="none" strike="noStrike" dirty="0">
                          <a:solidFill>
                            <a:srgbClr val="333333"/>
                          </a:solidFill>
                          <a:latin typeface="Arial"/>
                        </a:rPr>
                        <a:t> </a:t>
                      </a:r>
                      <a:r>
                        <a:rPr lang="en-US" sz="1200" b="1" i="0" u="none" strike="noStrike" dirty="0" smtClean="0">
                          <a:solidFill>
                            <a:srgbClr val="333333"/>
                          </a:solidFill>
                          <a:latin typeface="Arial"/>
                        </a:rPr>
                        <a:t>Actual</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rowSpan="2">
                  <a:txBody>
                    <a:bodyPr/>
                    <a:lstStyle/>
                    <a:p>
                      <a:pPr algn="ctr" rtl="0" fontAlgn="t"/>
                      <a:r>
                        <a:rPr lang="en-US" sz="1200" b="1" i="0" u="none" strike="noStrike" dirty="0">
                          <a:solidFill>
                            <a:srgbClr val="333333"/>
                          </a:solidFill>
                          <a:latin typeface="Arial"/>
                        </a:rPr>
                        <a:t>Actual at</a:t>
                      </a:r>
                    </a:p>
                    <a:p>
                      <a:pPr algn="ctr" rtl="0" fontAlgn="t"/>
                      <a:r>
                        <a:rPr lang="en-US" sz="1200" b="1" i="0" u="none" strike="noStrike" dirty="0">
                          <a:solidFill>
                            <a:srgbClr val="333333"/>
                          </a:solidFill>
                          <a:latin typeface="Arial"/>
                        </a:rPr>
                        <a:t>Plan </a:t>
                      </a:r>
                      <a:r>
                        <a:rPr lang="en-US" sz="1200" b="1" i="0" u="none" strike="noStrike" dirty="0" smtClean="0">
                          <a:solidFill>
                            <a:srgbClr val="333333"/>
                          </a:solidFill>
                          <a:latin typeface="Arial"/>
                        </a:rPr>
                        <a:t>Rate</a:t>
                      </a:r>
                      <a:r>
                        <a:rPr lang="en-US" sz="1000" b="0" i="0" u="none" strike="noStrike" dirty="0">
                          <a:solidFill>
                            <a:srgbClr val="000000"/>
                          </a:solidFill>
                          <a:latin typeface="Arial"/>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t"/>
                      <a:r>
                        <a:rPr lang="en-US" sz="1200" b="1" i="0" u="none" strike="noStrike" dirty="0" smtClean="0">
                          <a:solidFill>
                            <a:srgbClr val="333333"/>
                          </a:solidFill>
                          <a:latin typeface="Arial"/>
                        </a:rPr>
                        <a:t>PY</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rowSpan="2">
                  <a:txBody>
                    <a:bodyPr/>
                    <a:lstStyle/>
                    <a:p>
                      <a:pPr algn="ctr" rtl="0" fontAlgn="t"/>
                      <a:r>
                        <a:rPr lang="en-US" sz="1200" b="1" i="0" u="none" strike="noStrike" dirty="0">
                          <a:solidFill>
                            <a:srgbClr val="333333"/>
                          </a:solidFill>
                          <a:latin typeface="Arial"/>
                        </a:rPr>
                        <a:t>PY at</a:t>
                      </a:r>
                    </a:p>
                    <a:p>
                      <a:pPr algn="ctr" rtl="0" fontAlgn="t"/>
                      <a:r>
                        <a:rPr lang="en-US" sz="1200" b="1" i="0" u="none" strike="noStrike" dirty="0">
                          <a:solidFill>
                            <a:srgbClr val="333333"/>
                          </a:solidFill>
                          <a:latin typeface="Arial"/>
                        </a:rPr>
                        <a:t>Plan </a:t>
                      </a:r>
                      <a:r>
                        <a:rPr lang="en-US" sz="1200" b="1" i="0" u="none" strike="noStrike" dirty="0" smtClean="0">
                          <a:solidFill>
                            <a:srgbClr val="333333"/>
                          </a:solidFill>
                          <a:latin typeface="Arial"/>
                        </a:rPr>
                        <a:t>Rate</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gridSpan="2">
                  <a:txBody>
                    <a:bodyPr/>
                    <a:lstStyle/>
                    <a:p>
                      <a:pPr algn="ctr" rtl="0" fontAlgn="t"/>
                      <a:r>
                        <a:rPr lang="en-US" sz="1200" b="1" i="0" u="none" strike="noStrike" dirty="0">
                          <a:solidFill>
                            <a:srgbClr val="333333"/>
                          </a:solidFill>
                          <a:latin typeface="Arial"/>
                        </a:rPr>
                        <a:t>Operational Variance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hMerge="1">
                  <a:txBody>
                    <a:bodyPr/>
                    <a:lstStyle/>
                    <a:p>
                      <a:endParaRPr lang="en-US"/>
                    </a:p>
                  </a:txBody>
                  <a:tcPr/>
                </a:tc>
              </a:tr>
              <a:tr h="400050">
                <a:tc vMerge="1">
                  <a:txBody>
                    <a:bodyPr/>
                    <a:lstStyle/>
                    <a:p>
                      <a:pPr algn="ctr" rtl="0" fontAlgn="t"/>
                      <a:endParaRPr lang="en-US" sz="1200" b="1" i="0" u="none" strike="noStrike" dirty="0">
                        <a:solidFill>
                          <a:srgbClr val="333333"/>
                        </a:solidFill>
                        <a:latin typeface="Arial"/>
                      </a:endParaRPr>
                    </a:p>
                  </a:txBody>
                  <a:tcPr marL="9525" marR="9525" marT="9525" marB="0">
                    <a:lnL>
                      <a:noFill/>
                    </a:lnL>
                    <a:lnR w="6350" cap="flat" cmpd="sng" algn="ctr">
                      <a:solidFill>
                        <a:srgbClr val="80808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8D8D8"/>
                    </a:solidFill>
                  </a:tcPr>
                </a:tc>
                <a:tc vMerge="1">
                  <a:txBody>
                    <a:bodyPr/>
                    <a:lstStyle/>
                    <a:p>
                      <a:pPr algn="ctr" rtl="0" fontAlgn="t"/>
                      <a:endParaRPr lang="en-US" sz="1200" b="1" i="0" u="none" strike="noStrike" dirty="0">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solidFill>
                      <a:srgbClr val="FFE600"/>
                    </a:solidFill>
                  </a:tcPr>
                </a:tc>
                <a:tc vMerge="1">
                  <a:txBody>
                    <a:bodyPr/>
                    <a:lstStyle/>
                    <a:p>
                      <a:pPr algn="ctr" rtl="0" fontAlgn="t"/>
                      <a:endParaRPr lang="en-US" sz="1200" b="1" i="0" u="none" strike="noStrike" dirty="0">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8D8D8"/>
                    </a:solidFill>
                  </a:tcPr>
                </a:tc>
                <a:tc vMerge="1">
                  <a:txBody>
                    <a:bodyPr/>
                    <a:lstStyle/>
                    <a:p>
                      <a:pPr algn="ctr" rtl="0" fontAlgn="t"/>
                      <a:endParaRPr lang="en-US" sz="1200" b="1" i="0" u="none" strike="noStrike" dirty="0">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solidFill>
                      <a:srgbClr val="FFE600"/>
                    </a:solidFill>
                  </a:tcPr>
                </a:tc>
                <a:tc>
                  <a:txBody>
                    <a:bodyPr/>
                    <a:lstStyle/>
                    <a:p>
                      <a:pPr algn="ctr" rtl="0" fontAlgn="t"/>
                      <a:r>
                        <a:rPr lang="en-US" sz="1200" b="1" i="0" u="none" strike="noStrike" dirty="0" smtClean="0">
                          <a:solidFill>
                            <a:srgbClr val="333333"/>
                          </a:solidFill>
                          <a:latin typeface="+mn-lt"/>
                        </a:rPr>
                        <a:t>inc/(dec)</a:t>
                      </a:r>
                      <a:endParaRPr lang="en-US" sz="1200" b="1" i="0" u="none" strike="noStrike" dirty="0">
                        <a:solidFill>
                          <a:srgbClr val="333333"/>
                        </a:solidFill>
                        <a:latin typeface="Arial"/>
                      </a:endParaRPr>
                    </a:p>
                    <a:p>
                      <a:pPr algn="ctr" rtl="0" fontAlgn="t"/>
                      <a:r>
                        <a:rPr lang="en-US" sz="1200" b="1" i="0" u="none" strike="noStrike" dirty="0">
                          <a:solidFill>
                            <a:srgbClr val="333333"/>
                          </a:solidFill>
                          <a:latin typeface="Arial"/>
                        </a:rPr>
                        <a:t>vs PY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rtl="0" fontAlgn="t"/>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a:t>
                      </a:r>
                    </a:p>
                    <a:p>
                      <a:pPr algn="ctr" rtl="0" fontAlgn="t"/>
                      <a:r>
                        <a:rPr lang="en-US" sz="1200" b="1" i="0" u="none" strike="noStrike" dirty="0">
                          <a:solidFill>
                            <a:srgbClr val="333333"/>
                          </a:solidFill>
                          <a:latin typeface="Arial"/>
                        </a:rPr>
                        <a:t>vs PY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200025">
                <a:tc>
                  <a:txBody>
                    <a:bodyPr/>
                    <a:lstStyle/>
                    <a:p>
                      <a:pPr algn="ctr" rtl="0" fontAlgn="t"/>
                      <a:r>
                        <a:rPr lang="en-US" sz="1200" b="0" i="0" u="none" strike="noStrike" dirty="0">
                          <a:solidFill>
                            <a:srgbClr val="333333"/>
                          </a:solidFill>
                          <a:latin typeface="Arial"/>
                        </a:rPr>
                        <a:t>1,200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333333"/>
                          </a:solidFill>
                          <a:latin typeface="Arial"/>
                        </a:rPr>
                        <a:t>1,275</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smtClean="0">
                          <a:solidFill>
                            <a:srgbClr val="333333"/>
                          </a:solidFill>
                          <a:latin typeface="Arial"/>
                        </a:rPr>
                        <a:t>1,100</a:t>
                      </a:r>
                      <a:endParaRPr lang="en-US" sz="1200" b="0" i="0" u="none" strike="noStrike" dirty="0">
                        <a:solidFill>
                          <a:srgbClr val="333333"/>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smtClean="0">
                          <a:solidFill>
                            <a:srgbClr val="333333"/>
                          </a:solidFill>
                          <a:latin typeface="Arial"/>
                        </a:rPr>
                        <a:t>1,000</a:t>
                      </a:r>
                      <a:endParaRPr lang="en-US" sz="1200" b="0" i="0" u="none" strike="noStrike" dirty="0">
                        <a:solidFill>
                          <a:srgbClr val="333333"/>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smtClean="0">
                          <a:solidFill>
                            <a:srgbClr val="333333"/>
                          </a:solidFill>
                          <a:latin typeface="Arial"/>
                        </a:rPr>
                        <a:t>275</a:t>
                      </a:r>
                      <a:endParaRPr lang="en-US" sz="1200" b="0" i="0" u="none" strike="noStrike" dirty="0">
                        <a:solidFill>
                          <a:srgbClr val="333333"/>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smtClean="0">
                          <a:solidFill>
                            <a:srgbClr val="333333"/>
                          </a:solidFill>
                          <a:latin typeface="Arial"/>
                        </a:rPr>
                        <a:t>27.5%</a:t>
                      </a:r>
                      <a:endParaRPr lang="en-US" sz="1200" b="0" i="0" u="none" strike="noStrike" dirty="0">
                        <a:solidFill>
                          <a:srgbClr val="333333"/>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rtl="0" fontAlgn="t"/>
                      <a:r>
                        <a:rPr lang="en-US" sz="1200" b="0" i="0" u="none" strike="noStrike" dirty="0">
                          <a:solidFill>
                            <a:srgbClr val="333333"/>
                          </a:solidFill>
                          <a:latin typeface="Arial"/>
                        </a:rPr>
                        <a:t>a </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333333"/>
                          </a:solidFill>
                          <a:latin typeface="Arial"/>
                        </a:rPr>
                        <a:t>b </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e</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333333"/>
                          </a:solidFill>
                          <a:latin typeface="Arial"/>
                        </a:rPr>
                        <a:t>f</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g=b-f</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333333"/>
                          </a:solidFill>
                          <a:latin typeface="Arial"/>
                        </a:rPr>
                        <a:t>=g/f</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706432894"/>
              </p:ext>
            </p:extLst>
          </p:nvPr>
        </p:nvGraphicFramePr>
        <p:xfrm>
          <a:off x="457200" y="3581400"/>
          <a:ext cx="4671554" cy="992505"/>
        </p:xfrm>
        <a:graphic>
          <a:graphicData uri="http://schemas.openxmlformats.org/drawingml/2006/table">
            <a:tbl>
              <a:tblPr/>
              <a:tblGrid>
                <a:gridCol w="932427"/>
                <a:gridCol w="932427"/>
                <a:gridCol w="932427"/>
                <a:gridCol w="932427"/>
                <a:gridCol w="941846"/>
              </a:tblGrid>
              <a:tr h="200025">
                <a:tc rowSpan="2">
                  <a:txBody>
                    <a:bodyPr/>
                    <a:lstStyle/>
                    <a:p>
                      <a:pPr algn="ctr" rtl="0" fontAlgn="t"/>
                      <a:r>
                        <a:rPr lang="en-US" sz="1200" b="1" i="0" u="none" strike="noStrike" dirty="0" smtClean="0">
                          <a:solidFill>
                            <a:srgbClr val="333333"/>
                          </a:solidFill>
                          <a:latin typeface="Arial"/>
                        </a:rPr>
                        <a:t>Actual</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rowSpan="2">
                  <a:txBody>
                    <a:bodyPr/>
                    <a:lstStyle/>
                    <a:p>
                      <a:pPr algn="ctr" rtl="0" fontAlgn="t"/>
                      <a:r>
                        <a:rPr lang="en-US" sz="1200" b="1" i="0" u="none" strike="noStrike" dirty="0">
                          <a:solidFill>
                            <a:srgbClr val="333333"/>
                          </a:solidFill>
                          <a:latin typeface="Arial"/>
                        </a:rPr>
                        <a:t>Actual at</a:t>
                      </a:r>
                    </a:p>
                    <a:p>
                      <a:pPr algn="ctr" rtl="0" fontAlgn="t"/>
                      <a:r>
                        <a:rPr lang="en-US" sz="1200" b="1" i="0" u="none" strike="noStrike" dirty="0">
                          <a:solidFill>
                            <a:srgbClr val="333333"/>
                          </a:solidFill>
                          <a:latin typeface="Arial"/>
                        </a:rPr>
                        <a:t>Plan </a:t>
                      </a:r>
                      <a:r>
                        <a:rPr lang="en-US" sz="1200" b="1" i="0" u="none" strike="noStrike" dirty="0" smtClean="0">
                          <a:solidFill>
                            <a:srgbClr val="333333"/>
                          </a:solidFill>
                          <a:latin typeface="Arial"/>
                        </a:rPr>
                        <a:t>Rate</a:t>
                      </a:r>
                      <a:r>
                        <a:rPr lang="en-US" sz="1000" b="0" i="0" u="none" strike="noStrike" dirty="0">
                          <a:solidFill>
                            <a:srgbClr val="000000"/>
                          </a:solidFill>
                          <a:latin typeface="Arial"/>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t"/>
                      <a:r>
                        <a:rPr lang="en-US" sz="1200" b="1" i="0" u="none" strike="noStrike" dirty="0" smtClean="0">
                          <a:solidFill>
                            <a:srgbClr val="333333"/>
                          </a:solidFill>
                          <a:latin typeface="Arial"/>
                        </a:rPr>
                        <a:t>Plan</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gridSpan="2">
                  <a:txBody>
                    <a:bodyPr/>
                    <a:lstStyle/>
                    <a:p>
                      <a:pPr algn="ctr" rtl="0" fontAlgn="t"/>
                      <a:r>
                        <a:rPr lang="en-US" sz="1200" b="1" i="0" u="none" strike="noStrike" dirty="0">
                          <a:solidFill>
                            <a:srgbClr val="333333"/>
                          </a:solidFill>
                          <a:latin typeface="Arial"/>
                        </a:rPr>
                        <a:t>Operational Variance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hMerge="1">
                  <a:txBody>
                    <a:bodyPr/>
                    <a:lstStyle/>
                    <a:p>
                      <a:endParaRPr lang="en-US"/>
                    </a:p>
                  </a:txBody>
                  <a:tcPr/>
                </a:tc>
              </a:tr>
              <a:tr h="400050">
                <a:tc vMerge="1">
                  <a:txBody>
                    <a:bodyPr/>
                    <a:lstStyle/>
                    <a:p>
                      <a:pPr algn="ctr" rtl="0" fontAlgn="t"/>
                      <a:endParaRPr lang="en-US" sz="1200" b="1" i="0" u="none" strike="noStrike" dirty="0">
                        <a:solidFill>
                          <a:srgbClr val="333333"/>
                        </a:solidFill>
                        <a:latin typeface="Arial"/>
                      </a:endParaRPr>
                    </a:p>
                  </a:txBody>
                  <a:tcPr marL="9525" marR="9525" marT="9525" marB="0">
                    <a:lnL>
                      <a:noFill/>
                    </a:lnL>
                    <a:lnR w="6350" cap="flat" cmpd="sng" algn="ctr">
                      <a:solidFill>
                        <a:srgbClr val="80808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8D8D8"/>
                    </a:solidFill>
                  </a:tcPr>
                </a:tc>
                <a:tc vMerge="1">
                  <a:txBody>
                    <a:bodyPr/>
                    <a:lstStyle/>
                    <a:p>
                      <a:pPr algn="ctr" rtl="0" fontAlgn="t"/>
                      <a:endParaRPr lang="en-US" sz="1200" b="1" i="0" u="none" strike="noStrike">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solidFill>
                      <a:srgbClr val="FFE600"/>
                    </a:solidFill>
                  </a:tcPr>
                </a:tc>
                <a:tc vMerge="1">
                  <a:txBody>
                    <a:bodyPr/>
                    <a:lstStyle/>
                    <a:p>
                      <a:pPr algn="ctr" rtl="0" fontAlgn="t"/>
                      <a:endParaRPr lang="en-US" sz="1200" b="1" i="0" u="none" strike="noStrike" dirty="0">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E600"/>
                    </a:solidFill>
                  </a:tcPr>
                </a:tc>
                <a:tc>
                  <a:txBody>
                    <a:bodyPr/>
                    <a:lstStyle/>
                    <a:p>
                      <a:pPr algn="ctr" rtl="0" fontAlgn="t"/>
                      <a:r>
                        <a:rPr lang="en-US" sz="1200" b="1" i="0" u="none" strike="noStrike" dirty="0" smtClean="0">
                          <a:solidFill>
                            <a:srgbClr val="333333"/>
                          </a:solidFill>
                          <a:latin typeface="+mn-lt"/>
                        </a:rPr>
                        <a:t>inc/(dec) </a:t>
                      </a:r>
                      <a:r>
                        <a:rPr lang="en-US" sz="1200" b="1" i="0" u="none" strike="noStrike" dirty="0" smtClean="0">
                          <a:solidFill>
                            <a:srgbClr val="333333"/>
                          </a:solidFill>
                          <a:latin typeface="Arial"/>
                        </a:rPr>
                        <a:t>vs </a:t>
                      </a:r>
                      <a:r>
                        <a:rPr lang="en-US" sz="1200" b="1" i="0" u="none" strike="noStrike" dirty="0">
                          <a:solidFill>
                            <a:srgbClr val="333333"/>
                          </a:solidFill>
                          <a:latin typeface="Arial"/>
                        </a:rPr>
                        <a:t>Plan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rtl="0" fontAlgn="t"/>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a:t>
                      </a:r>
                    </a:p>
                    <a:p>
                      <a:pPr algn="ctr" rtl="0" fontAlgn="t"/>
                      <a:r>
                        <a:rPr lang="en-US" sz="1200" b="1" i="0" u="none" strike="noStrike" dirty="0">
                          <a:solidFill>
                            <a:srgbClr val="333333"/>
                          </a:solidFill>
                          <a:latin typeface="Arial"/>
                        </a:rPr>
                        <a:t>vs Plan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200025">
                <a:tc>
                  <a:txBody>
                    <a:bodyPr/>
                    <a:lstStyle/>
                    <a:p>
                      <a:pPr algn="ctr" rtl="0" fontAlgn="t"/>
                      <a:r>
                        <a:rPr lang="en-US" sz="1200" b="0" i="0" u="none" strike="noStrike" dirty="0">
                          <a:solidFill>
                            <a:srgbClr val="333333"/>
                          </a:solidFill>
                          <a:latin typeface="Arial"/>
                        </a:rPr>
                        <a:t>1,200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333333"/>
                          </a:solidFill>
                          <a:latin typeface="Arial"/>
                        </a:rPr>
                        <a:t>1,275</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1,300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smtClean="0">
                          <a:solidFill>
                            <a:schemeClr val="tx1"/>
                          </a:solidFill>
                          <a:latin typeface="Arial"/>
                        </a:rPr>
                        <a:t>(25)</a:t>
                      </a:r>
                      <a:endParaRPr lang="en-US" sz="1200" b="0" i="0" u="none" strike="noStrike" dirty="0">
                        <a:solidFill>
                          <a:schemeClr val="tx1"/>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smtClean="0">
                          <a:solidFill>
                            <a:schemeClr val="tx1"/>
                          </a:solidFill>
                          <a:latin typeface="Arial"/>
                        </a:rPr>
                        <a:t>(1.9%)</a:t>
                      </a:r>
                      <a:endParaRPr lang="en-US" sz="1200" b="0" i="0" u="none" strike="noStrike" dirty="0">
                        <a:solidFill>
                          <a:schemeClr val="tx1"/>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rtl="0" fontAlgn="t"/>
                      <a:r>
                        <a:rPr lang="en-US" sz="1200" b="0" i="0" u="none" strike="noStrike" dirty="0" smtClean="0">
                          <a:solidFill>
                            <a:srgbClr val="333333"/>
                          </a:solidFill>
                          <a:latin typeface="Arial"/>
                        </a:rPr>
                        <a:t>A</a:t>
                      </a:r>
                      <a:endParaRPr lang="en-US" sz="1200" b="0" i="0" u="none" strike="noStrike" dirty="0">
                        <a:solidFill>
                          <a:srgbClr val="333333"/>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smtClean="0">
                          <a:solidFill>
                            <a:srgbClr val="333333"/>
                          </a:solidFill>
                          <a:latin typeface="Arial"/>
                        </a:rPr>
                        <a:t>B</a:t>
                      </a:r>
                      <a:endParaRPr lang="en-US" sz="1200" b="0" i="0" u="none" strike="noStrike" dirty="0">
                        <a:solidFill>
                          <a:srgbClr val="333333"/>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smtClean="0">
                          <a:solidFill>
                            <a:srgbClr val="333333"/>
                          </a:solidFill>
                          <a:latin typeface="Arial"/>
                        </a:rPr>
                        <a:t>C</a:t>
                      </a:r>
                      <a:endParaRPr lang="en-US" sz="1200" b="0" i="0" u="none" strike="noStrike" dirty="0">
                        <a:solidFill>
                          <a:srgbClr val="333333"/>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d=b-c</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a:solidFill>
                            <a:srgbClr val="333333"/>
                          </a:solidFill>
                          <a:latin typeface="Arial"/>
                        </a:rPr>
                        <a:t>=d/c</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82144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 Report Variances </a:t>
            </a:r>
            <a:br>
              <a:rPr lang="en-US" dirty="0" smtClean="0">
                <a:solidFill>
                  <a:schemeClr val="bg1"/>
                </a:solidFill>
              </a:rPr>
            </a:br>
            <a:r>
              <a:rPr lang="en-US" sz="2400" b="0" dirty="0" smtClean="0">
                <a:solidFill>
                  <a:schemeClr val="bg1"/>
                </a:solidFill>
              </a:rPr>
              <a:t>Exchange Rate Variance</a:t>
            </a:r>
            <a:endParaRPr lang="en-US" sz="2400" b="0"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lvl="0">
              <a:defRPr/>
            </a:pPr>
            <a:r>
              <a:rPr lang="en-US" b="1" i="1" dirty="0" smtClean="0">
                <a:solidFill>
                  <a:schemeClr val="bg1"/>
                </a:solidFill>
              </a:rPr>
              <a:t>Exchange Rate Variance is used to show the impact of exchange rate fluctuations</a:t>
            </a:r>
            <a:endParaRPr kumimoji="0" lang="en-US" sz="1800" b="1" i="1" u="none" strike="noStrike" kern="1200" cap="none" spc="0" normalizeH="0" baseline="0" noProof="0" dirty="0">
              <a:ln>
                <a:noFill/>
              </a:ln>
              <a:solidFill>
                <a:schemeClr val="bg1"/>
              </a:solidFill>
              <a:effectLst/>
              <a:uLnTx/>
              <a:uFillTx/>
              <a:latin typeface="Arial" charset="0"/>
              <a:ea typeface="+mn-ea"/>
              <a:cs typeface="+mn-cs"/>
            </a:endParaRPr>
          </a:p>
        </p:txBody>
      </p:sp>
      <p:graphicFrame>
        <p:nvGraphicFramePr>
          <p:cNvPr id="8" name="Table 7"/>
          <p:cNvGraphicFramePr>
            <a:graphicFrameLocks noGrp="1"/>
          </p:cNvGraphicFramePr>
          <p:nvPr/>
        </p:nvGraphicFramePr>
        <p:xfrm>
          <a:off x="457200" y="1712496"/>
          <a:ext cx="8305800" cy="1716504"/>
        </p:xfrm>
        <a:graphic>
          <a:graphicData uri="http://schemas.openxmlformats.org/drawingml/2006/table">
            <a:tbl>
              <a:tblPr/>
              <a:tblGrid>
                <a:gridCol w="1905000"/>
                <a:gridCol w="6400800"/>
              </a:tblGrid>
              <a:tr h="262892">
                <a:tc>
                  <a:txBody>
                    <a:bodyPr/>
                    <a:lstStyle/>
                    <a:p>
                      <a:pPr algn="ctr" fontAlgn="ctr">
                        <a:spcAft>
                          <a:spcPts val="0"/>
                        </a:spcAft>
                      </a:pPr>
                      <a:r>
                        <a:rPr lang="en-GB" sz="1000" b="1" kern="1200" dirty="0" smtClean="0">
                          <a:solidFill>
                            <a:schemeClr val="bg1"/>
                          </a:solidFill>
                          <a:latin typeface="+mj-lt"/>
                          <a:ea typeface="Times New Roman"/>
                          <a:cs typeface="Arial"/>
                        </a:rPr>
                        <a:t>Exchange Rate Variance</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fontAlgn="ctr">
                        <a:spcAft>
                          <a:spcPts val="0"/>
                        </a:spcAft>
                      </a:pPr>
                      <a:r>
                        <a:rPr lang="en-GB" sz="1000" b="1" kern="1200" dirty="0" smtClean="0">
                          <a:solidFill>
                            <a:schemeClr val="bg1"/>
                          </a:solidFill>
                          <a:latin typeface="+mj-lt"/>
                          <a:ea typeface="Times New Roman"/>
                          <a:cs typeface="Arial"/>
                        </a:rPr>
                        <a:t>Variance Calculation</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r>
              <a:tr h="283436">
                <a:tc>
                  <a:txBody>
                    <a:bodyPr/>
                    <a:lstStyle/>
                    <a:p>
                      <a:pPr marL="342900" lvl="0" indent="-342900" algn="l">
                        <a:spcAft>
                          <a:spcPts val="300"/>
                        </a:spcAft>
                        <a:buClr>
                          <a:srgbClr val="FFC000"/>
                        </a:buClr>
                        <a:buSzPts val="1000"/>
                        <a:buFont typeface="Arial"/>
                        <a:buNone/>
                        <a:tabLst>
                          <a:tab pos="2971800" algn="ctr"/>
                          <a:tab pos="5943600" algn="r"/>
                        </a:tabLst>
                      </a:pPr>
                      <a:r>
                        <a:rPr lang="en-US" sz="1000" b="1" dirty="0" smtClean="0">
                          <a:solidFill>
                            <a:schemeClr val="bg1"/>
                          </a:solidFill>
                          <a:latin typeface="+mj-lt"/>
                          <a:ea typeface="EYInterstate Light"/>
                          <a:cs typeface="Times New Roman"/>
                        </a:rPr>
                        <a:t>Exchange</a:t>
                      </a:r>
                      <a:r>
                        <a:rPr lang="en-US" sz="1000" b="1" baseline="0" dirty="0" smtClean="0">
                          <a:solidFill>
                            <a:schemeClr val="bg1"/>
                          </a:solidFill>
                          <a:latin typeface="+mj-lt"/>
                          <a:ea typeface="EYInterstate Light"/>
                          <a:cs typeface="Times New Roman"/>
                        </a:rPr>
                        <a:t> Rate Variance:</a:t>
                      </a:r>
                      <a:endParaRPr lang="en-US" sz="1000" b="1"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indent="-109855" algn="l" eaLnBrk="0" fontAlgn="b" hangingPunct="0">
                        <a:spcAft>
                          <a:spcPts val="0"/>
                        </a:spcAft>
                      </a:pPr>
                      <a:r>
                        <a:rPr lang="en-US" sz="1000" dirty="0" smtClean="0">
                          <a:solidFill>
                            <a:schemeClr val="bg1"/>
                          </a:solidFill>
                          <a:latin typeface="+mj-lt"/>
                          <a:ea typeface="Times New Roman"/>
                          <a:cs typeface="Times New Roman"/>
                        </a:rPr>
                        <a:t>Total Variance – Operational</a:t>
                      </a:r>
                      <a:r>
                        <a:rPr lang="en-US" sz="1000" baseline="0" dirty="0" smtClean="0">
                          <a:solidFill>
                            <a:schemeClr val="bg1"/>
                          </a:solidFill>
                          <a:latin typeface="+mj-lt"/>
                          <a:ea typeface="Times New Roman"/>
                          <a:cs typeface="Times New Roman"/>
                        </a:rPr>
                        <a:t> Variance</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436">
                <a:tc rowSpan="2">
                  <a:txBody>
                    <a:bodyPr/>
                    <a:lstStyle/>
                    <a:p>
                      <a:pPr marL="342900" marR="0" lvl="0" indent="-342900" algn="l" defTabSz="914400" rtl="0" eaLnBrk="1" fontAlgn="auto" latinLnBrk="0" hangingPunct="1">
                        <a:lnSpc>
                          <a:spcPct val="100000"/>
                        </a:lnSpc>
                        <a:spcBef>
                          <a:spcPts val="0"/>
                        </a:spcBef>
                        <a:spcAft>
                          <a:spcPts val="300"/>
                        </a:spcAft>
                        <a:buClr>
                          <a:srgbClr val="FFC000"/>
                        </a:buClr>
                        <a:buSzPts val="1000"/>
                        <a:buFont typeface="Arial"/>
                        <a:buNone/>
                        <a:tabLst>
                          <a:tab pos="2971800" algn="ctr"/>
                          <a:tab pos="5943600" algn="r"/>
                        </a:tabLst>
                        <a:defRPr/>
                      </a:pPr>
                      <a:r>
                        <a:rPr lang="en-US" sz="1000" b="1" kern="1200" dirty="0" smtClean="0">
                          <a:solidFill>
                            <a:schemeClr val="bg1"/>
                          </a:solidFill>
                          <a:latin typeface="+mn-lt"/>
                          <a:ea typeface="EYInterstate Light"/>
                          <a:cs typeface="Times New Roman"/>
                        </a:rPr>
                        <a:t>Variance</a:t>
                      </a:r>
                      <a:r>
                        <a:rPr lang="en-US" sz="1000" b="1" kern="1200" baseline="0" dirty="0" smtClean="0">
                          <a:solidFill>
                            <a:schemeClr val="bg1"/>
                          </a:solidFill>
                          <a:latin typeface="+mn-lt"/>
                          <a:ea typeface="EYInterstate Light"/>
                          <a:cs typeface="Times New Roman"/>
                        </a:rPr>
                        <a:t> in absolute amount:</a:t>
                      </a:r>
                      <a:endParaRPr lang="en-US" sz="1000" b="1" kern="1200" dirty="0" smtClean="0">
                        <a:solidFill>
                          <a:schemeClr val="bg1"/>
                        </a:solidFill>
                        <a:latin typeface="+mn-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indent="-109855" algn="l" eaLnBrk="0" fontAlgn="b" hangingPunct="0">
                        <a:spcAft>
                          <a:spcPts val="0"/>
                        </a:spcAft>
                      </a:pPr>
                      <a:r>
                        <a:rPr lang="en-US" sz="1000" dirty="0" smtClean="0">
                          <a:solidFill>
                            <a:schemeClr val="bg1"/>
                          </a:solidFill>
                          <a:latin typeface="+mj-lt"/>
                          <a:ea typeface="Times New Roman"/>
                          <a:cs typeface="Times New Roman"/>
                        </a:rPr>
                        <a:t>(Actual at Current Rate - Actual at Constant Rate*) </a:t>
                      </a:r>
                      <a:endParaRPr lang="en-US" sz="1000" dirty="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436">
                <a:tc vMerge="1">
                  <a:txBody>
                    <a:bodyPr/>
                    <a:lstStyle/>
                    <a:p>
                      <a:pPr marL="342900" lvl="0" indent="-342900" algn="l">
                        <a:spcAft>
                          <a:spcPts val="300"/>
                        </a:spcAft>
                        <a:buClr>
                          <a:srgbClr val="FFC000"/>
                        </a:buClr>
                        <a:buSzPts val="1000"/>
                        <a:buFont typeface="Arial"/>
                        <a:buNone/>
                        <a:tabLst>
                          <a:tab pos="2971800" algn="ctr"/>
                          <a:tab pos="5943600" algn="r"/>
                        </a:tabLst>
                      </a:pPr>
                      <a:endParaRPr lang="en-US" sz="1200"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marR="0" indent="-109855" algn="l" defTabSz="914400" rtl="0" eaLnBrk="0" fontAlgn="b" latinLnBrk="0" hangingPunct="0">
                        <a:lnSpc>
                          <a:spcPct val="100000"/>
                        </a:lnSpc>
                        <a:spcBef>
                          <a:spcPts val="0"/>
                        </a:spcBef>
                        <a:spcAft>
                          <a:spcPts val="0"/>
                        </a:spcAft>
                        <a:buClrTx/>
                        <a:buSzTx/>
                        <a:buFontTx/>
                        <a:buNone/>
                        <a:tabLst/>
                        <a:defRPr/>
                      </a:pPr>
                      <a:r>
                        <a:rPr lang="en-US" sz="1000" kern="1200" dirty="0" smtClean="0">
                          <a:solidFill>
                            <a:schemeClr val="bg1"/>
                          </a:solidFill>
                          <a:latin typeface="+mj-lt"/>
                          <a:ea typeface="Times New Roman"/>
                          <a:cs typeface="Times New Roman"/>
                        </a:rPr>
                        <a:t>(Actual at Current Rate - Actual at Constant Rate*) - ( PY at PY Rate - PY at Constant Rate*)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436">
                <a:tc rowSpan="2">
                  <a:txBody>
                    <a:bodyPr/>
                    <a:lstStyle/>
                    <a:p>
                      <a:pPr marL="342900" lvl="0" indent="-342900" algn="l">
                        <a:spcAft>
                          <a:spcPts val="300"/>
                        </a:spcAft>
                        <a:buClr>
                          <a:srgbClr val="FFC000"/>
                        </a:buClr>
                        <a:buSzPts val="1000"/>
                        <a:buFont typeface="Arial"/>
                        <a:buNone/>
                        <a:tabLst>
                          <a:tab pos="2971800" algn="ctr"/>
                          <a:tab pos="5943600" algn="r"/>
                        </a:tabLst>
                      </a:pPr>
                      <a:r>
                        <a:rPr lang="en-US" sz="1000" b="1" dirty="0" smtClean="0">
                          <a:solidFill>
                            <a:schemeClr val="bg1"/>
                          </a:solidFill>
                          <a:latin typeface="+mj-lt"/>
                          <a:ea typeface="EYInterstate Light"/>
                          <a:cs typeface="Times New Roman"/>
                        </a:rPr>
                        <a:t>Variance in %:</a:t>
                      </a:r>
                      <a:endParaRPr lang="en-US" sz="1000" b="1"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marR="0" indent="-109855" algn="l" defTabSz="914400" rtl="0" eaLnBrk="0" fontAlgn="b" latinLnBrk="0" hangingPunct="0">
                        <a:lnSpc>
                          <a:spcPct val="100000"/>
                        </a:lnSpc>
                        <a:spcBef>
                          <a:spcPts val="0"/>
                        </a:spcBef>
                        <a:spcAft>
                          <a:spcPts val="0"/>
                        </a:spcAft>
                        <a:buClrTx/>
                        <a:buSzTx/>
                        <a:buFontTx/>
                        <a:buNone/>
                        <a:tabLst/>
                        <a:defRPr/>
                      </a:pPr>
                      <a:r>
                        <a:rPr lang="en-US" sz="1000" kern="1200" dirty="0" smtClean="0">
                          <a:solidFill>
                            <a:schemeClr val="bg1"/>
                          </a:solidFill>
                          <a:latin typeface="+mj-lt"/>
                          <a:ea typeface="Times New Roman"/>
                          <a:cs typeface="Times New Roman"/>
                        </a:rPr>
                        <a:t>(Actual at Current Rate - Actual at Constant Rate*) / Plan at Constant Rate*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868">
                <a:tc vMerge="1">
                  <a:txBody>
                    <a:bodyPr/>
                    <a:lstStyle/>
                    <a:p>
                      <a:pPr marL="342900" lvl="0" indent="-342900" algn="l">
                        <a:spcAft>
                          <a:spcPts val="300"/>
                        </a:spcAft>
                        <a:buClr>
                          <a:srgbClr val="FFC000"/>
                        </a:buClr>
                        <a:buSzPts val="1000"/>
                        <a:buFont typeface="Arial"/>
                        <a:buChar char="►"/>
                        <a:tabLst>
                          <a:tab pos="2971800" algn="ctr"/>
                          <a:tab pos="5943600" algn="r"/>
                        </a:tabLst>
                      </a:pPr>
                      <a:endParaRPr lang="en-US" sz="1200" dirty="0">
                        <a:solidFill>
                          <a:schemeClr val="bg1"/>
                        </a:solidFill>
                        <a:latin typeface="+mj-lt"/>
                        <a:ea typeface="EYInterstate Light"/>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855" marR="0" indent="-109855" algn="l" defTabSz="914400" rtl="0" eaLnBrk="0" fontAlgn="b" latinLnBrk="0" hangingPunct="0">
                        <a:lnSpc>
                          <a:spcPct val="100000"/>
                        </a:lnSpc>
                        <a:spcBef>
                          <a:spcPts val="0"/>
                        </a:spcBef>
                        <a:spcAft>
                          <a:spcPts val="0"/>
                        </a:spcAft>
                        <a:buClrTx/>
                        <a:buSzTx/>
                        <a:buFontTx/>
                        <a:buNone/>
                        <a:tabLst/>
                        <a:defRPr/>
                      </a:pPr>
                      <a:r>
                        <a:rPr lang="en-US" sz="1000" kern="1200" dirty="0" smtClean="0">
                          <a:solidFill>
                            <a:schemeClr val="bg1"/>
                          </a:solidFill>
                          <a:latin typeface="+mj-lt"/>
                          <a:ea typeface="Times New Roman"/>
                          <a:cs typeface="Times New Roman"/>
                        </a:rPr>
                        <a:t>(Actual at Current Rate / </a:t>
                      </a:r>
                      <a:r>
                        <a:rPr lang="en-US" sz="1000" kern="1200" dirty="0" smtClean="0">
                          <a:solidFill>
                            <a:schemeClr val="bg1"/>
                          </a:solidFill>
                          <a:latin typeface="+mn-lt"/>
                          <a:ea typeface="Times New Roman"/>
                          <a:cs typeface="Times New Roman"/>
                        </a:rPr>
                        <a:t>PY at PY Rate ) – ( </a:t>
                      </a:r>
                      <a:r>
                        <a:rPr lang="en-US" sz="1000" kern="1200" dirty="0" smtClean="0">
                          <a:solidFill>
                            <a:schemeClr val="bg1"/>
                          </a:solidFill>
                          <a:latin typeface="+mj-lt"/>
                          <a:ea typeface="Times New Roman"/>
                          <a:cs typeface="Times New Roman"/>
                        </a:rPr>
                        <a:t>Actual at Constant Rate* / </a:t>
                      </a:r>
                      <a:r>
                        <a:rPr lang="en-US" sz="1000" kern="1200" dirty="0" smtClean="0">
                          <a:solidFill>
                            <a:schemeClr val="bg1"/>
                          </a:solidFill>
                          <a:latin typeface="+mn-lt"/>
                          <a:ea typeface="Times New Roman"/>
                          <a:cs typeface="Times New Roman"/>
                        </a:rPr>
                        <a:t>PY at Constant Rate* )</a:t>
                      </a:r>
                      <a:endParaRPr lang="en-US" sz="1000" kern="1200" dirty="0" smtClean="0">
                        <a:solidFill>
                          <a:schemeClr val="bg1"/>
                        </a:solidFill>
                        <a:latin typeface="+mj-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TextBox 14"/>
          <p:cNvSpPr txBox="1"/>
          <p:nvPr/>
        </p:nvSpPr>
        <p:spPr>
          <a:xfrm>
            <a:off x="457200" y="3426023"/>
            <a:ext cx="4419600" cy="307777"/>
          </a:xfrm>
          <a:prstGeom prst="rect">
            <a:avLst/>
          </a:prstGeom>
          <a:noFill/>
        </p:spPr>
        <p:txBody>
          <a:bodyPr wrap="square" rtlCol="0">
            <a:spAutoFit/>
          </a:bodyPr>
          <a:lstStyle/>
          <a:p>
            <a:r>
              <a:rPr lang="en-US" sz="1400" b="1" dirty="0" smtClean="0">
                <a:solidFill>
                  <a:schemeClr val="bg1"/>
                </a:solidFill>
              </a:rPr>
              <a:t>Example: Exchange Rate Variance vs Plan</a:t>
            </a:r>
            <a:endParaRPr lang="en-US" sz="1400" b="1" dirty="0">
              <a:solidFill>
                <a:schemeClr val="bg1"/>
              </a:solidFill>
            </a:endParaRPr>
          </a:p>
        </p:txBody>
      </p:sp>
      <p:sp>
        <p:nvSpPr>
          <p:cNvPr id="16" name="TextBox 15"/>
          <p:cNvSpPr txBox="1"/>
          <p:nvPr/>
        </p:nvSpPr>
        <p:spPr>
          <a:xfrm>
            <a:off x="457200" y="4721423"/>
            <a:ext cx="4419600" cy="307777"/>
          </a:xfrm>
          <a:prstGeom prst="rect">
            <a:avLst/>
          </a:prstGeom>
          <a:noFill/>
        </p:spPr>
        <p:txBody>
          <a:bodyPr wrap="square" rtlCol="0">
            <a:spAutoFit/>
          </a:bodyPr>
          <a:lstStyle/>
          <a:p>
            <a:r>
              <a:rPr lang="en-US" sz="1400" b="1" dirty="0" smtClean="0">
                <a:solidFill>
                  <a:schemeClr val="bg1"/>
                </a:solidFill>
              </a:rPr>
              <a:t>Example: Exchange Rate Variance vs Prior Year</a:t>
            </a:r>
            <a:endParaRPr lang="en-US" sz="1400" b="1" dirty="0">
              <a:solidFill>
                <a:schemeClr val="bg1"/>
              </a:solidFill>
            </a:endParaRPr>
          </a:p>
        </p:txBody>
      </p:sp>
      <p:sp>
        <p:nvSpPr>
          <p:cNvPr id="11" name="Text Placeholder 3"/>
          <p:cNvSpPr txBox="1">
            <a:spLocks/>
          </p:cNvSpPr>
          <p:nvPr/>
        </p:nvSpPr>
        <p:spPr>
          <a:xfrm>
            <a:off x="7315200" y="3456140"/>
            <a:ext cx="1447800" cy="201460"/>
          </a:xfrm>
          <a:prstGeom prst="rect">
            <a:avLst/>
          </a:prstGeom>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800" dirty="0" smtClean="0">
                <a:solidFill>
                  <a:schemeClr val="bg1"/>
                </a:solidFill>
              </a:rPr>
              <a:t>* Constant Rate = Plan Rate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u="none" strike="noStrike" kern="1200" cap="none" spc="0" normalizeH="0" baseline="0" noProof="0" dirty="0">
              <a:ln>
                <a:noFill/>
              </a:ln>
              <a:solidFill>
                <a:schemeClr val="bg1"/>
              </a:solidFill>
              <a:effectLst/>
              <a:uLnTx/>
              <a:uFillTx/>
              <a:latin typeface="Arial" charset="0"/>
              <a:ea typeface="+mn-ea"/>
              <a:cs typeface="+mn-cs"/>
            </a:endParaRPr>
          </a:p>
        </p:txBody>
      </p:sp>
      <p:graphicFrame>
        <p:nvGraphicFramePr>
          <p:cNvPr id="10" name="Table 9"/>
          <p:cNvGraphicFramePr>
            <a:graphicFrameLocks noGrp="1"/>
          </p:cNvGraphicFramePr>
          <p:nvPr>
            <p:extLst>
              <p:ext uri="{D42A27DB-BD31-4B8C-83A1-F6EECF244321}">
                <p14:modId xmlns:p14="http://schemas.microsoft.com/office/powerpoint/2010/main" val="54113956"/>
              </p:ext>
            </p:extLst>
          </p:nvPr>
        </p:nvGraphicFramePr>
        <p:xfrm>
          <a:off x="457200" y="3731895"/>
          <a:ext cx="4671554" cy="992505"/>
        </p:xfrm>
        <a:graphic>
          <a:graphicData uri="http://schemas.openxmlformats.org/drawingml/2006/table">
            <a:tbl>
              <a:tblPr/>
              <a:tblGrid>
                <a:gridCol w="932427"/>
                <a:gridCol w="932427"/>
                <a:gridCol w="932427"/>
                <a:gridCol w="932427"/>
                <a:gridCol w="941846"/>
              </a:tblGrid>
              <a:tr h="200025">
                <a:tc rowSpan="2">
                  <a:txBody>
                    <a:bodyPr/>
                    <a:lstStyle/>
                    <a:p>
                      <a:pPr algn="ctr" rtl="0" fontAlgn="t"/>
                      <a:r>
                        <a:rPr lang="en-US" sz="1200" b="1" i="0" u="none" strike="noStrike" dirty="0" smtClean="0">
                          <a:solidFill>
                            <a:srgbClr val="333333"/>
                          </a:solidFill>
                          <a:latin typeface="Arial"/>
                        </a:rPr>
                        <a:t>Actual</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t"/>
                      <a:r>
                        <a:rPr lang="en-US" sz="1200" b="1" i="0" u="none" strike="noStrike" dirty="0">
                          <a:solidFill>
                            <a:srgbClr val="333333"/>
                          </a:solidFill>
                          <a:latin typeface="Arial"/>
                        </a:rPr>
                        <a:t>Actual at</a:t>
                      </a:r>
                    </a:p>
                    <a:p>
                      <a:pPr algn="ctr" rtl="0" fontAlgn="t"/>
                      <a:r>
                        <a:rPr lang="en-US" sz="1200" b="1" i="0" u="none" strike="noStrike" dirty="0">
                          <a:solidFill>
                            <a:srgbClr val="333333"/>
                          </a:solidFill>
                          <a:latin typeface="Arial"/>
                        </a:rPr>
                        <a:t>Plan </a:t>
                      </a:r>
                      <a:r>
                        <a:rPr lang="en-US" sz="1200" b="1" i="0" u="none" strike="noStrike" dirty="0" smtClean="0">
                          <a:solidFill>
                            <a:srgbClr val="333333"/>
                          </a:solidFill>
                          <a:latin typeface="Arial"/>
                        </a:rPr>
                        <a:t>Rate</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t"/>
                      <a:r>
                        <a:rPr lang="en-US" sz="1200" b="1" i="0" u="none" strike="noStrike" dirty="0" smtClean="0">
                          <a:solidFill>
                            <a:srgbClr val="333333"/>
                          </a:solidFill>
                          <a:latin typeface="Arial"/>
                        </a:rPr>
                        <a:t>Plan</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gridSpan="2">
                  <a:txBody>
                    <a:bodyPr/>
                    <a:lstStyle/>
                    <a:p>
                      <a:pPr algn="ctr" rtl="0" fontAlgn="t"/>
                      <a:r>
                        <a:rPr lang="en-US" sz="1200" b="1" i="0" u="none" strike="noStrike" dirty="0">
                          <a:solidFill>
                            <a:srgbClr val="333333"/>
                          </a:solidFill>
                          <a:latin typeface="Arial"/>
                        </a:rPr>
                        <a:t>xRate Variance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hMerge="1">
                  <a:txBody>
                    <a:bodyPr/>
                    <a:lstStyle/>
                    <a:p>
                      <a:endParaRPr lang="en-US"/>
                    </a:p>
                  </a:txBody>
                  <a:tcPr/>
                </a:tc>
              </a:tr>
              <a:tr h="400050">
                <a:tc vMerge="1">
                  <a:txBody>
                    <a:bodyPr/>
                    <a:lstStyle/>
                    <a:p>
                      <a:pPr algn="ctr" rtl="0" fontAlgn="t"/>
                      <a:endParaRPr lang="en-US" sz="1200" b="1" i="0" u="none" strike="noStrike" dirty="0">
                        <a:solidFill>
                          <a:srgbClr val="333333"/>
                        </a:solidFill>
                        <a:latin typeface="Arial"/>
                      </a:endParaRPr>
                    </a:p>
                  </a:txBody>
                  <a:tcPr marL="9525" marR="9525" marT="9525" marB="0">
                    <a:lnL>
                      <a:noFill/>
                    </a:lnL>
                    <a:lnR w="6350" cap="flat" cmpd="sng" algn="ctr">
                      <a:solidFill>
                        <a:srgbClr val="80808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E600"/>
                    </a:solidFill>
                  </a:tcPr>
                </a:tc>
                <a:tc vMerge="1">
                  <a:txBody>
                    <a:bodyPr/>
                    <a:lstStyle/>
                    <a:p>
                      <a:pPr algn="ctr" rtl="0" fontAlgn="t"/>
                      <a:endParaRPr lang="en-US" sz="1200" b="1" i="0" u="none" strike="noStrike">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solidFill>
                      <a:srgbClr val="FFE600"/>
                    </a:solidFill>
                  </a:tcPr>
                </a:tc>
                <a:tc vMerge="1">
                  <a:txBody>
                    <a:bodyPr/>
                    <a:lstStyle/>
                    <a:p>
                      <a:pPr algn="ctr" rtl="0" fontAlgn="t"/>
                      <a:endParaRPr lang="en-US" sz="1200" b="1" i="0" u="none" strike="noStrike" dirty="0">
                        <a:solidFill>
                          <a:srgbClr val="333333"/>
                        </a:solidFill>
                        <a:latin typeface="Arial"/>
                      </a:endParaRPr>
                    </a:p>
                  </a:txBody>
                  <a:tcPr marL="9525" marR="9525" marT="9525"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solidFill>
                      <a:srgbClr val="CCCCCC"/>
                    </a:solidFill>
                  </a:tcPr>
                </a:tc>
                <a:tc>
                  <a:txBody>
                    <a:bodyPr/>
                    <a:lstStyle/>
                    <a:p>
                      <a:pPr algn="ctr" rtl="0" fontAlgn="t"/>
                      <a:r>
                        <a:rPr lang="en-US" sz="1200" b="1" i="0" u="none" strike="noStrike" dirty="0" smtClean="0">
                          <a:solidFill>
                            <a:srgbClr val="333333"/>
                          </a:solidFill>
                          <a:latin typeface="+mn-lt"/>
                        </a:rPr>
                        <a:t>inc/(dec) </a:t>
                      </a:r>
                      <a:r>
                        <a:rPr lang="en-US" sz="1200" b="1" i="0" u="none" strike="noStrike" dirty="0" smtClean="0">
                          <a:solidFill>
                            <a:srgbClr val="333333"/>
                          </a:solidFill>
                          <a:latin typeface="Arial"/>
                        </a:rPr>
                        <a:t>vs </a:t>
                      </a:r>
                      <a:r>
                        <a:rPr lang="en-US" sz="1200" b="1" i="0" u="none" strike="noStrike" dirty="0">
                          <a:solidFill>
                            <a:srgbClr val="333333"/>
                          </a:solidFill>
                          <a:latin typeface="Arial"/>
                        </a:rPr>
                        <a:t>Plan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rtl="0" fontAlgn="ctr"/>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a:t>
                      </a:r>
                    </a:p>
                    <a:p>
                      <a:pPr algn="ctr" rtl="0" fontAlgn="ctr"/>
                      <a:r>
                        <a:rPr lang="en-US" sz="1200" b="1" i="0" u="none" strike="noStrike" dirty="0">
                          <a:solidFill>
                            <a:srgbClr val="333333"/>
                          </a:solidFill>
                          <a:latin typeface="Arial"/>
                        </a:rPr>
                        <a:t>vs Plan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200025">
                <a:tc>
                  <a:txBody>
                    <a:bodyPr/>
                    <a:lstStyle/>
                    <a:p>
                      <a:pPr algn="ctr" rtl="0" fontAlgn="t"/>
                      <a:r>
                        <a:rPr lang="en-US" sz="1200" b="0" i="0" u="none" strike="noStrike" dirty="0">
                          <a:solidFill>
                            <a:srgbClr val="333333"/>
                          </a:solidFill>
                          <a:latin typeface="Arial"/>
                        </a:rPr>
                        <a:t>1,200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1,275</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1,300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smtClean="0">
                          <a:solidFill>
                            <a:schemeClr val="tx1"/>
                          </a:solidFill>
                          <a:latin typeface="Arial"/>
                        </a:rPr>
                        <a:t>(75)</a:t>
                      </a:r>
                      <a:endParaRPr lang="en-US" sz="1200" b="0" i="0" u="none" strike="noStrike" dirty="0">
                        <a:solidFill>
                          <a:schemeClr val="tx1"/>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smtClean="0">
                          <a:solidFill>
                            <a:schemeClr val="tx1"/>
                          </a:solidFill>
                          <a:latin typeface="Arial"/>
                        </a:rPr>
                        <a:t>(5.9%)</a:t>
                      </a:r>
                      <a:endParaRPr lang="en-US" sz="1200" b="0" i="0" u="none" strike="noStrike" dirty="0">
                        <a:solidFill>
                          <a:schemeClr val="tx1"/>
                        </a:solidFill>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rtl="0" fontAlgn="b"/>
                      <a:r>
                        <a:rPr lang="en-US" sz="1200" b="0" i="0" u="none" strike="noStrike" dirty="0">
                          <a:solidFill>
                            <a:srgbClr val="000000"/>
                          </a:solidFill>
                          <a:latin typeface="Arial"/>
                        </a:rPr>
                        <a:t>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smtClean="0">
                          <a:solidFill>
                            <a:srgbClr val="000000"/>
                          </a:solidFill>
                          <a:latin typeface="Arial"/>
                        </a:rPr>
                        <a:t>b</a:t>
                      </a:r>
                      <a:endParaRPr lang="en-US" sz="1200" b="0"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smtClean="0">
                          <a:solidFill>
                            <a:srgbClr val="000000"/>
                          </a:solidFill>
                          <a:latin typeface="Arial"/>
                        </a:rPr>
                        <a:t>C</a:t>
                      </a:r>
                      <a:endParaRPr lang="en-US" sz="1200" b="0"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latin typeface="Arial"/>
                        </a:rPr>
                        <a:t>d=a-b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latin typeface="Arial"/>
                        </a:rPr>
                        <a:t>=d/c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066582380"/>
              </p:ext>
            </p:extLst>
          </p:nvPr>
        </p:nvGraphicFramePr>
        <p:xfrm>
          <a:off x="457200" y="5029200"/>
          <a:ext cx="5613400" cy="992505"/>
        </p:xfrm>
        <a:graphic>
          <a:graphicData uri="http://schemas.openxmlformats.org/drawingml/2006/table">
            <a:tbl>
              <a:tblPr/>
              <a:tblGrid>
                <a:gridCol w="932427"/>
                <a:gridCol w="932427"/>
                <a:gridCol w="932427"/>
                <a:gridCol w="932427"/>
                <a:gridCol w="941846"/>
                <a:gridCol w="941846"/>
              </a:tblGrid>
              <a:tr h="200025">
                <a:tc rowSpan="2">
                  <a:txBody>
                    <a:bodyPr/>
                    <a:lstStyle/>
                    <a:p>
                      <a:pPr algn="ctr" rtl="0" fontAlgn="t"/>
                      <a:r>
                        <a:rPr lang="en-US" sz="1200" b="1" i="0" u="none" strike="noStrike" dirty="0">
                          <a:solidFill>
                            <a:srgbClr val="333333"/>
                          </a:solidFill>
                          <a:latin typeface="Arial"/>
                        </a:rPr>
                        <a:t> </a:t>
                      </a:r>
                    </a:p>
                    <a:p>
                      <a:pPr algn="ctr" rtl="0" fontAlgn="t"/>
                      <a:r>
                        <a:rPr lang="en-US" sz="1200" b="1" i="0" u="none" strike="noStrike" dirty="0">
                          <a:solidFill>
                            <a:srgbClr val="333333"/>
                          </a:solidFill>
                          <a:latin typeface="Arial"/>
                        </a:rPr>
                        <a:t>Actual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t"/>
                      <a:r>
                        <a:rPr lang="en-US" sz="1200" b="1" i="0" u="none" strike="noStrike" dirty="0">
                          <a:solidFill>
                            <a:srgbClr val="333333"/>
                          </a:solidFill>
                          <a:latin typeface="Arial"/>
                        </a:rPr>
                        <a:t>Actual at</a:t>
                      </a:r>
                    </a:p>
                    <a:p>
                      <a:pPr algn="ctr" rtl="0" fontAlgn="t"/>
                      <a:r>
                        <a:rPr lang="en-US" sz="1200" b="1" i="0" u="none" strike="noStrike" dirty="0">
                          <a:solidFill>
                            <a:srgbClr val="333333"/>
                          </a:solidFill>
                          <a:latin typeface="Arial"/>
                        </a:rPr>
                        <a:t>Plan </a:t>
                      </a:r>
                      <a:r>
                        <a:rPr lang="en-US" sz="1200" b="1" i="0" u="none" strike="noStrike" dirty="0" smtClean="0">
                          <a:solidFill>
                            <a:srgbClr val="333333"/>
                          </a:solidFill>
                          <a:latin typeface="Arial"/>
                        </a:rPr>
                        <a:t>Rate</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t"/>
                      <a:r>
                        <a:rPr lang="en-US" sz="1200" b="1" i="0" u="none" strike="noStrike" dirty="0">
                          <a:solidFill>
                            <a:srgbClr val="333333"/>
                          </a:solidFill>
                          <a:latin typeface="Arial"/>
                        </a:rPr>
                        <a:t> </a:t>
                      </a:r>
                      <a:r>
                        <a:rPr lang="en-US" sz="1200" b="1" i="0" u="none" strike="noStrike" dirty="0" smtClean="0">
                          <a:solidFill>
                            <a:srgbClr val="333333"/>
                          </a:solidFill>
                          <a:latin typeface="Arial"/>
                        </a:rPr>
                        <a:t>PY</a:t>
                      </a:r>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rowSpan="2">
                  <a:txBody>
                    <a:bodyPr/>
                    <a:lstStyle/>
                    <a:p>
                      <a:pPr algn="ctr" rtl="0" fontAlgn="t"/>
                      <a:r>
                        <a:rPr lang="en-US" sz="1200" b="1" i="0" u="none" strike="noStrike" dirty="0">
                          <a:solidFill>
                            <a:srgbClr val="333333"/>
                          </a:solidFill>
                          <a:latin typeface="Arial"/>
                        </a:rPr>
                        <a:t>PY at</a:t>
                      </a:r>
                    </a:p>
                    <a:p>
                      <a:pPr algn="ctr" rtl="0" fontAlgn="t"/>
                      <a:r>
                        <a:rPr lang="en-US" sz="1200" b="1" i="0" u="none" strike="noStrike" dirty="0">
                          <a:solidFill>
                            <a:srgbClr val="333333"/>
                          </a:solidFill>
                          <a:latin typeface="Arial"/>
                        </a:rPr>
                        <a:t>Plan </a:t>
                      </a:r>
                      <a:r>
                        <a:rPr lang="en-US" sz="1200" b="1" i="0" u="none" strike="noStrike" dirty="0" smtClean="0">
                          <a:solidFill>
                            <a:srgbClr val="333333"/>
                          </a:solidFill>
                          <a:latin typeface="Arial"/>
                        </a:rPr>
                        <a:t>Rate</a:t>
                      </a:r>
                      <a:r>
                        <a:rPr lang="en-US" sz="1000" b="0" i="0" u="none" strike="noStrike" dirty="0">
                          <a:solidFill>
                            <a:srgbClr val="000000"/>
                          </a:solidFill>
                          <a:latin typeface="Arial"/>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gridSpan="2">
                  <a:txBody>
                    <a:bodyPr/>
                    <a:lstStyle/>
                    <a:p>
                      <a:pPr algn="ctr" rtl="0" fontAlgn="t"/>
                      <a:r>
                        <a:rPr lang="en-US" sz="1200" b="1" i="0" u="none" strike="noStrike" dirty="0">
                          <a:solidFill>
                            <a:srgbClr val="333333"/>
                          </a:solidFill>
                          <a:latin typeface="Arial"/>
                        </a:rPr>
                        <a:t>xRate Variance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hMerge="1">
                  <a:txBody>
                    <a:bodyPr/>
                    <a:lstStyle/>
                    <a:p>
                      <a:endParaRPr lang="en-US"/>
                    </a:p>
                  </a:txBody>
                  <a:tcPr/>
                </a:tc>
              </a:tr>
              <a:tr h="400050">
                <a:tc vMerge="1">
                  <a:txBody>
                    <a:bodyPr/>
                    <a:lstStyle/>
                    <a:p>
                      <a:pPr algn="ctr" rtl="0" fontAlgn="t"/>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vMerge="1">
                  <a:txBody>
                    <a:bodyPr/>
                    <a:lstStyle/>
                    <a:p>
                      <a:pPr algn="ctr" rtl="0" fontAlgn="t"/>
                      <a:endParaRPr lang="en-US" sz="1200" b="1" i="0" u="none" strike="noStrike">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vMerge="1">
                  <a:txBody>
                    <a:bodyPr/>
                    <a:lstStyle/>
                    <a:p>
                      <a:pPr algn="ctr" rtl="0" fontAlgn="t"/>
                      <a:endParaRPr lang="en-US" sz="1200" b="1" i="0" u="none" strike="noStrike" dirty="0">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vMerge="1">
                  <a:txBody>
                    <a:bodyPr/>
                    <a:lstStyle/>
                    <a:p>
                      <a:pPr algn="ctr" rtl="0" fontAlgn="t"/>
                      <a:endParaRPr lang="en-US" sz="1200" b="1" i="0" u="none" strike="noStrike">
                        <a:solidFill>
                          <a:srgbClr val="333333"/>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1" i="0" u="none" strike="noStrike" dirty="0" smtClean="0">
                          <a:solidFill>
                            <a:srgbClr val="333333"/>
                          </a:solidFill>
                          <a:latin typeface="+mn-lt"/>
                        </a:rPr>
                        <a:t>inc/(dec) </a:t>
                      </a:r>
                      <a:r>
                        <a:rPr lang="en-US" sz="1200" b="1" i="0" u="none" strike="noStrike" dirty="0" smtClean="0">
                          <a:solidFill>
                            <a:srgbClr val="333333"/>
                          </a:solidFill>
                          <a:latin typeface="Arial"/>
                        </a:rPr>
                        <a:t>vs </a:t>
                      </a:r>
                      <a:r>
                        <a:rPr lang="en-US" sz="1200" b="1" i="0" u="none" strike="noStrike" dirty="0">
                          <a:solidFill>
                            <a:srgbClr val="333333"/>
                          </a:solidFill>
                          <a:latin typeface="Arial"/>
                        </a:rPr>
                        <a:t>PY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rtl="0" fontAlgn="t"/>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a:t>
                      </a:r>
                    </a:p>
                    <a:p>
                      <a:pPr algn="ctr" rtl="0" fontAlgn="t"/>
                      <a:r>
                        <a:rPr lang="en-US" sz="1200" b="1" i="0" u="none" strike="noStrike" dirty="0">
                          <a:solidFill>
                            <a:srgbClr val="333333"/>
                          </a:solidFill>
                          <a:latin typeface="Arial"/>
                        </a:rPr>
                        <a:t>vs PY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200025">
                <a:tc>
                  <a:txBody>
                    <a:bodyPr/>
                    <a:lstStyle/>
                    <a:p>
                      <a:pPr algn="ctr" rtl="0" fontAlgn="t"/>
                      <a:r>
                        <a:rPr lang="en-US" sz="1200" b="0" i="0" u="none" strike="noStrike" dirty="0">
                          <a:solidFill>
                            <a:srgbClr val="333333"/>
                          </a:solidFill>
                          <a:latin typeface="Arial"/>
                        </a:rPr>
                        <a:t>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1,275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1,100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a:solidFill>
                            <a:srgbClr val="333333"/>
                          </a:solidFill>
                          <a:latin typeface="Arial"/>
                        </a:rPr>
                        <a:t>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t"/>
                      <a:r>
                        <a:rPr lang="en-US" sz="1200" b="0" i="0" u="none" strike="noStrike" dirty="0" smtClean="0">
                          <a:solidFill>
                            <a:schemeClr val="tx1"/>
                          </a:solidFill>
                          <a:latin typeface="Arial"/>
                        </a:rPr>
                        <a:t>(175)</a:t>
                      </a:r>
                      <a:endParaRPr lang="en-US" sz="1200" b="0" i="0" u="none" strike="noStrike" dirty="0">
                        <a:solidFill>
                          <a:schemeClr val="tx1"/>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0" i="0" u="none" strike="noStrike" dirty="0" smtClean="0">
                          <a:solidFill>
                            <a:schemeClr val="tx1"/>
                          </a:solidFill>
                          <a:latin typeface="Arial"/>
                        </a:rPr>
                        <a:t>(18.4%)</a:t>
                      </a:r>
                      <a:endParaRPr lang="en-US" sz="1200" b="0" i="0" u="none" strike="noStrike" dirty="0">
                        <a:solidFill>
                          <a:schemeClr val="tx1"/>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rtl="0" fontAlgn="b"/>
                      <a:r>
                        <a:rPr lang="en-US" sz="1200" b="0" i="0" u="none" strike="noStrike" dirty="0">
                          <a:solidFill>
                            <a:srgbClr val="000000"/>
                          </a:solidFill>
                          <a:latin typeface="Arial"/>
                        </a:rPr>
                        <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smtClean="0">
                          <a:solidFill>
                            <a:srgbClr val="000000"/>
                          </a:solidFill>
                          <a:latin typeface="Arial"/>
                        </a:rPr>
                        <a:t>b</a:t>
                      </a:r>
                      <a:endParaRPr lang="en-US" sz="1200" b="0" i="0" u="none" strike="noStrike" dirty="0">
                        <a:solidFill>
                          <a:srgbClr val="000000"/>
                        </a:solidFill>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a:solidFill>
                            <a:srgbClr val="000000"/>
                          </a:solidFill>
                          <a:latin typeface="Arial"/>
                        </a:rPr>
                        <a: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a:solidFill>
                            <a:srgbClr val="000000"/>
                          </a:solidFill>
                          <a:latin typeface="Arial"/>
                        </a:rPr>
                        <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b"/>
                      <a:r>
                        <a:rPr lang="en-US" sz="1200" b="0" i="0" u="none" strike="noStrike" dirty="0">
                          <a:solidFill>
                            <a:srgbClr val="000000"/>
                          </a:solidFill>
                          <a:latin typeface="Arial"/>
                        </a:rPr>
                        <a:t>=(a-b)-(d-e)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b="0" i="0" u="none" strike="noStrike" dirty="0">
                          <a:solidFill>
                            <a:srgbClr val="000000"/>
                          </a:solidFill>
                          <a:latin typeface="Arial"/>
                        </a:rPr>
                        <a:t>=(a/d)-(b/e)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6806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5"/>
            <a:ext cx="8229600" cy="863600"/>
          </a:xfrm>
        </p:spPr>
        <p:txBody>
          <a:bodyPr/>
          <a:lstStyle/>
          <a:p>
            <a:r>
              <a:rPr lang="en-US" dirty="0" smtClean="0">
                <a:solidFill>
                  <a:schemeClr val="bg1"/>
                </a:solidFill>
              </a:rPr>
              <a:t>B. Report Variances </a:t>
            </a:r>
            <a:br>
              <a:rPr lang="en-US" dirty="0" smtClean="0">
                <a:solidFill>
                  <a:schemeClr val="bg1"/>
                </a:solidFill>
              </a:rPr>
            </a:br>
            <a:r>
              <a:rPr lang="en-US" sz="2400" b="0" dirty="0" smtClean="0">
                <a:solidFill>
                  <a:schemeClr val="bg1"/>
                </a:solidFill>
              </a:rPr>
              <a:t>Interaction between the Currency and Variance Filters (1/2)</a:t>
            </a:r>
            <a:br>
              <a:rPr lang="en-US" sz="2400" b="0" dirty="0" smtClean="0">
                <a:solidFill>
                  <a:schemeClr val="bg1"/>
                </a:solidFill>
              </a:rPr>
            </a:br>
            <a:endParaRPr lang="en-US" sz="2400" b="0" dirty="0">
              <a:solidFill>
                <a:schemeClr val="bg1"/>
              </a:solidFill>
            </a:endParaRPr>
          </a:p>
        </p:txBody>
      </p:sp>
      <p:sp>
        <p:nvSpPr>
          <p:cNvPr id="11" name="Text Placeholder 10"/>
          <p:cNvSpPr>
            <a:spLocks noGrp="1"/>
          </p:cNvSpPr>
          <p:nvPr>
            <p:ph type="body" sz="quarter" idx="10"/>
          </p:nvPr>
        </p:nvSpPr>
        <p:spPr/>
        <p:txBody>
          <a:bodyPr/>
          <a:lstStyle/>
          <a:p>
            <a:pPr lvl="0" indent="4763" defTabSz="995363" fontAlgn="auto">
              <a:spcBef>
                <a:spcPts val="0"/>
              </a:spcBef>
              <a:spcAft>
                <a:spcPts val="0"/>
              </a:spcAft>
              <a:buClr>
                <a:srgbClr val="FAE600"/>
              </a:buClr>
              <a:buSzPct val="80000"/>
              <a:defRPr/>
            </a:pPr>
            <a:r>
              <a:rPr lang="en-US" sz="1800" dirty="0" smtClean="0"/>
              <a:t>The user has to fully understand the selections they are making in the currency and variance filter selections and how they interact in the reports</a:t>
            </a:r>
          </a:p>
        </p:txBody>
      </p:sp>
      <p:sp>
        <p:nvSpPr>
          <p:cNvPr id="4" name="Rectangle 3"/>
          <p:cNvSpPr>
            <a:spLocks noChangeArrowheads="1"/>
          </p:cNvSpPr>
          <p:nvPr/>
        </p:nvSpPr>
        <p:spPr bwMode="gray">
          <a:xfrm>
            <a:off x="975248" y="1896870"/>
            <a:ext cx="7193505" cy="676844"/>
          </a:xfrm>
          <a:prstGeom prst="rect">
            <a:avLst/>
          </a:prstGeom>
          <a:solidFill>
            <a:schemeClr val="accent2"/>
          </a:solidFill>
          <a:ln w="19050" algn="ctr">
            <a:solidFill>
              <a:srgbClr val="FAE600"/>
            </a:solidFill>
            <a:miter lim="800000"/>
            <a:headEnd/>
            <a:tailEnd/>
          </a:ln>
          <a:effectLst/>
        </p:spPr>
        <p:txBody>
          <a:bodyPr lIns="72000" tIns="54000" rIns="72000" bIns="52516" anchor="ctr"/>
          <a:lstStyle/>
          <a:p>
            <a:pPr marL="0" lvl="1" defTabSz="914042"/>
            <a:r>
              <a:rPr lang="en-US" sz="1400" b="1" dirty="0" smtClean="0">
                <a:solidFill>
                  <a:schemeClr val="bg1"/>
                </a:solidFill>
              </a:rPr>
              <a:t>Depending on the combination of selections in the Currency and Variance filter dropdowns, variances that are calculated manually may not match with what is displayed in the variance column on the reports.  </a:t>
            </a:r>
          </a:p>
        </p:txBody>
      </p:sp>
      <p:sp>
        <p:nvSpPr>
          <p:cNvPr id="5" name="Rectangle 4"/>
          <p:cNvSpPr>
            <a:spLocks noChangeArrowheads="1"/>
          </p:cNvSpPr>
          <p:nvPr/>
        </p:nvSpPr>
        <p:spPr bwMode="gray">
          <a:xfrm>
            <a:off x="975248" y="2592592"/>
            <a:ext cx="7193505" cy="3431349"/>
          </a:xfrm>
          <a:prstGeom prst="rect">
            <a:avLst/>
          </a:prstGeom>
          <a:solidFill>
            <a:schemeClr val="tx2"/>
          </a:solidFill>
          <a:ln w="19050" algn="ctr">
            <a:solidFill>
              <a:srgbClr val="FAE600"/>
            </a:solidFill>
            <a:miter lim="800000"/>
            <a:headEnd/>
            <a:tailEnd/>
          </a:ln>
          <a:effectLst/>
        </p:spPr>
        <p:txBody>
          <a:bodyPr lIns="216000" tIns="108000" rIns="102663" bIns="52516" anchor="t" anchorCtr="0"/>
          <a:lstStyle/>
          <a:p>
            <a:pPr marR="0" lvl="0" indent="4763" defTabSz="995363" eaLnBrk="1" fontAlgn="auto" latinLnBrk="0" hangingPunct="1">
              <a:lnSpc>
                <a:spcPct val="100000"/>
              </a:lnSpc>
              <a:spcBef>
                <a:spcPts val="0"/>
              </a:spcBef>
              <a:spcAft>
                <a:spcPts val="0"/>
              </a:spcAft>
              <a:buClr>
                <a:srgbClr val="FAE600"/>
              </a:buClr>
              <a:buSzPct val="80000"/>
              <a:tabLst/>
              <a:defRPr/>
            </a:pPr>
            <a:endParaRPr lang="en-US" sz="1200" b="1" kern="0" dirty="0" smtClean="0">
              <a:solidFill>
                <a:srgbClr val="000000"/>
              </a:solidFill>
            </a:endParaRPr>
          </a:p>
        </p:txBody>
      </p:sp>
      <p:sp>
        <p:nvSpPr>
          <p:cNvPr id="8" name="Rectangle 7"/>
          <p:cNvSpPr/>
          <p:nvPr/>
        </p:nvSpPr>
        <p:spPr>
          <a:xfrm>
            <a:off x="1531618" y="2819400"/>
            <a:ext cx="2272301" cy="288000"/>
          </a:xfrm>
          <a:prstGeom prst="rect">
            <a:avLst/>
          </a:prstGeom>
          <a:solidFill>
            <a:srgbClr val="F2F2F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200" b="1" dirty="0" smtClean="0">
                <a:solidFill>
                  <a:srgbClr val="646464"/>
                </a:solidFill>
              </a:rPr>
              <a:t>Currency</a:t>
            </a:r>
            <a:endParaRPr lang="en-US" sz="1200" b="1" dirty="0">
              <a:solidFill>
                <a:srgbClr val="646464"/>
              </a:solidFill>
            </a:endParaRPr>
          </a:p>
        </p:txBody>
      </p:sp>
      <p:pic>
        <p:nvPicPr>
          <p:cNvPr id="9" name="Picture 4"/>
          <p:cNvPicPr>
            <a:picLocks noChangeAspect="1" noChangeArrowheads="1"/>
          </p:cNvPicPr>
          <p:nvPr/>
        </p:nvPicPr>
        <p:blipFill>
          <a:blip r:embed="rId2" cstate="print"/>
          <a:srcRect/>
          <a:stretch>
            <a:fillRect/>
          </a:stretch>
        </p:blipFill>
        <p:spPr bwMode="auto">
          <a:xfrm>
            <a:off x="1598524" y="3145947"/>
            <a:ext cx="1866900" cy="1466850"/>
          </a:xfrm>
          <a:prstGeom prst="rect">
            <a:avLst/>
          </a:prstGeom>
          <a:noFill/>
          <a:ln w="9525">
            <a:noFill/>
            <a:miter lim="800000"/>
            <a:headEnd/>
            <a:tailEnd/>
          </a:ln>
        </p:spPr>
      </p:pic>
      <p:sp>
        <p:nvSpPr>
          <p:cNvPr id="10" name="Rectangle 9"/>
          <p:cNvSpPr/>
          <p:nvPr/>
        </p:nvSpPr>
        <p:spPr>
          <a:xfrm>
            <a:off x="1531618" y="3107400"/>
            <a:ext cx="2272301" cy="162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12" name="Picture 9"/>
          <p:cNvPicPr>
            <a:picLocks noChangeAspect="1" noChangeArrowheads="1"/>
          </p:cNvPicPr>
          <p:nvPr/>
        </p:nvPicPr>
        <p:blipFill>
          <a:blip r:embed="rId3" cstate="print"/>
          <a:srcRect/>
          <a:stretch>
            <a:fillRect/>
          </a:stretch>
        </p:blipFill>
        <p:spPr bwMode="auto">
          <a:xfrm>
            <a:off x="5212125" y="3145947"/>
            <a:ext cx="1866900" cy="769848"/>
          </a:xfrm>
          <a:prstGeom prst="rect">
            <a:avLst/>
          </a:prstGeom>
          <a:noFill/>
          <a:ln w="9525">
            <a:noFill/>
            <a:miter lim="800000"/>
            <a:headEnd/>
            <a:tailEnd/>
          </a:ln>
        </p:spPr>
      </p:pic>
      <p:sp>
        <p:nvSpPr>
          <p:cNvPr id="13" name="Rectangle 12"/>
          <p:cNvSpPr/>
          <p:nvPr/>
        </p:nvSpPr>
        <p:spPr>
          <a:xfrm>
            <a:off x="5167521" y="3107400"/>
            <a:ext cx="2272301" cy="162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sp>
        <p:nvSpPr>
          <p:cNvPr id="14" name="Rectangle 13"/>
          <p:cNvSpPr/>
          <p:nvPr/>
        </p:nvSpPr>
        <p:spPr>
          <a:xfrm>
            <a:off x="5167521" y="2819400"/>
            <a:ext cx="2272301" cy="288000"/>
          </a:xfrm>
          <a:prstGeom prst="rect">
            <a:avLst/>
          </a:prstGeom>
          <a:solidFill>
            <a:srgbClr val="F2F2F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200" b="1" dirty="0" smtClean="0">
                <a:solidFill>
                  <a:srgbClr val="646464"/>
                </a:solidFill>
              </a:rPr>
              <a:t>Variance</a:t>
            </a:r>
            <a:endParaRPr lang="en-US" sz="1200" b="1" dirty="0">
              <a:solidFill>
                <a:srgbClr val="646464"/>
              </a:solidFill>
            </a:endParaRPr>
          </a:p>
        </p:txBody>
      </p:sp>
      <p:cxnSp>
        <p:nvCxnSpPr>
          <p:cNvPr id="23" name="Straight Arrow Connector 22"/>
          <p:cNvCxnSpPr/>
          <p:nvPr/>
        </p:nvCxnSpPr>
        <p:spPr>
          <a:xfrm flipH="1">
            <a:off x="2667769" y="4646250"/>
            <a:ext cx="1" cy="371799"/>
          </a:xfrm>
          <a:prstGeom prst="straightConnector1">
            <a:avLst/>
          </a:prstGeom>
          <a:ln w="317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542376" y="5018049"/>
            <a:ext cx="2272301" cy="430887"/>
          </a:xfrm>
          <a:prstGeom prst="rect">
            <a:avLst/>
          </a:prstGeom>
          <a:noFill/>
        </p:spPr>
        <p:txBody>
          <a:bodyPr wrap="square" lIns="36000" rIns="36000" rtlCol="0">
            <a:spAutoFit/>
          </a:bodyPr>
          <a:lstStyle/>
          <a:p>
            <a:pPr marL="177800" indent="-177800">
              <a:buClr>
                <a:srgbClr val="FFD200"/>
              </a:buClr>
              <a:buSzPct val="80000"/>
              <a:buFont typeface="Arial" pitchFamily="34" charset="0"/>
              <a:buChar char="►"/>
              <a:defRPr/>
            </a:pPr>
            <a:r>
              <a:rPr lang="en-US" sz="1100" i="1" dirty="0" smtClean="0">
                <a:solidFill>
                  <a:schemeClr val="bg1"/>
                </a:solidFill>
              </a:rPr>
              <a:t>Drives the Actual Plan/ Outlook and PY data columns</a:t>
            </a:r>
          </a:p>
        </p:txBody>
      </p:sp>
      <p:sp>
        <p:nvSpPr>
          <p:cNvPr id="17" name="TextBox 16"/>
          <p:cNvSpPr txBox="1"/>
          <p:nvPr/>
        </p:nvSpPr>
        <p:spPr>
          <a:xfrm>
            <a:off x="4823265" y="4772005"/>
            <a:ext cx="2942063" cy="1231106"/>
          </a:xfrm>
          <a:prstGeom prst="rect">
            <a:avLst/>
          </a:prstGeom>
          <a:noFill/>
        </p:spPr>
        <p:txBody>
          <a:bodyPr wrap="square" lIns="36000" rIns="36000" rtlCol="0">
            <a:spAutoFit/>
          </a:bodyPr>
          <a:lstStyle/>
          <a:p>
            <a:pPr marL="177800" indent="-177800">
              <a:buClr>
                <a:srgbClr val="FFD200"/>
              </a:buClr>
              <a:buSzPct val="80000"/>
              <a:buFont typeface="Arial" pitchFamily="34" charset="0"/>
              <a:buChar char="►"/>
              <a:defRPr/>
            </a:pPr>
            <a:r>
              <a:rPr lang="en-US" sz="1100" i="1" dirty="0" smtClean="0">
                <a:solidFill>
                  <a:schemeClr val="bg1"/>
                </a:solidFill>
              </a:rPr>
              <a:t>Total Variance is based on variable rates</a:t>
            </a:r>
          </a:p>
          <a:p>
            <a:pPr marL="177800" indent="-177800">
              <a:buClr>
                <a:srgbClr val="FFD200"/>
              </a:buClr>
              <a:buSzPct val="80000"/>
              <a:defRPr/>
            </a:pPr>
            <a:endParaRPr lang="en-US" sz="400" i="1" dirty="0" smtClean="0">
              <a:solidFill>
                <a:schemeClr val="bg1"/>
              </a:solidFill>
            </a:endParaRPr>
          </a:p>
          <a:p>
            <a:pPr marL="177800" indent="-177800">
              <a:buClr>
                <a:srgbClr val="FFD200"/>
              </a:buClr>
              <a:buSzPct val="80000"/>
              <a:buFont typeface="Arial" pitchFamily="34" charset="0"/>
              <a:buChar char="►"/>
              <a:defRPr/>
            </a:pPr>
            <a:r>
              <a:rPr lang="en-US" sz="1100" i="1" dirty="0" smtClean="0">
                <a:solidFill>
                  <a:schemeClr val="bg1"/>
                </a:solidFill>
              </a:rPr>
              <a:t>Operational Variances compares scenarios based on constant rates and eliminate the effect of exchange rate fluctuations</a:t>
            </a:r>
          </a:p>
          <a:p>
            <a:pPr marL="177800" indent="-177800">
              <a:buClr>
                <a:srgbClr val="FFD200"/>
              </a:buClr>
              <a:buSzPct val="80000"/>
              <a:defRPr/>
            </a:pPr>
            <a:endParaRPr lang="en-US" sz="400" i="1" dirty="0" smtClean="0">
              <a:solidFill>
                <a:schemeClr val="bg1"/>
              </a:solidFill>
            </a:endParaRPr>
          </a:p>
          <a:p>
            <a:pPr marL="177800" indent="-177800">
              <a:buClr>
                <a:srgbClr val="FFD200"/>
              </a:buClr>
              <a:buSzPct val="80000"/>
              <a:buFont typeface="Arial" pitchFamily="34" charset="0"/>
              <a:buChar char="►"/>
              <a:defRPr/>
            </a:pPr>
            <a:r>
              <a:rPr lang="en-US" sz="1100" i="1" dirty="0" smtClean="0">
                <a:solidFill>
                  <a:schemeClr val="bg1"/>
                </a:solidFill>
              </a:rPr>
              <a:t>Exchange Rate Variance is used to show the impact of exchange rate fluctuations</a:t>
            </a:r>
          </a:p>
        </p:txBody>
      </p:sp>
    </p:spTree>
    <p:extLst>
      <p:ext uri="{BB962C8B-B14F-4D97-AF65-F5344CB8AC3E}">
        <p14:creationId xmlns:p14="http://schemas.microsoft.com/office/powerpoint/2010/main" val="3620191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5"/>
            <a:ext cx="8229600" cy="863600"/>
          </a:xfrm>
        </p:spPr>
        <p:txBody>
          <a:bodyPr/>
          <a:lstStyle/>
          <a:p>
            <a:r>
              <a:rPr lang="en-US" dirty="0" smtClean="0"/>
              <a:t>B. Report Variances </a:t>
            </a:r>
            <a:br>
              <a:rPr lang="en-US" dirty="0" smtClean="0"/>
            </a:br>
            <a:r>
              <a:rPr lang="en-US" sz="2400" b="0" dirty="0" smtClean="0"/>
              <a:t>Interaction between the Currency and Variance Filters (2/2) </a:t>
            </a:r>
            <a:r>
              <a:rPr lang="en-US" b="0" dirty="0" smtClean="0"/>
              <a:t/>
            </a:r>
            <a:br>
              <a:rPr lang="en-US" b="0" dirty="0" smtClean="0"/>
            </a:br>
            <a:endParaRPr lang="en-US" sz="2400" b="0" dirty="0"/>
          </a:p>
        </p:txBody>
      </p:sp>
      <p:sp>
        <p:nvSpPr>
          <p:cNvPr id="11" name="Text Placeholder 10"/>
          <p:cNvSpPr>
            <a:spLocks noGrp="1"/>
          </p:cNvSpPr>
          <p:nvPr>
            <p:ph type="body" sz="quarter" idx="10"/>
          </p:nvPr>
        </p:nvSpPr>
        <p:spPr>
          <a:xfrm>
            <a:off x="457200" y="1093940"/>
            <a:ext cx="8305800" cy="811060"/>
          </a:xfrm>
        </p:spPr>
        <p:txBody>
          <a:bodyPr/>
          <a:lstStyle/>
          <a:p>
            <a:r>
              <a:rPr lang="en-US" sz="1700" dirty="0" smtClean="0"/>
              <a:t>Depending on the drop down selection in the currency and variance filter, the user may not be able to manually calculate the variances displayed in the reports</a:t>
            </a:r>
            <a:endParaRPr lang="en-US" sz="1700" dirty="0"/>
          </a:p>
        </p:txBody>
      </p:sp>
      <p:sp>
        <p:nvSpPr>
          <p:cNvPr id="19" name="TextBox 18"/>
          <p:cNvSpPr txBox="1"/>
          <p:nvPr/>
        </p:nvSpPr>
        <p:spPr>
          <a:xfrm>
            <a:off x="360377" y="1899141"/>
            <a:ext cx="7643311" cy="369332"/>
          </a:xfrm>
          <a:prstGeom prst="rect">
            <a:avLst/>
          </a:prstGeom>
          <a:noFill/>
        </p:spPr>
        <p:txBody>
          <a:bodyPr wrap="square" rtlCol="0">
            <a:spAutoFit/>
          </a:bodyPr>
          <a:lstStyle/>
          <a:p>
            <a:r>
              <a:rPr lang="en-US" dirty="0" smtClean="0">
                <a:solidFill>
                  <a:schemeClr val="bg1"/>
                </a:solidFill>
              </a:rPr>
              <a:t>Filter Selections - Global Constant Currency; Operational Variance </a:t>
            </a:r>
            <a:endParaRPr lang="en-US" sz="1600" dirty="0">
              <a:solidFill>
                <a:schemeClr val="bg1"/>
              </a:solidFill>
            </a:endParaRPr>
          </a:p>
        </p:txBody>
      </p:sp>
      <p:sp>
        <p:nvSpPr>
          <p:cNvPr id="25" name="Rectangle 24"/>
          <p:cNvSpPr/>
          <p:nvPr/>
        </p:nvSpPr>
        <p:spPr>
          <a:xfrm>
            <a:off x="360378" y="3348780"/>
            <a:ext cx="6190710" cy="369332"/>
          </a:xfrm>
          <a:prstGeom prst="rect">
            <a:avLst/>
          </a:prstGeom>
        </p:spPr>
        <p:txBody>
          <a:bodyPr wrap="square">
            <a:spAutoFit/>
          </a:bodyPr>
          <a:lstStyle/>
          <a:p>
            <a:r>
              <a:rPr lang="en-US" dirty="0" smtClean="0">
                <a:solidFill>
                  <a:schemeClr val="bg1"/>
                </a:solidFill>
              </a:rPr>
              <a:t>Filter Selections - Global Currency; Total Variance </a:t>
            </a:r>
            <a:endParaRPr lang="en-US" dirty="0">
              <a:solidFill>
                <a:schemeClr val="bg1"/>
              </a:solidFill>
            </a:endParaRPr>
          </a:p>
        </p:txBody>
      </p:sp>
      <p:sp>
        <p:nvSpPr>
          <p:cNvPr id="30" name="Rectangle 29"/>
          <p:cNvSpPr/>
          <p:nvPr/>
        </p:nvSpPr>
        <p:spPr>
          <a:xfrm>
            <a:off x="360378" y="4805180"/>
            <a:ext cx="6040949" cy="369332"/>
          </a:xfrm>
          <a:prstGeom prst="rect">
            <a:avLst/>
          </a:prstGeom>
        </p:spPr>
        <p:txBody>
          <a:bodyPr wrap="none">
            <a:spAutoFit/>
          </a:bodyPr>
          <a:lstStyle/>
          <a:p>
            <a:r>
              <a:rPr lang="en-US" dirty="0" smtClean="0">
                <a:solidFill>
                  <a:schemeClr val="bg1"/>
                </a:solidFill>
              </a:rPr>
              <a:t>Filter Selections - Global Currency; Operational Variance </a:t>
            </a:r>
            <a:endParaRPr lang="en-US" dirty="0">
              <a:solidFill>
                <a:schemeClr val="bg1"/>
              </a:solidFill>
            </a:endParaRPr>
          </a:p>
        </p:txBody>
      </p:sp>
      <p:graphicFrame>
        <p:nvGraphicFramePr>
          <p:cNvPr id="31" name="Table 30"/>
          <p:cNvGraphicFramePr>
            <a:graphicFrameLocks noGrp="1"/>
          </p:cNvGraphicFramePr>
          <p:nvPr>
            <p:extLst>
              <p:ext uri="{D42A27DB-BD31-4B8C-83A1-F6EECF244321}">
                <p14:modId xmlns:p14="http://schemas.microsoft.com/office/powerpoint/2010/main" val="4133532590"/>
              </p:ext>
            </p:extLst>
          </p:nvPr>
        </p:nvGraphicFramePr>
        <p:xfrm>
          <a:off x="455087" y="3718112"/>
          <a:ext cx="6479113" cy="984356"/>
        </p:xfrm>
        <a:graphic>
          <a:graphicData uri="http://schemas.openxmlformats.org/drawingml/2006/table">
            <a:tbl>
              <a:tblPr/>
              <a:tblGrid>
                <a:gridCol w="1002721"/>
                <a:gridCol w="993820"/>
                <a:gridCol w="984920"/>
                <a:gridCol w="792090"/>
                <a:gridCol w="2705562"/>
              </a:tblGrid>
              <a:tr h="217858">
                <a:tc gridSpan="4">
                  <a:txBody>
                    <a:bodyPr/>
                    <a:lstStyle/>
                    <a:p>
                      <a:pPr algn="ctr" rtl="0" fontAlgn="t"/>
                      <a:r>
                        <a:rPr lang="en-US" sz="1200" b="1" i="0" u="none" strike="noStrike" dirty="0">
                          <a:solidFill>
                            <a:srgbClr val="333333"/>
                          </a:solidFill>
                          <a:latin typeface="Arial"/>
                        </a:rPr>
                        <a:t>MTD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rtl="0" fontAlgn="ctr"/>
                      <a:r>
                        <a:rPr lang="en-US" sz="1200" b="1" i="0" u="none" strike="noStrike" dirty="0" smtClean="0">
                          <a:solidFill>
                            <a:srgbClr val="333333"/>
                          </a:solidFill>
                          <a:latin typeface="Arial"/>
                        </a:rPr>
                        <a:t>FY12 </a:t>
                      </a:r>
                      <a:r>
                        <a:rPr lang="en-US" sz="1200" b="1" i="0" u="none" strike="noStrike" dirty="0">
                          <a:solidFill>
                            <a:srgbClr val="333333"/>
                          </a:solidFill>
                          <a:latin typeface="Arial"/>
                        </a:rPr>
                        <a:t>July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154316">
                <a:tc>
                  <a:txBody>
                    <a:bodyPr/>
                    <a:lstStyle/>
                    <a:p>
                      <a:pPr algn="ctr" rtl="0" fontAlgn="ctr"/>
                      <a:r>
                        <a:rPr lang="en-US" sz="1200" b="1" i="0" u="none" strike="noStrike" dirty="0">
                          <a:solidFill>
                            <a:srgbClr val="333333"/>
                          </a:solidFill>
                          <a:latin typeface="Arial"/>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a:solidFill>
                            <a:srgbClr val="333333"/>
                          </a:solidFill>
                          <a:latin typeface="Arial"/>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gridSpan="2">
                  <a:txBody>
                    <a:bodyPr/>
                    <a:lstStyle/>
                    <a:p>
                      <a:pPr algn="ctr" rtl="0" fontAlgn="ctr"/>
                      <a:r>
                        <a:rPr lang="en-US" sz="1200" b="1" i="0" u="none" strike="noStrike" dirty="0">
                          <a:solidFill>
                            <a:srgbClr val="333333"/>
                          </a:solidFill>
                          <a:latin typeface="Arial"/>
                        </a:rPr>
                        <a:t>Total Variances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hMerge="1">
                  <a:txBody>
                    <a:bodyPr/>
                    <a:lstStyle/>
                    <a:p>
                      <a:endParaRPr lang="en-US"/>
                    </a:p>
                  </a:txBody>
                  <a:tcPr/>
                </a:tc>
                <a:tc vMerge="1">
                  <a:txBody>
                    <a:bodyPr/>
                    <a:lstStyle/>
                    <a:p>
                      <a:pPr algn="ctr" rtl="0" fontAlgn="ctr"/>
                      <a:endParaRPr lang="en-US" sz="1200" b="1" i="0" u="none" strike="noStrike" dirty="0">
                        <a:solidFill>
                          <a:srgbClr val="333333"/>
                        </a:solidFill>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CCCCC"/>
                    </a:solidFill>
                  </a:tcPr>
                </a:tc>
              </a:tr>
              <a:tr h="363097">
                <a:tc>
                  <a:txBody>
                    <a:bodyPr/>
                    <a:lstStyle/>
                    <a:p>
                      <a:pPr algn="ctr" rtl="0" fontAlgn="ctr"/>
                      <a:r>
                        <a:rPr lang="en-US" sz="1200" b="1" i="0" u="none" strike="noStrike" dirty="0">
                          <a:solidFill>
                            <a:srgbClr val="333333"/>
                          </a:solidFill>
                          <a:latin typeface="Arial"/>
                        </a:rPr>
                        <a:t>Actual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a:solidFill>
                            <a:srgbClr val="333333"/>
                          </a:solidFill>
                          <a:latin typeface="Arial"/>
                        </a:rPr>
                        <a:t>PY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
                      </a:r>
                      <a:br>
                        <a:rPr lang="en-US" sz="1200" b="1" i="0" u="none" strike="noStrike" dirty="0">
                          <a:solidFill>
                            <a:srgbClr val="333333"/>
                          </a:solidFill>
                          <a:latin typeface="Arial"/>
                        </a:rPr>
                      </a:br>
                      <a:r>
                        <a:rPr lang="en-US" sz="1200" b="1" i="0" u="none" strike="noStrike" dirty="0">
                          <a:solidFill>
                            <a:srgbClr val="333333"/>
                          </a:solidFill>
                          <a:latin typeface="Arial"/>
                        </a:rPr>
                        <a:t>vs PY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
                      </a:r>
                      <a:br>
                        <a:rPr lang="en-US" sz="1200" b="1" i="0" u="none" strike="noStrike" dirty="0">
                          <a:solidFill>
                            <a:srgbClr val="333333"/>
                          </a:solidFill>
                          <a:latin typeface="Arial"/>
                        </a:rPr>
                      </a:br>
                      <a:r>
                        <a:rPr lang="en-US" sz="1200" b="1" i="0" u="none" strike="noStrike" dirty="0">
                          <a:solidFill>
                            <a:srgbClr val="333333"/>
                          </a:solidFill>
                          <a:latin typeface="Arial"/>
                        </a:rPr>
                        <a:t>vs PY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vMerge="1">
                  <a:txBody>
                    <a:bodyPr/>
                    <a:lstStyle/>
                    <a:p>
                      <a:pPr algn="ctr" rtl="0" fontAlgn="ctr"/>
                      <a:endParaRPr lang="en-US" sz="1200" b="1" i="0" u="none" strike="noStrike" dirty="0">
                        <a:solidFill>
                          <a:srgbClr val="333333"/>
                        </a:solidFill>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217858">
                <a:tc>
                  <a:txBody>
                    <a:bodyPr/>
                    <a:lstStyle/>
                    <a:p>
                      <a:pPr algn="ctr" rtl="0" fontAlgn="t"/>
                      <a:r>
                        <a:rPr lang="en-US" sz="1200" b="1" i="0" u="none" strike="noStrike" dirty="0">
                          <a:solidFill>
                            <a:srgbClr val="333333"/>
                          </a:solidFill>
                          <a:latin typeface="Arial"/>
                        </a:rPr>
                        <a:t>1,343,702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a:solidFill>
                            <a:srgbClr val="333333"/>
                          </a:solidFill>
                          <a:latin typeface="Arial"/>
                        </a:rPr>
                        <a:t>1,361,121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a:solidFill>
                            <a:schemeClr val="tx1"/>
                          </a:solidFill>
                          <a:latin typeface="Arial"/>
                        </a:rPr>
                        <a:t>(17,418)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a:solidFill>
                            <a:schemeClr val="tx1"/>
                          </a:solidFill>
                          <a:latin typeface="Arial"/>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smtClean="0">
                          <a:solidFill>
                            <a:srgbClr val="000000"/>
                          </a:solidFill>
                          <a:latin typeface="Arial"/>
                        </a:rPr>
                        <a:t>Standard </a:t>
                      </a:r>
                      <a:r>
                        <a:rPr lang="en-US" sz="1200" b="1" i="0" u="none" strike="noStrike" dirty="0">
                          <a:solidFill>
                            <a:srgbClr val="000000"/>
                          </a:solidFill>
                          <a:latin typeface="Arial"/>
                        </a:rPr>
                        <a:t>Engagement Revenue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784758824"/>
              </p:ext>
            </p:extLst>
          </p:nvPr>
        </p:nvGraphicFramePr>
        <p:xfrm>
          <a:off x="455087" y="2268473"/>
          <a:ext cx="6479113" cy="1003218"/>
        </p:xfrm>
        <a:graphic>
          <a:graphicData uri="http://schemas.openxmlformats.org/drawingml/2006/table">
            <a:tbl>
              <a:tblPr/>
              <a:tblGrid>
                <a:gridCol w="1062246"/>
                <a:gridCol w="983018"/>
                <a:gridCol w="974216"/>
                <a:gridCol w="783479"/>
                <a:gridCol w="2676154"/>
              </a:tblGrid>
              <a:tr h="263776">
                <a:tc gridSpan="4">
                  <a:txBody>
                    <a:bodyPr/>
                    <a:lstStyle/>
                    <a:p>
                      <a:pPr algn="ctr" rtl="0" fontAlgn="t"/>
                      <a:r>
                        <a:rPr lang="en-US" sz="1200" b="1" i="0" u="none" strike="noStrike" dirty="0">
                          <a:solidFill>
                            <a:srgbClr val="333333"/>
                          </a:solidFill>
                          <a:latin typeface="Arial"/>
                        </a:rPr>
                        <a:t>MTD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rtl="0" fontAlgn="t"/>
                      <a:r>
                        <a:rPr lang="en-US" sz="1200" b="1" i="0" u="none" strike="noStrike" dirty="0">
                          <a:solidFill>
                            <a:srgbClr val="333333"/>
                          </a:solidFill>
                          <a:latin typeface="Arial"/>
                        </a:rPr>
                        <a:t> </a:t>
                      </a:r>
                      <a:r>
                        <a:rPr lang="en-US" sz="1200" b="1" i="0" u="none" strike="noStrike" dirty="0" smtClean="0">
                          <a:solidFill>
                            <a:srgbClr val="333333"/>
                          </a:solidFill>
                          <a:latin typeface="Arial"/>
                        </a:rPr>
                        <a:t>FY12 </a:t>
                      </a:r>
                      <a:r>
                        <a:rPr lang="en-US" sz="1200" b="1" i="0" u="none" strike="noStrike" dirty="0">
                          <a:solidFill>
                            <a:srgbClr val="333333"/>
                          </a:solidFill>
                          <a:latin typeface="Arial"/>
                        </a:rPr>
                        <a:t>July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186841">
                <a:tc>
                  <a:txBody>
                    <a:bodyPr/>
                    <a:lstStyle/>
                    <a:p>
                      <a:pPr algn="ctr" rtl="0" fontAlgn="ctr"/>
                      <a:r>
                        <a:rPr lang="en-US" sz="1200" b="1" i="0" u="none" strike="noStrike" dirty="0">
                          <a:solidFill>
                            <a:srgbClr val="333333"/>
                          </a:solidFill>
                          <a:latin typeface="Arial"/>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a:solidFill>
                            <a:srgbClr val="333333"/>
                          </a:solidFill>
                          <a:latin typeface="Arial"/>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gridSpan="2">
                  <a:txBody>
                    <a:bodyPr/>
                    <a:lstStyle/>
                    <a:p>
                      <a:pPr algn="ctr" rtl="0" fontAlgn="ctr"/>
                      <a:r>
                        <a:rPr lang="en-US" sz="1200" b="1" i="0" u="none" strike="noStrike" dirty="0" smtClean="0">
                          <a:solidFill>
                            <a:srgbClr val="333333"/>
                          </a:solidFill>
                          <a:latin typeface="Arial"/>
                        </a:rPr>
                        <a:t>Operational </a:t>
                      </a:r>
                      <a:r>
                        <a:rPr lang="en-US" sz="1200" b="1" i="0" u="none" strike="noStrike" dirty="0">
                          <a:solidFill>
                            <a:srgbClr val="333333"/>
                          </a:solidFill>
                          <a:latin typeface="Arial"/>
                        </a:rPr>
                        <a:t>Variances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hMerge="1">
                  <a:txBody>
                    <a:bodyPr/>
                    <a:lstStyle/>
                    <a:p>
                      <a:endParaRPr lang="en-US"/>
                    </a:p>
                  </a:txBody>
                  <a:tcPr/>
                </a:tc>
                <a:tc vMerge="1">
                  <a:txBody>
                    <a:bodyPr/>
                    <a:lstStyle/>
                    <a:p>
                      <a:pPr algn="ctr" rtl="0" fontAlgn="ctr"/>
                      <a:endParaRPr lang="en-US" sz="1200" b="1" i="0" u="none" strike="noStrike" dirty="0">
                        <a:solidFill>
                          <a:srgbClr val="333333"/>
                        </a:solidFill>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CCCCC"/>
                    </a:solidFill>
                  </a:tcPr>
                </a:tc>
              </a:tr>
              <a:tr h="329719">
                <a:tc>
                  <a:txBody>
                    <a:bodyPr/>
                    <a:lstStyle/>
                    <a:p>
                      <a:pPr algn="ctr" rtl="0" fontAlgn="ctr"/>
                      <a:r>
                        <a:rPr lang="en-US" sz="1200" b="1" i="0" u="none" strike="noStrike" dirty="0">
                          <a:solidFill>
                            <a:srgbClr val="333333"/>
                          </a:solidFill>
                          <a:latin typeface="Arial"/>
                        </a:rPr>
                        <a:t>Actual at</a:t>
                      </a:r>
                      <a:br>
                        <a:rPr lang="en-US" sz="1200" b="1" i="0" u="none" strike="noStrike" dirty="0">
                          <a:solidFill>
                            <a:srgbClr val="333333"/>
                          </a:solidFill>
                          <a:latin typeface="Arial"/>
                        </a:rPr>
                      </a:br>
                      <a:r>
                        <a:rPr lang="en-US" sz="1200" b="1" i="0" u="none" strike="noStrike" dirty="0">
                          <a:solidFill>
                            <a:srgbClr val="333333"/>
                          </a:solidFill>
                          <a:latin typeface="Arial"/>
                        </a:rPr>
                        <a:t>Plan Rate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a:solidFill>
                            <a:srgbClr val="333333"/>
                          </a:solidFill>
                          <a:latin typeface="Arial"/>
                        </a:rPr>
                        <a:t>PY at</a:t>
                      </a:r>
                      <a:br>
                        <a:rPr lang="en-US" sz="1200" b="1" i="0" u="none" strike="noStrike" dirty="0">
                          <a:solidFill>
                            <a:srgbClr val="333333"/>
                          </a:solidFill>
                          <a:latin typeface="Arial"/>
                        </a:rPr>
                      </a:br>
                      <a:r>
                        <a:rPr lang="en-US" sz="1200" b="1" i="0" u="none" strike="noStrike" dirty="0">
                          <a:solidFill>
                            <a:srgbClr val="333333"/>
                          </a:solidFill>
                          <a:latin typeface="Arial"/>
                        </a:rPr>
                        <a:t>Plan Rate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
                      </a:r>
                      <a:br>
                        <a:rPr lang="en-US" sz="1200" b="1" i="0" u="none" strike="noStrike" dirty="0">
                          <a:solidFill>
                            <a:srgbClr val="333333"/>
                          </a:solidFill>
                          <a:latin typeface="Arial"/>
                        </a:rPr>
                      </a:br>
                      <a:r>
                        <a:rPr lang="en-US" sz="1200" b="1" i="0" u="none" strike="noStrike" dirty="0">
                          <a:solidFill>
                            <a:srgbClr val="333333"/>
                          </a:solidFill>
                          <a:latin typeface="Arial"/>
                        </a:rPr>
                        <a:t>vs PY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
                      </a:r>
                      <a:br>
                        <a:rPr lang="en-US" sz="1200" b="1" i="0" u="none" strike="noStrike" dirty="0">
                          <a:solidFill>
                            <a:srgbClr val="333333"/>
                          </a:solidFill>
                          <a:latin typeface="Arial"/>
                        </a:rPr>
                      </a:br>
                      <a:r>
                        <a:rPr lang="en-US" sz="1200" b="1" i="0" u="none" strike="noStrike" dirty="0">
                          <a:solidFill>
                            <a:srgbClr val="333333"/>
                          </a:solidFill>
                          <a:latin typeface="Arial"/>
                        </a:rPr>
                        <a:t>vs PY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vMerge="1">
                  <a:txBody>
                    <a:bodyPr/>
                    <a:lstStyle/>
                    <a:p>
                      <a:pPr algn="ctr" rtl="0" fontAlgn="ctr"/>
                      <a:endParaRPr lang="en-US" sz="1200" b="1" i="0" u="none" strike="noStrike" dirty="0">
                        <a:solidFill>
                          <a:srgbClr val="333333"/>
                        </a:solidFill>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186841">
                <a:tc>
                  <a:txBody>
                    <a:bodyPr/>
                    <a:lstStyle/>
                    <a:p>
                      <a:pPr algn="ctr" rtl="0" fontAlgn="t"/>
                      <a:r>
                        <a:rPr lang="en-US" sz="1200" b="1" i="0" u="none" strike="noStrike" dirty="0">
                          <a:solidFill>
                            <a:srgbClr val="333333"/>
                          </a:solidFill>
                          <a:latin typeface="Arial"/>
                        </a:rPr>
                        <a:t>1,304,540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a:solidFill>
                            <a:srgbClr val="333333"/>
                          </a:solidFill>
                          <a:latin typeface="Arial"/>
                        </a:rPr>
                        <a:t>1,434,714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a:solidFill>
                            <a:schemeClr val="tx1"/>
                          </a:solidFill>
                          <a:latin typeface="Arial"/>
                        </a:rPr>
                        <a:t>(130,174)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a:solidFill>
                            <a:schemeClr val="tx1"/>
                          </a:solidFill>
                          <a:latin typeface="Arial"/>
                        </a:rPr>
                        <a:t>(9.1%)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smtClean="0">
                          <a:solidFill>
                            <a:srgbClr val="000000"/>
                          </a:solidFill>
                          <a:latin typeface="Arial"/>
                        </a:rPr>
                        <a:t>Standard </a:t>
                      </a:r>
                      <a:r>
                        <a:rPr lang="en-US" sz="1200" b="1" i="0" u="none" strike="noStrike" dirty="0">
                          <a:solidFill>
                            <a:srgbClr val="000000"/>
                          </a:solidFill>
                          <a:latin typeface="Arial"/>
                        </a:rPr>
                        <a:t>Engagement Revenue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1456216017"/>
              </p:ext>
            </p:extLst>
          </p:nvPr>
        </p:nvGraphicFramePr>
        <p:xfrm>
          <a:off x="455087" y="5174512"/>
          <a:ext cx="6479113" cy="976836"/>
        </p:xfrm>
        <a:graphic>
          <a:graphicData uri="http://schemas.openxmlformats.org/drawingml/2006/table">
            <a:tbl>
              <a:tblPr/>
              <a:tblGrid>
                <a:gridCol w="1002721"/>
                <a:gridCol w="993820"/>
                <a:gridCol w="984920"/>
                <a:gridCol w="792090"/>
                <a:gridCol w="2705562"/>
              </a:tblGrid>
              <a:tr h="245316">
                <a:tc gridSpan="4">
                  <a:txBody>
                    <a:bodyPr/>
                    <a:lstStyle/>
                    <a:p>
                      <a:pPr algn="ctr" rtl="0" fontAlgn="t"/>
                      <a:r>
                        <a:rPr lang="en-US" sz="1200" b="1" i="0" u="none" strike="noStrike" dirty="0">
                          <a:solidFill>
                            <a:srgbClr val="333333"/>
                          </a:solidFill>
                          <a:latin typeface="Arial"/>
                        </a:rPr>
                        <a:t>MTD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rtl="0" fontAlgn="t"/>
                      <a:r>
                        <a:rPr lang="en-US" sz="1200" b="1" i="0" u="none" strike="noStrike" dirty="0" smtClean="0">
                          <a:solidFill>
                            <a:srgbClr val="333333"/>
                          </a:solidFill>
                          <a:latin typeface="Arial"/>
                        </a:rPr>
                        <a:t>FY12 </a:t>
                      </a:r>
                      <a:r>
                        <a:rPr lang="en-US" sz="1200" b="1" i="0" u="none" strike="noStrike" dirty="0">
                          <a:solidFill>
                            <a:srgbClr val="333333"/>
                          </a:solidFill>
                          <a:latin typeface="Arial"/>
                        </a:rPr>
                        <a:t>July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173766">
                <a:tc>
                  <a:txBody>
                    <a:bodyPr/>
                    <a:lstStyle/>
                    <a:p>
                      <a:pPr algn="ctr" rtl="0" fontAlgn="ctr"/>
                      <a:r>
                        <a:rPr lang="en-US" sz="1200" b="1" i="0" u="none" strike="noStrike" dirty="0">
                          <a:solidFill>
                            <a:srgbClr val="333333"/>
                          </a:solidFill>
                          <a:latin typeface="Arial"/>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a:solidFill>
                            <a:srgbClr val="333333"/>
                          </a:solidFill>
                          <a:latin typeface="Arial"/>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gridSpan="2">
                  <a:txBody>
                    <a:bodyPr/>
                    <a:lstStyle/>
                    <a:p>
                      <a:pPr algn="ctr" rtl="0" fontAlgn="ctr"/>
                      <a:r>
                        <a:rPr lang="en-US" sz="1200" b="1" i="0" u="none" strike="noStrike" dirty="0" smtClean="0">
                          <a:solidFill>
                            <a:srgbClr val="333333"/>
                          </a:solidFill>
                          <a:latin typeface="Arial"/>
                        </a:rPr>
                        <a:t>Operational </a:t>
                      </a:r>
                      <a:r>
                        <a:rPr lang="en-US" sz="1200" b="1" i="0" u="none" strike="noStrike" dirty="0">
                          <a:solidFill>
                            <a:srgbClr val="333333"/>
                          </a:solidFill>
                          <a:latin typeface="Arial"/>
                        </a:rPr>
                        <a:t>Variances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hMerge="1">
                  <a:txBody>
                    <a:bodyPr/>
                    <a:lstStyle/>
                    <a:p>
                      <a:endParaRPr lang="en-US"/>
                    </a:p>
                  </a:txBody>
                  <a:tcPr/>
                </a:tc>
                <a:tc vMerge="1">
                  <a:txBody>
                    <a:bodyPr/>
                    <a:lstStyle/>
                    <a:p>
                      <a:pPr algn="ctr" rtl="0" fontAlgn="ctr"/>
                      <a:endParaRPr lang="en-US" sz="700" b="1" i="0" u="none" strike="noStrike" dirty="0">
                        <a:solidFill>
                          <a:srgbClr val="333333"/>
                        </a:solidFill>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CCCCC"/>
                    </a:solidFill>
                  </a:tcPr>
                </a:tc>
              </a:tr>
              <a:tr h="306646">
                <a:tc>
                  <a:txBody>
                    <a:bodyPr/>
                    <a:lstStyle/>
                    <a:p>
                      <a:pPr algn="ctr" rtl="0" fontAlgn="ctr"/>
                      <a:r>
                        <a:rPr lang="en-US" sz="1200" b="1" i="0" u="none" strike="noStrike" dirty="0">
                          <a:solidFill>
                            <a:srgbClr val="333333"/>
                          </a:solidFill>
                          <a:latin typeface="Arial"/>
                        </a:rPr>
                        <a:t>Actual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a:solidFill>
                            <a:srgbClr val="333333"/>
                          </a:solidFill>
                          <a:latin typeface="Arial"/>
                        </a:rPr>
                        <a:t>PY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
                      </a:r>
                      <a:br>
                        <a:rPr lang="en-US" sz="1200" b="1" i="0" u="none" strike="noStrike" dirty="0">
                          <a:solidFill>
                            <a:srgbClr val="333333"/>
                          </a:solidFill>
                          <a:latin typeface="Arial"/>
                        </a:rPr>
                      </a:br>
                      <a:r>
                        <a:rPr lang="en-US" sz="1200" b="1" i="0" u="none" strike="noStrike" dirty="0">
                          <a:solidFill>
                            <a:srgbClr val="333333"/>
                          </a:solidFill>
                          <a:latin typeface="Arial"/>
                        </a:rPr>
                        <a:t>vs PY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rtl="0" fontAlgn="ctr"/>
                      <a:r>
                        <a:rPr lang="en-US" sz="1200" b="1" i="0" u="none" strike="noStrike" dirty="0" smtClean="0">
                          <a:solidFill>
                            <a:srgbClr val="333333"/>
                          </a:solidFill>
                          <a:latin typeface="+mn-lt"/>
                        </a:rPr>
                        <a:t>inc/(dec)</a:t>
                      </a:r>
                      <a:r>
                        <a:rPr lang="en-US" sz="1200" b="1" i="0" u="none" strike="noStrike" dirty="0" smtClean="0">
                          <a:solidFill>
                            <a:srgbClr val="333333"/>
                          </a:solidFill>
                          <a:latin typeface="Arial"/>
                        </a:rPr>
                        <a:t>% </a:t>
                      </a:r>
                      <a:r>
                        <a:rPr lang="en-US" sz="1200" b="1" i="0" u="none" strike="noStrike" dirty="0">
                          <a:solidFill>
                            <a:srgbClr val="333333"/>
                          </a:solidFill>
                          <a:latin typeface="Arial"/>
                        </a:rPr>
                        <a:t/>
                      </a:r>
                      <a:br>
                        <a:rPr lang="en-US" sz="1200" b="1" i="0" u="none" strike="noStrike" dirty="0">
                          <a:solidFill>
                            <a:srgbClr val="333333"/>
                          </a:solidFill>
                          <a:latin typeface="Arial"/>
                        </a:rPr>
                      </a:br>
                      <a:r>
                        <a:rPr lang="en-US" sz="1200" b="1" i="0" u="none" strike="noStrike" dirty="0">
                          <a:solidFill>
                            <a:srgbClr val="333333"/>
                          </a:solidFill>
                          <a:latin typeface="Arial"/>
                        </a:rPr>
                        <a:t>vs PY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vMerge="1">
                  <a:txBody>
                    <a:bodyPr/>
                    <a:lstStyle/>
                    <a:p>
                      <a:pPr algn="ctr" rtl="0" fontAlgn="ctr"/>
                      <a:endParaRPr lang="en-US" sz="700" b="1" i="0" u="none" strike="noStrike" dirty="0">
                        <a:solidFill>
                          <a:srgbClr val="333333"/>
                        </a:solidFill>
                        <a:latin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r>
              <a:tr h="173766">
                <a:tc>
                  <a:txBody>
                    <a:bodyPr/>
                    <a:lstStyle/>
                    <a:p>
                      <a:pPr algn="ctr" rtl="0" fontAlgn="t"/>
                      <a:r>
                        <a:rPr lang="en-US" sz="1200" b="1" i="0" u="none" strike="noStrike" dirty="0">
                          <a:solidFill>
                            <a:srgbClr val="333333"/>
                          </a:solidFill>
                          <a:latin typeface="Arial"/>
                        </a:rPr>
                        <a:t>1,343,702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a:solidFill>
                            <a:srgbClr val="333333"/>
                          </a:solidFill>
                          <a:latin typeface="Arial"/>
                        </a:rPr>
                        <a:t>1,361,121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a:solidFill>
                            <a:schemeClr val="tx1"/>
                          </a:solidFill>
                          <a:latin typeface="Arial"/>
                        </a:rPr>
                        <a:t>(130,174)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a:solidFill>
                            <a:schemeClr val="tx1"/>
                          </a:solidFill>
                          <a:latin typeface="Arial"/>
                        </a:rPr>
                        <a:t>(9.1%)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r>
                        <a:rPr lang="en-US" sz="1200" b="1" i="0" u="none" strike="noStrike" dirty="0" smtClean="0">
                          <a:solidFill>
                            <a:srgbClr val="000000"/>
                          </a:solidFill>
                          <a:latin typeface="Arial"/>
                        </a:rPr>
                        <a:t>Standard </a:t>
                      </a:r>
                      <a:r>
                        <a:rPr lang="en-US" sz="1200" b="1" i="0" u="none" strike="noStrike" dirty="0">
                          <a:solidFill>
                            <a:srgbClr val="000000"/>
                          </a:solidFill>
                          <a:latin typeface="Arial"/>
                        </a:rPr>
                        <a:t>Engagement Revenue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Arc 9"/>
          <p:cNvSpPr/>
          <p:nvPr/>
        </p:nvSpPr>
        <p:spPr>
          <a:xfrm>
            <a:off x="4038601" y="2743200"/>
            <a:ext cx="533400" cy="3012141"/>
          </a:xfrm>
          <a:prstGeom prst="arc">
            <a:avLst>
              <a:gd name="adj1" fmla="val 16221781"/>
              <a:gd name="adj2" fmla="val 5440282"/>
            </a:avLst>
          </a:prstGeom>
          <a:ln w="31750">
            <a:solidFill>
              <a:srgbClr val="0081AE"/>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ectangle 11"/>
          <p:cNvSpPr/>
          <p:nvPr/>
        </p:nvSpPr>
        <p:spPr>
          <a:xfrm>
            <a:off x="7086600" y="2269280"/>
            <a:ext cx="1905001" cy="553998"/>
          </a:xfrm>
          <a:prstGeom prst="rect">
            <a:avLst/>
          </a:prstGeom>
          <a:ln w="19050">
            <a:solidFill>
              <a:srgbClr val="0081AE"/>
            </a:solidFill>
          </a:ln>
        </p:spPr>
        <p:txBody>
          <a:bodyPr wrap="square">
            <a:spAutoFit/>
          </a:bodyPr>
          <a:lstStyle/>
          <a:p>
            <a:pPr marL="119063" indent="-119063" defTabSz="914042">
              <a:buClr>
                <a:schemeClr val="accent2"/>
              </a:buClr>
              <a:buSzPct val="75000"/>
              <a:buFont typeface="Arial" pitchFamily="34" charset="0"/>
              <a:buChar char="►"/>
            </a:pPr>
            <a:r>
              <a:rPr lang="en-GB" sz="1000" b="1" dirty="0" smtClean="0">
                <a:solidFill>
                  <a:schemeClr val="bg1"/>
                </a:solidFill>
              </a:rPr>
              <a:t>Example 1: </a:t>
            </a:r>
            <a:r>
              <a:rPr lang="en-GB" sz="1000" dirty="0" smtClean="0">
                <a:solidFill>
                  <a:schemeClr val="bg1"/>
                </a:solidFill>
              </a:rPr>
              <a:t>The variance is an exact calculation and can be manually calculated</a:t>
            </a:r>
          </a:p>
        </p:txBody>
      </p:sp>
      <p:sp>
        <p:nvSpPr>
          <p:cNvPr id="13" name="Oval 12"/>
          <p:cNvSpPr/>
          <p:nvPr/>
        </p:nvSpPr>
        <p:spPr>
          <a:xfrm>
            <a:off x="114300" y="1948032"/>
            <a:ext cx="304800" cy="304800"/>
          </a:xfrm>
          <a:prstGeom prst="ellipse">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1</a:t>
            </a:r>
            <a:endParaRPr lang="en-US" sz="1000" dirty="0">
              <a:solidFill>
                <a:schemeClr val="tx1"/>
              </a:solidFill>
            </a:endParaRPr>
          </a:p>
        </p:txBody>
      </p:sp>
      <p:sp>
        <p:nvSpPr>
          <p:cNvPr id="14" name="Oval 13"/>
          <p:cNvSpPr/>
          <p:nvPr/>
        </p:nvSpPr>
        <p:spPr>
          <a:xfrm>
            <a:off x="114300" y="3397131"/>
            <a:ext cx="304800" cy="304800"/>
          </a:xfrm>
          <a:prstGeom prst="ellipse">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2</a:t>
            </a:r>
            <a:endParaRPr lang="en-US" sz="1000" dirty="0">
              <a:solidFill>
                <a:schemeClr val="tx1"/>
              </a:solidFill>
            </a:endParaRPr>
          </a:p>
        </p:txBody>
      </p:sp>
      <p:sp>
        <p:nvSpPr>
          <p:cNvPr id="15" name="Oval 14"/>
          <p:cNvSpPr/>
          <p:nvPr/>
        </p:nvSpPr>
        <p:spPr>
          <a:xfrm>
            <a:off x="114300" y="4833828"/>
            <a:ext cx="304800" cy="304800"/>
          </a:xfrm>
          <a:prstGeom prst="ellipse">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smtClean="0">
                <a:solidFill>
                  <a:schemeClr val="tx1"/>
                </a:solidFill>
              </a:rPr>
              <a:t>3</a:t>
            </a:r>
            <a:endParaRPr lang="en-US" sz="1000" dirty="0">
              <a:solidFill>
                <a:schemeClr val="tx1"/>
              </a:solidFill>
            </a:endParaRPr>
          </a:p>
        </p:txBody>
      </p:sp>
      <p:sp>
        <p:nvSpPr>
          <p:cNvPr id="20" name="Rectangle 19"/>
          <p:cNvSpPr/>
          <p:nvPr/>
        </p:nvSpPr>
        <p:spPr>
          <a:xfrm>
            <a:off x="7086600" y="3723398"/>
            <a:ext cx="1905001" cy="553998"/>
          </a:xfrm>
          <a:prstGeom prst="rect">
            <a:avLst/>
          </a:prstGeom>
          <a:ln w="19050">
            <a:solidFill>
              <a:srgbClr val="0081AE"/>
            </a:solidFill>
          </a:ln>
        </p:spPr>
        <p:txBody>
          <a:bodyPr wrap="square">
            <a:spAutoFit/>
          </a:bodyPr>
          <a:lstStyle/>
          <a:p>
            <a:pPr marL="119063" indent="-119063" defTabSz="914042">
              <a:buClr>
                <a:schemeClr val="accent2"/>
              </a:buClr>
              <a:buSzPct val="75000"/>
              <a:buFont typeface="Arial" pitchFamily="34" charset="0"/>
              <a:buChar char="►"/>
            </a:pPr>
            <a:r>
              <a:rPr lang="en-GB" sz="1000" b="1" dirty="0" smtClean="0">
                <a:solidFill>
                  <a:schemeClr val="bg1"/>
                </a:solidFill>
              </a:rPr>
              <a:t>Example 2: </a:t>
            </a:r>
            <a:r>
              <a:rPr lang="en-GB" sz="1000" dirty="0" smtClean="0">
                <a:solidFill>
                  <a:schemeClr val="bg1"/>
                </a:solidFill>
              </a:rPr>
              <a:t>The variance is an exact calculation and can be manually calculated</a:t>
            </a:r>
          </a:p>
        </p:txBody>
      </p:sp>
      <p:sp>
        <p:nvSpPr>
          <p:cNvPr id="21" name="Rectangle 20"/>
          <p:cNvSpPr/>
          <p:nvPr/>
        </p:nvSpPr>
        <p:spPr>
          <a:xfrm>
            <a:off x="7086600" y="4688919"/>
            <a:ext cx="1905000" cy="1631216"/>
          </a:xfrm>
          <a:prstGeom prst="rect">
            <a:avLst/>
          </a:prstGeom>
          <a:ln w="19050">
            <a:solidFill>
              <a:srgbClr val="0081AE"/>
            </a:solidFill>
          </a:ln>
        </p:spPr>
        <p:txBody>
          <a:bodyPr wrap="square">
            <a:spAutoFit/>
          </a:bodyPr>
          <a:lstStyle/>
          <a:p>
            <a:pPr marL="119063" indent="-119063" defTabSz="914042">
              <a:buClr>
                <a:schemeClr val="accent2"/>
              </a:buClr>
              <a:buSzPct val="75000"/>
              <a:buFont typeface="Arial" pitchFamily="34" charset="0"/>
              <a:buChar char="►"/>
            </a:pPr>
            <a:r>
              <a:rPr lang="en-GB" sz="1000" b="1" dirty="0" smtClean="0">
                <a:solidFill>
                  <a:schemeClr val="bg1"/>
                </a:solidFill>
              </a:rPr>
              <a:t>Example 3: </a:t>
            </a:r>
            <a:r>
              <a:rPr lang="en-GB" sz="1000" dirty="0" smtClean="0">
                <a:solidFill>
                  <a:schemeClr val="bg1"/>
                </a:solidFill>
              </a:rPr>
              <a:t>The variance is excluding exchange rate fluctuations and cannot be manually calculated in this example. </a:t>
            </a:r>
          </a:p>
          <a:p>
            <a:pPr marL="119063" indent="-119063" defTabSz="914042">
              <a:buClr>
                <a:schemeClr val="accent2"/>
              </a:buClr>
              <a:buSzPct val="75000"/>
              <a:buFont typeface="Arial" pitchFamily="34" charset="0"/>
              <a:buChar char="►"/>
            </a:pPr>
            <a:r>
              <a:rPr lang="en-GB" sz="1000" dirty="0" smtClean="0">
                <a:solidFill>
                  <a:schemeClr val="bg1"/>
                </a:solidFill>
              </a:rPr>
              <a:t>Common to report results across multiple currencies using the Area or Global currency combined with the operational variance.</a:t>
            </a:r>
          </a:p>
        </p:txBody>
      </p:sp>
      <p:sp>
        <p:nvSpPr>
          <p:cNvPr id="17" name="Arc 16"/>
          <p:cNvSpPr/>
          <p:nvPr/>
        </p:nvSpPr>
        <p:spPr>
          <a:xfrm>
            <a:off x="1981200" y="4267200"/>
            <a:ext cx="623947" cy="1524000"/>
          </a:xfrm>
          <a:prstGeom prst="arc">
            <a:avLst>
              <a:gd name="adj1" fmla="val 16221781"/>
              <a:gd name="adj2" fmla="val 5440282"/>
            </a:avLst>
          </a:prstGeom>
          <a:ln w="31750">
            <a:solidFill>
              <a:srgbClr val="0081AE"/>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Arc 17"/>
          <p:cNvSpPr/>
          <p:nvPr/>
        </p:nvSpPr>
        <p:spPr>
          <a:xfrm rot="10800000">
            <a:off x="152399" y="4267200"/>
            <a:ext cx="623947" cy="1524000"/>
          </a:xfrm>
          <a:prstGeom prst="arc">
            <a:avLst>
              <a:gd name="adj1" fmla="val 16221781"/>
              <a:gd name="adj2" fmla="val 5440282"/>
            </a:avLst>
          </a:prstGeom>
          <a:ln w="31750">
            <a:solidFill>
              <a:srgbClr val="0081AE"/>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6521894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4" name="Text Placeholder 3"/>
          <p:cNvSpPr>
            <a:spLocks noGrp="1"/>
          </p:cNvSpPr>
          <p:nvPr>
            <p:ph type="body" sz="quarter" idx="10"/>
          </p:nvPr>
        </p:nvSpPr>
        <p:spPr>
          <a:xfrm>
            <a:off x="457200" y="859480"/>
            <a:ext cx="8229600" cy="533400"/>
          </a:xfrm>
        </p:spPr>
        <p:txBody>
          <a:bodyPr/>
          <a:lstStyle/>
          <a:p>
            <a:r>
              <a:rPr lang="en-US" dirty="0"/>
              <a:t>By the end of this module, you will be able to: </a:t>
            </a:r>
          </a:p>
        </p:txBody>
      </p:sp>
      <p:sp>
        <p:nvSpPr>
          <p:cNvPr id="6" name="Content Placeholder 5"/>
          <p:cNvSpPr>
            <a:spLocks noGrp="1"/>
          </p:cNvSpPr>
          <p:nvPr>
            <p:ph idx="1"/>
          </p:nvPr>
        </p:nvSpPr>
        <p:spPr/>
        <p:txBody>
          <a:bodyPr/>
          <a:lstStyle/>
          <a:p>
            <a:pPr>
              <a:spcBef>
                <a:spcPts val="600"/>
              </a:spcBef>
              <a:buSzPct val="75000"/>
            </a:pPr>
            <a:r>
              <a:rPr lang="en-US" dirty="0" smtClean="0"/>
              <a:t>State </a:t>
            </a:r>
            <a:r>
              <a:rPr lang="en-US" dirty="0"/>
              <a:t>the benefits of the new global </a:t>
            </a:r>
            <a:r>
              <a:rPr lang="en-US" dirty="0" smtClean="0"/>
              <a:t>Financial Reporting process</a:t>
            </a:r>
          </a:p>
          <a:p>
            <a:pPr>
              <a:spcBef>
                <a:spcPts val="600"/>
              </a:spcBef>
              <a:buSzPct val="75000"/>
            </a:pPr>
            <a:r>
              <a:rPr lang="en-US" dirty="0" smtClean="0"/>
              <a:t>Identify the Financial Reporting dimensions within the FR tool</a:t>
            </a:r>
          </a:p>
          <a:p>
            <a:pPr>
              <a:spcBef>
                <a:spcPts val="600"/>
              </a:spcBef>
              <a:buSzPct val="75000"/>
            </a:pPr>
            <a:r>
              <a:rPr lang="en-US" dirty="0" smtClean="0"/>
              <a:t>Explain the differences between the FR dimensions and P&amp;B dimensions</a:t>
            </a:r>
          </a:p>
          <a:p>
            <a:pPr>
              <a:spcBef>
                <a:spcPts val="600"/>
              </a:spcBef>
              <a:buSzPct val="75000"/>
            </a:pPr>
            <a:r>
              <a:rPr lang="en-US" dirty="0" smtClean="0"/>
              <a:t>Describe attributes of the new standard Financial Reports as well P&amp;B reports in FR</a:t>
            </a:r>
          </a:p>
          <a:p>
            <a:endParaRPr lang="en-US" dirty="0"/>
          </a:p>
        </p:txBody>
      </p:sp>
    </p:spTree>
    <p:extLst>
      <p:ext uri="{BB962C8B-B14F-4D97-AF65-F5344CB8AC3E}">
        <p14:creationId xmlns:p14="http://schemas.microsoft.com/office/powerpoint/2010/main" val="4247382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 Report Variances </a:t>
            </a:r>
            <a:br>
              <a:rPr lang="en-US" dirty="0" smtClean="0">
                <a:solidFill>
                  <a:schemeClr val="bg1"/>
                </a:solidFill>
              </a:rPr>
            </a:br>
            <a:r>
              <a:rPr lang="en-US" sz="2400" b="0" dirty="0" smtClean="0">
                <a:solidFill>
                  <a:schemeClr val="bg1"/>
                </a:solidFill>
              </a:rPr>
              <a:t>Weekly TNR variance</a:t>
            </a:r>
            <a:endParaRPr lang="en-US" sz="2400" b="0"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lvl="0">
              <a:defRPr/>
            </a:pPr>
            <a:r>
              <a:rPr lang="en-US" b="1" i="1" noProof="0" dirty="0" smtClean="0">
                <a:solidFill>
                  <a:schemeClr val="bg1"/>
                </a:solidFill>
              </a:rPr>
              <a:t>The weekly reports split out the TNR variance to Plan/Outlook/Prior Year into 3 different components.</a:t>
            </a:r>
            <a:endParaRPr kumimoji="0" lang="en-US" sz="1800" b="1" i="1" u="none" strike="noStrike" kern="1200" cap="none" spc="0" normalizeH="0" baseline="0" noProof="0" dirty="0">
              <a:ln>
                <a:noFill/>
              </a:ln>
              <a:solidFill>
                <a:schemeClr val="bg1"/>
              </a:solidFill>
              <a:effectLst/>
              <a:uLnTx/>
              <a:uFillTx/>
              <a:latin typeface="Arial" charset="0"/>
              <a:ea typeface="+mn-ea"/>
              <a:cs typeface="+mn-cs"/>
            </a:endParaRPr>
          </a:p>
        </p:txBody>
      </p:sp>
      <p:graphicFrame>
        <p:nvGraphicFramePr>
          <p:cNvPr id="12" name="Table 11"/>
          <p:cNvGraphicFramePr>
            <a:graphicFrameLocks noGrp="1"/>
          </p:cNvGraphicFramePr>
          <p:nvPr/>
        </p:nvGraphicFramePr>
        <p:xfrm>
          <a:off x="1191802" y="1736828"/>
          <a:ext cx="6878548" cy="467360"/>
        </p:xfrm>
        <a:graphic>
          <a:graphicData uri="http://schemas.openxmlformats.org/drawingml/2006/table">
            <a:tbl>
              <a:tblPr firstRow="1" bandRow="1">
                <a:tableStyleId>{5C22544A-7EE6-4342-B048-85BDC9FD1C3A}</a:tableStyleId>
              </a:tblPr>
              <a:tblGrid>
                <a:gridCol w="1674490"/>
                <a:gridCol w="1072662"/>
                <a:gridCol w="2540977"/>
                <a:gridCol w="1590419"/>
              </a:tblGrid>
              <a:tr h="467360">
                <a:tc>
                  <a:txBody>
                    <a:bodyPr/>
                    <a:lstStyle/>
                    <a:p>
                      <a:pPr algn="ctr"/>
                      <a:r>
                        <a:rPr lang="en-US" dirty="0" smtClean="0"/>
                        <a:t>TNR Variance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dirty="0" smtClean="0"/>
                        <a:t>Pricing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smtClean="0"/>
                        <a:t>Capacity/Resourcing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smtClean="0"/>
                        <a:t>Productivity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bl>
          </a:graphicData>
        </a:graphic>
      </p:graphicFrame>
      <p:sp>
        <p:nvSpPr>
          <p:cNvPr id="27" name="Rounded Rectangle 26"/>
          <p:cNvSpPr/>
          <p:nvPr/>
        </p:nvSpPr>
        <p:spPr>
          <a:xfrm>
            <a:off x="323079" y="2569027"/>
            <a:ext cx="1556535" cy="3810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lstStyle/>
          <a:p>
            <a:r>
              <a:rPr lang="en-US" sz="1400" b="1" dirty="0" smtClean="0">
                <a:solidFill>
                  <a:schemeClr val="tx1"/>
                </a:solidFill>
              </a:rPr>
              <a:t>Pricing</a:t>
            </a:r>
            <a:endParaRPr lang="en-US" sz="1000" b="1" dirty="0">
              <a:solidFill>
                <a:schemeClr val="tx1"/>
              </a:solidFill>
            </a:endParaRPr>
          </a:p>
        </p:txBody>
      </p:sp>
      <p:sp>
        <p:nvSpPr>
          <p:cNvPr id="28" name="Rounded Rectangle 27"/>
          <p:cNvSpPr/>
          <p:nvPr/>
        </p:nvSpPr>
        <p:spPr>
          <a:xfrm>
            <a:off x="297394" y="3021091"/>
            <a:ext cx="1582220" cy="3810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lstStyle/>
          <a:p>
            <a:r>
              <a:rPr lang="en-US" sz="1400" b="1" dirty="0" smtClean="0">
                <a:solidFill>
                  <a:schemeClr val="tx1"/>
                </a:solidFill>
              </a:rPr>
              <a:t>Resourcing</a:t>
            </a:r>
            <a:endParaRPr lang="en-US" sz="1400" b="1" dirty="0">
              <a:solidFill>
                <a:schemeClr val="tx1"/>
              </a:solidFill>
            </a:endParaRPr>
          </a:p>
        </p:txBody>
      </p:sp>
      <p:sp>
        <p:nvSpPr>
          <p:cNvPr id="29" name="Rounded Rectangle 28"/>
          <p:cNvSpPr/>
          <p:nvPr/>
        </p:nvSpPr>
        <p:spPr>
          <a:xfrm>
            <a:off x="297394" y="3484283"/>
            <a:ext cx="1582220" cy="3810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lstStyle/>
          <a:p>
            <a:r>
              <a:rPr lang="en-US" sz="1400" b="1" dirty="0" smtClean="0">
                <a:solidFill>
                  <a:schemeClr val="tx1"/>
                </a:solidFill>
              </a:rPr>
              <a:t>Productivity</a:t>
            </a:r>
            <a:endParaRPr lang="en-US" sz="1400" b="1" dirty="0">
              <a:solidFill>
                <a:schemeClr val="tx1"/>
              </a:solidFill>
            </a:endParaRPr>
          </a:p>
        </p:txBody>
      </p:sp>
      <p:sp>
        <p:nvSpPr>
          <p:cNvPr id="30" name="Rounded Rectangle 29"/>
          <p:cNvSpPr/>
          <p:nvPr/>
        </p:nvSpPr>
        <p:spPr>
          <a:xfrm>
            <a:off x="1896504" y="2589576"/>
            <a:ext cx="6375115" cy="360451"/>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b" anchorCtr="0"/>
          <a:lstStyle/>
          <a:p>
            <a:r>
              <a:rPr lang="en-US" sz="1200" b="1" dirty="0" smtClean="0">
                <a:solidFill>
                  <a:schemeClr val="tx1"/>
                </a:solidFill>
              </a:rPr>
              <a:t>CY Charged Hrs * (CY TNR Rate/Hr – PY TNR Rate/Hr)</a:t>
            </a:r>
            <a:endParaRPr lang="en-US" sz="1200" b="1" dirty="0">
              <a:solidFill>
                <a:schemeClr val="tx1"/>
              </a:solidFill>
            </a:endParaRPr>
          </a:p>
        </p:txBody>
      </p:sp>
      <p:sp>
        <p:nvSpPr>
          <p:cNvPr id="31" name="Rounded Rectangle 30"/>
          <p:cNvSpPr/>
          <p:nvPr/>
        </p:nvSpPr>
        <p:spPr>
          <a:xfrm>
            <a:off x="1896504" y="3041640"/>
            <a:ext cx="6375115" cy="3810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b" anchorCtr="0"/>
          <a:lstStyle/>
          <a:p>
            <a:r>
              <a:rPr lang="en-US" sz="1200" b="1" dirty="0" smtClean="0">
                <a:solidFill>
                  <a:schemeClr val="tx1"/>
                </a:solidFill>
              </a:rPr>
              <a:t>PY Charged Hrs/FTE * (CY FTE – PY FTE ) * PY TNR Rate/Hr </a:t>
            </a:r>
            <a:endParaRPr lang="en-US" sz="1200" b="1" dirty="0">
              <a:solidFill>
                <a:schemeClr val="tx1"/>
              </a:solidFill>
            </a:endParaRPr>
          </a:p>
        </p:txBody>
      </p:sp>
      <p:sp>
        <p:nvSpPr>
          <p:cNvPr id="32" name="Rounded Rectangle 31"/>
          <p:cNvSpPr/>
          <p:nvPr/>
        </p:nvSpPr>
        <p:spPr>
          <a:xfrm>
            <a:off x="1896501" y="3504832"/>
            <a:ext cx="6375117" cy="360451"/>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b" anchorCtr="0"/>
          <a:lstStyle/>
          <a:p>
            <a:r>
              <a:rPr lang="en-US" sz="1200" b="1" dirty="0" smtClean="0">
                <a:solidFill>
                  <a:schemeClr val="tx1"/>
                </a:solidFill>
              </a:rPr>
              <a:t>CY FTE * (CY Charged Hrs/FTE - PY Charged Hrs/FTE) * PY TNR Rate/Hr</a:t>
            </a:r>
            <a:endParaRPr lang="en-US" sz="1200" b="1" dirty="0">
              <a:solidFill>
                <a:schemeClr val="tx1"/>
              </a:solidFill>
            </a:endParaRPr>
          </a:p>
        </p:txBody>
      </p:sp>
      <p:sp>
        <p:nvSpPr>
          <p:cNvPr id="33" name="TextBox 32"/>
          <p:cNvSpPr txBox="1"/>
          <p:nvPr/>
        </p:nvSpPr>
        <p:spPr>
          <a:xfrm>
            <a:off x="1643307" y="3956328"/>
            <a:ext cx="4643919" cy="276999"/>
          </a:xfrm>
          <a:prstGeom prst="rect">
            <a:avLst/>
          </a:prstGeom>
          <a:noFill/>
        </p:spPr>
        <p:txBody>
          <a:bodyPr wrap="square" rtlCol="0">
            <a:spAutoFit/>
          </a:bodyPr>
          <a:lstStyle/>
          <a:p>
            <a:r>
              <a:rPr lang="en-GB" sz="1200" dirty="0" smtClean="0"/>
              <a:t>Where CY = current year and PY = prior year or plan </a:t>
            </a:r>
            <a:endParaRPr lang="en-GB" sz="1200" dirty="0"/>
          </a:p>
        </p:txBody>
      </p:sp>
    </p:spTree>
    <p:extLst>
      <p:ext uri="{BB962C8B-B14F-4D97-AF65-F5344CB8AC3E}">
        <p14:creationId xmlns:p14="http://schemas.microsoft.com/office/powerpoint/2010/main" val="373139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 Report Variances </a:t>
            </a:r>
            <a:br>
              <a:rPr lang="en-US" dirty="0" smtClean="0">
                <a:solidFill>
                  <a:schemeClr val="bg1"/>
                </a:solidFill>
              </a:rPr>
            </a:br>
            <a:r>
              <a:rPr lang="en-US" sz="2400" b="0" dirty="0" smtClean="0">
                <a:solidFill>
                  <a:schemeClr val="bg1"/>
                </a:solidFill>
              </a:rPr>
              <a:t>Weekly Charged Hours variance</a:t>
            </a:r>
            <a:endParaRPr lang="en-US" sz="2400" b="0"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lvl="0">
              <a:defRPr/>
            </a:pPr>
            <a:r>
              <a:rPr lang="en-US" b="1" i="1" noProof="0" dirty="0" smtClean="0">
                <a:solidFill>
                  <a:schemeClr val="bg1"/>
                </a:solidFill>
              </a:rPr>
              <a:t>The weekly reports split out the Charged Hours variance to Plan/Outlook/ Prior Year into 2 different components.</a:t>
            </a:r>
            <a:endParaRPr kumimoji="0" lang="en-US" sz="1800" b="1" i="1" u="none" strike="noStrike" kern="1200" cap="none" spc="0" normalizeH="0" baseline="0" noProof="0" dirty="0">
              <a:ln>
                <a:noFill/>
              </a:ln>
              <a:solidFill>
                <a:schemeClr val="bg1"/>
              </a:solidFill>
              <a:effectLst/>
              <a:uLnTx/>
              <a:uFillTx/>
              <a:latin typeface="Arial" charset="0"/>
              <a:ea typeface="+mn-ea"/>
              <a:cs typeface="+mn-cs"/>
            </a:endParaRPr>
          </a:p>
        </p:txBody>
      </p:sp>
      <p:graphicFrame>
        <p:nvGraphicFramePr>
          <p:cNvPr id="9" name="Table 8"/>
          <p:cNvGraphicFramePr>
            <a:graphicFrameLocks noGrp="1"/>
          </p:cNvGraphicFramePr>
          <p:nvPr/>
        </p:nvGraphicFramePr>
        <p:xfrm>
          <a:off x="729762" y="1751632"/>
          <a:ext cx="7376745" cy="467360"/>
        </p:xfrm>
        <a:graphic>
          <a:graphicData uri="http://schemas.openxmlformats.org/drawingml/2006/table">
            <a:tbl>
              <a:tblPr firstRow="1" bandRow="1">
                <a:tableStyleId>{5C22544A-7EE6-4342-B048-85BDC9FD1C3A}</a:tableStyleId>
              </a:tblPr>
              <a:tblGrid>
                <a:gridCol w="2945913"/>
                <a:gridCol w="2461574"/>
                <a:gridCol w="1969258"/>
              </a:tblGrid>
              <a:tr h="467360">
                <a:tc>
                  <a:txBody>
                    <a:bodyPr/>
                    <a:lstStyle/>
                    <a:p>
                      <a:pPr algn="ctr"/>
                      <a:r>
                        <a:rPr lang="en-US" dirty="0" smtClean="0"/>
                        <a:t>Charged Hours Variance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40000"/>
                        <a:lumOff val="60000"/>
                      </a:schemeClr>
                    </a:solidFill>
                  </a:tcPr>
                </a:tc>
                <a:tc>
                  <a:txBody>
                    <a:bodyPr/>
                    <a:lstStyle/>
                    <a:p>
                      <a:pPr algn="ctr"/>
                      <a:r>
                        <a:rPr lang="en-US" dirty="0" smtClean="0"/>
                        <a:t>Capacity/Resourcing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c>
                  <a:txBody>
                    <a:bodyPr/>
                    <a:lstStyle/>
                    <a:p>
                      <a:pPr algn="ctr"/>
                      <a:r>
                        <a:rPr lang="en-US" dirty="0" smtClean="0"/>
                        <a:t>Productivity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00"/>
                    </a:solidFill>
                  </a:tcPr>
                </a:tc>
              </a:tr>
            </a:tbl>
          </a:graphicData>
        </a:graphic>
      </p:graphicFrame>
      <p:sp>
        <p:nvSpPr>
          <p:cNvPr id="20" name="Rounded Rectangle 19"/>
          <p:cNvSpPr/>
          <p:nvPr/>
        </p:nvSpPr>
        <p:spPr>
          <a:xfrm>
            <a:off x="307040" y="2449817"/>
            <a:ext cx="1582220" cy="381000"/>
          </a:xfrm>
          <a:prstGeom prst="roundRect">
            <a:avLst/>
          </a:prstGeom>
          <a:solidFill>
            <a:srgbClr val="FFE600"/>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lstStyle/>
          <a:p>
            <a:r>
              <a:rPr lang="en-US" sz="1400" b="1" dirty="0" smtClean="0">
                <a:solidFill>
                  <a:schemeClr val="tx1"/>
                </a:solidFill>
              </a:rPr>
              <a:t>Resourcing</a:t>
            </a:r>
            <a:endParaRPr lang="en-US" sz="1400" b="1" dirty="0">
              <a:solidFill>
                <a:schemeClr val="tx1"/>
              </a:solidFill>
            </a:endParaRPr>
          </a:p>
        </p:txBody>
      </p:sp>
      <p:sp>
        <p:nvSpPr>
          <p:cNvPr id="21" name="Rounded Rectangle 20"/>
          <p:cNvSpPr/>
          <p:nvPr/>
        </p:nvSpPr>
        <p:spPr>
          <a:xfrm>
            <a:off x="291622" y="2921802"/>
            <a:ext cx="1582220" cy="401548"/>
          </a:xfrm>
          <a:prstGeom prst="roundRect">
            <a:avLst/>
          </a:prstGeom>
          <a:solidFill>
            <a:srgbClr val="FFE600"/>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lstStyle/>
          <a:p>
            <a:r>
              <a:rPr lang="en-US" sz="1400" b="1" dirty="0" smtClean="0">
                <a:solidFill>
                  <a:schemeClr val="tx1"/>
                </a:solidFill>
              </a:rPr>
              <a:t>Productivity</a:t>
            </a:r>
            <a:endParaRPr lang="en-US" sz="1400" b="1" dirty="0">
              <a:solidFill>
                <a:schemeClr val="tx1"/>
              </a:solidFill>
            </a:endParaRPr>
          </a:p>
        </p:txBody>
      </p:sp>
      <p:sp>
        <p:nvSpPr>
          <p:cNvPr id="22" name="Rounded Rectangle 21"/>
          <p:cNvSpPr/>
          <p:nvPr/>
        </p:nvSpPr>
        <p:spPr>
          <a:xfrm>
            <a:off x="1898052" y="2460092"/>
            <a:ext cx="6349429" cy="3810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b" anchorCtr="0"/>
          <a:lstStyle/>
          <a:p>
            <a:r>
              <a:rPr lang="en-US" sz="1200" b="1" dirty="0" smtClean="0">
                <a:solidFill>
                  <a:schemeClr val="tx1"/>
                </a:solidFill>
              </a:rPr>
              <a:t>PY Charged Hrs/FTE * (CY FTE – PY FTE ) </a:t>
            </a:r>
            <a:endParaRPr lang="en-US" sz="1200" b="1" dirty="0">
              <a:solidFill>
                <a:schemeClr val="tx1"/>
              </a:solidFill>
            </a:endParaRPr>
          </a:p>
        </p:txBody>
      </p:sp>
      <p:sp>
        <p:nvSpPr>
          <p:cNvPr id="23" name="Rounded Rectangle 22"/>
          <p:cNvSpPr/>
          <p:nvPr/>
        </p:nvSpPr>
        <p:spPr>
          <a:xfrm>
            <a:off x="1881152" y="2933558"/>
            <a:ext cx="6375117" cy="3810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b" anchorCtr="0"/>
          <a:lstStyle/>
          <a:p>
            <a:r>
              <a:rPr lang="en-US" sz="1200" b="1" dirty="0" smtClean="0">
                <a:solidFill>
                  <a:schemeClr val="tx1"/>
                </a:solidFill>
              </a:rPr>
              <a:t>CY FTE * (CY Charged Hrs/FTE - PY Charged Hrs/FTE)</a:t>
            </a:r>
            <a:endParaRPr lang="en-US" sz="1200" b="1" dirty="0">
              <a:solidFill>
                <a:schemeClr val="tx1"/>
              </a:solidFill>
            </a:endParaRPr>
          </a:p>
        </p:txBody>
      </p:sp>
      <p:sp>
        <p:nvSpPr>
          <p:cNvPr id="24" name="TextBox 23"/>
          <p:cNvSpPr txBox="1"/>
          <p:nvPr/>
        </p:nvSpPr>
        <p:spPr>
          <a:xfrm>
            <a:off x="1601582" y="3570866"/>
            <a:ext cx="4643919" cy="276999"/>
          </a:xfrm>
          <a:prstGeom prst="rect">
            <a:avLst/>
          </a:prstGeom>
          <a:noFill/>
        </p:spPr>
        <p:txBody>
          <a:bodyPr wrap="square" rtlCol="0">
            <a:spAutoFit/>
          </a:bodyPr>
          <a:lstStyle/>
          <a:p>
            <a:r>
              <a:rPr lang="en-GB" sz="1200" dirty="0" smtClean="0"/>
              <a:t>Where CY = current year and PY = prior year or plan </a:t>
            </a:r>
            <a:endParaRPr lang="en-GB" sz="1200" dirty="0"/>
          </a:p>
        </p:txBody>
      </p:sp>
    </p:spTree>
    <p:extLst>
      <p:ext uri="{BB962C8B-B14F-4D97-AF65-F5344CB8AC3E}">
        <p14:creationId xmlns:p14="http://schemas.microsoft.com/office/powerpoint/2010/main" val="1125213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Weekly and Monthly Data Updates</a:t>
            </a:r>
            <a:endParaRPr lang="en-US" sz="2400" dirty="0"/>
          </a:p>
        </p:txBody>
      </p:sp>
      <p:sp>
        <p:nvSpPr>
          <p:cNvPr id="11" name="Text Placeholder 10"/>
          <p:cNvSpPr>
            <a:spLocks noGrp="1"/>
          </p:cNvSpPr>
          <p:nvPr>
            <p:ph type="body" sz="quarter" idx="10"/>
          </p:nvPr>
        </p:nvSpPr>
        <p:spPr/>
        <p:txBody>
          <a:bodyPr/>
          <a:lstStyle/>
          <a:p>
            <a:r>
              <a:rPr lang="en-US" dirty="0" smtClean="0"/>
              <a:t>Weekly and monthly data updates</a:t>
            </a:r>
            <a:endParaRPr lang="en-US" dirty="0"/>
          </a:p>
        </p:txBody>
      </p:sp>
      <p:sp>
        <p:nvSpPr>
          <p:cNvPr id="5" name="Rectangle 4"/>
          <p:cNvSpPr>
            <a:spLocks noChangeArrowheads="1"/>
          </p:cNvSpPr>
          <p:nvPr/>
        </p:nvSpPr>
        <p:spPr bwMode="gray">
          <a:xfrm>
            <a:off x="136804" y="1437773"/>
            <a:ext cx="6006350" cy="344494"/>
          </a:xfrm>
          <a:prstGeom prst="rect">
            <a:avLst/>
          </a:prstGeom>
          <a:solidFill>
            <a:srgbClr val="FAE600"/>
          </a:solidFill>
          <a:ln w="12700" cap="flat" cmpd="sng" algn="ctr">
            <a:solidFill>
              <a:srgbClr val="808080">
                <a:shade val="50000"/>
              </a:srgbClr>
            </a:solidFill>
            <a:prstDash val="solid"/>
          </a:ln>
          <a:effectLst/>
        </p:spPr>
        <p:txBody>
          <a:bodyPr rtlCol="0" anchor="ctr"/>
          <a:lstStyle/>
          <a:p>
            <a:pPr fontAlgn="auto">
              <a:spcBef>
                <a:spcPts val="0"/>
              </a:spcBef>
              <a:spcAft>
                <a:spcPts val="0"/>
              </a:spcAft>
            </a:pPr>
            <a:r>
              <a:rPr lang="en-US" sz="1100" b="1" kern="0" dirty="0" smtClean="0">
                <a:latin typeface="Arial"/>
              </a:rPr>
              <a:t>5-Week month</a:t>
            </a:r>
          </a:p>
        </p:txBody>
      </p:sp>
      <p:grpSp>
        <p:nvGrpSpPr>
          <p:cNvPr id="3" name="Group 102"/>
          <p:cNvGrpSpPr/>
          <p:nvPr/>
        </p:nvGrpSpPr>
        <p:grpSpPr>
          <a:xfrm>
            <a:off x="133821" y="1782267"/>
            <a:ext cx="6009334" cy="1971700"/>
            <a:chOff x="591012" y="1868075"/>
            <a:chExt cx="7506172" cy="2462822"/>
          </a:xfrm>
        </p:grpSpPr>
        <p:sp>
          <p:nvSpPr>
            <p:cNvPr id="57" name="Rectangle 56"/>
            <p:cNvSpPr/>
            <p:nvPr/>
          </p:nvSpPr>
          <p:spPr>
            <a:xfrm>
              <a:off x="591012" y="1868075"/>
              <a:ext cx="7506172" cy="2448000"/>
            </a:xfrm>
            <a:prstGeom prst="rect">
              <a:avLst/>
            </a:prstGeom>
            <a:solidFill>
              <a:srgbClr val="FFFFFF"/>
            </a:solidFill>
            <a:ln w="127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4" name="Group 57"/>
            <p:cNvGrpSpPr/>
            <p:nvPr/>
          </p:nvGrpSpPr>
          <p:grpSpPr>
            <a:xfrm>
              <a:off x="769428" y="2620292"/>
              <a:ext cx="6942324" cy="576000"/>
              <a:chOff x="457200" y="1772816"/>
              <a:chExt cx="6942324" cy="914400"/>
            </a:xfrm>
          </p:grpSpPr>
          <p:sp>
            <p:nvSpPr>
              <p:cNvPr id="103" name="Rectangle 55"/>
              <p:cNvSpPr/>
              <p:nvPr/>
            </p:nvSpPr>
            <p:spPr>
              <a:xfrm>
                <a:off x="1403648" y="1772816"/>
                <a:ext cx="3850253" cy="914400"/>
              </a:xfrm>
              <a:prstGeom prst="rect">
                <a:avLst/>
              </a:prstGeom>
              <a:solidFill>
                <a:srgbClr val="F1F1F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646464"/>
                  </a:solidFill>
                  <a:effectLst/>
                  <a:uLnTx/>
                  <a:uFillTx/>
                  <a:latin typeface="Arial"/>
                  <a:ea typeface="+mn-ea"/>
                  <a:cs typeface="+mn-cs"/>
                </a:endParaRPr>
              </a:p>
            </p:txBody>
          </p:sp>
          <p:sp>
            <p:nvSpPr>
              <p:cNvPr id="104" name="Rectangle 56"/>
              <p:cNvSpPr/>
              <p:nvPr/>
            </p:nvSpPr>
            <p:spPr>
              <a:xfrm>
                <a:off x="5562912" y="1772816"/>
                <a:ext cx="1836612" cy="914400"/>
              </a:xfrm>
              <a:prstGeom prst="rect">
                <a:avLst/>
              </a:prstGeom>
              <a:solidFill>
                <a:srgbClr val="F1F1F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646464"/>
                  </a:solidFill>
                  <a:effectLst/>
                  <a:uLnTx/>
                  <a:uFillTx/>
                  <a:latin typeface="Arial"/>
                  <a:ea typeface="+mn-ea"/>
                  <a:cs typeface="+mn-cs"/>
                </a:endParaRPr>
              </a:p>
            </p:txBody>
          </p:sp>
          <p:sp>
            <p:nvSpPr>
              <p:cNvPr id="105" name="Rectangle 57"/>
              <p:cNvSpPr/>
              <p:nvPr/>
            </p:nvSpPr>
            <p:spPr>
              <a:xfrm>
                <a:off x="457200" y="1772816"/>
                <a:ext cx="864000" cy="914400"/>
              </a:xfrm>
              <a:prstGeom prst="rect">
                <a:avLst/>
              </a:prstGeom>
              <a:solidFill>
                <a:srgbClr val="F1F1F1"/>
              </a:solidFill>
              <a:ln w="25400" cap="flat" cmpd="sng" algn="ctr">
                <a:noFill/>
                <a:prstDash val="solid"/>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646464">
                        <a:lumMod val="50000"/>
                      </a:srgbClr>
                    </a:solidFill>
                    <a:effectLst/>
                    <a:uLnTx/>
                    <a:uFillTx/>
                    <a:latin typeface="Arial"/>
                    <a:ea typeface="+mn-ea"/>
                    <a:cs typeface="+mn-cs"/>
                  </a:rPr>
                  <a:t>weekly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646464">
                        <a:lumMod val="50000"/>
                      </a:srgbClr>
                    </a:solidFill>
                    <a:effectLst/>
                    <a:uLnTx/>
                    <a:uFillTx/>
                    <a:latin typeface="Arial"/>
                    <a:ea typeface="+mn-ea"/>
                    <a:cs typeface="+mn-cs"/>
                  </a:rPr>
                  <a:t>data</a:t>
                </a:r>
                <a:endParaRPr kumimoji="0" lang="en-US" sz="1100" b="1" i="0" u="none" strike="noStrike" kern="0" cap="none" spc="0" normalizeH="0" baseline="0" noProof="0" dirty="0">
                  <a:ln>
                    <a:noFill/>
                  </a:ln>
                  <a:solidFill>
                    <a:srgbClr val="646464">
                      <a:lumMod val="50000"/>
                    </a:srgbClr>
                  </a:solidFill>
                  <a:effectLst/>
                  <a:uLnTx/>
                  <a:uFillTx/>
                  <a:latin typeface="Arial"/>
                  <a:ea typeface="+mn-ea"/>
                  <a:cs typeface="+mn-cs"/>
                </a:endParaRPr>
              </a:p>
            </p:txBody>
          </p:sp>
        </p:grpSp>
        <p:grpSp>
          <p:nvGrpSpPr>
            <p:cNvPr id="6" name="Group 58"/>
            <p:cNvGrpSpPr/>
            <p:nvPr/>
          </p:nvGrpSpPr>
          <p:grpSpPr>
            <a:xfrm>
              <a:off x="769428" y="3284028"/>
              <a:ext cx="6942324" cy="576000"/>
              <a:chOff x="457200" y="2771082"/>
              <a:chExt cx="6942324" cy="914400"/>
            </a:xfrm>
          </p:grpSpPr>
          <p:sp>
            <p:nvSpPr>
              <p:cNvPr id="100" name="Rectangle 99"/>
              <p:cNvSpPr/>
              <p:nvPr/>
            </p:nvSpPr>
            <p:spPr>
              <a:xfrm>
                <a:off x="1403648" y="2771082"/>
                <a:ext cx="3850253" cy="914400"/>
              </a:xfrm>
              <a:prstGeom prst="rect">
                <a:avLst/>
              </a:prstGeom>
              <a:solidFill>
                <a:srgbClr val="F1F1F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646464"/>
                  </a:solidFill>
                  <a:effectLst/>
                  <a:uLnTx/>
                  <a:uFillTx/>
                  <a:latin typeface="Arial"/>
                  <a:ea typeface="+mn-ea"/>
                  <a:cs typeface="+mn-cs"/>
                </a:endParaRPr>
              </a:p>
            </p:txBody>
          </p:sp>
          <p:sp>
            <p:nvSpPr>
              <p:cNvPr id="101" name="Rectangle 100"/>
              <p:cNvSpPr/>
              <p:nvPr/>
            </p:nvSpPr>
            <p:spPr>
              <a:xfrm>
                <a:off x="5562912" y="2771082"/>
                <a:ext cx="1836612" cy="914400"/>
              </a:xfrm>
              <a:prstGeom prst="rect">
                <a:avLst/>
              </a:prstGeom>
              <a:solidFill>
                <a:srgbClr val="F1F1F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646464"/>
                  </a:solidFill>
                  <a:effectLst/>
                  <a:uLnTx/>
                  <a:uFillTx/>
                  <a:latin typeface="Arial"/>
                  <a:ea typeface="+mn-ea"/>
                  <a:cs typeface="+mn-cs"/>
                </a:endParaRPr>
              </a:p>
            </p:txBody>
          </p:sp>
          <p:sp>
            <p:nvSpPr>
              <p:cNvPr id="102" name="Rectangle 101"/>
              <p:cNvSpPr/>
              <p:nvPr/>
            </p:nvSpPr>
            <p:spPr>
              <a:xfrm>
                <a:off x="457200" y="2771082"/>
                <a:ext cx="864000" cy="914400"/>
              </a:xfrm>
              <a:prstGeom prst="rect">
                <a:avLst/>
              </a:prstGeom>
              <a:solidFill>
                <a:srgbClr val="F1F1F1"/>
              </a:solidFill>
              <a:ln w="25400" cap="flat" cmpd="sng" algn="ctr">
                <a:noFill/>
                <a:prstDash val="solid"/>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646464">
                        <a:lumMod val="50000"/>
                      </a:srgbClr>
                    </a:solidFill>
                    <a:effectLst/>
                    <a:uLnTx/>
                    <a:uFillTx/>
                    <a:latin typeface="Arial"/>
                    <a:ea typeface="+mn-ea"/>
                    <a:cs typeface="+mn-cs"/>
                  </a:rPr>
                  <a:t>monthly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646464">
                        <a:lumMod val="50000"/>
                      </a:srgbClr>
                    </a:solidFill>
                    <a:effectLst/>
                    <a:uLnTx/>
                    <a:uFillTx/>
                    <a:latin typeface="Arial"/>
                    <a:ea typeface="+mn-ea"/>
                    <a:cs typeface="+mn-cs"/>
                  </a:rPr>
                  <a:t>data</a:t>
                </a:r>
                <a:endParaRPr kumimoji="0" lang="en-US" sz="1100" b="1" i="0" u="none" strike="noStrike" kern="0" cap="none" spc="0" normalizeH="0" baseline="0" noProof="0" dirty="0">
                  <a:ln>
                    <a:noFill/>
                  </a:ln>
                  <a:solidFill>
                    <a:srgbClr val="646464">
                      <a:lumMod val="50000"/>
                    </a:srgbClr>
                  </a:solidFill>
                  <a:effectLst/>
                  <a:uLnTx/>
                  <a:uFillTx/>
                  <a:latin typeface="Arial"/>
                  <a:ea typeface="+mn-ea"/>
                  <a:cs typeface="+mn-cs"/>
                </a:endParaRPr>
              </a:p>
            </p:txBody>
          </p:sp>
        </p:grpSp>
        <p:grpSp>
          <p:nvGrpSpPr>
            <p:cNvPr id="7" name="Group 62"/>
            <p:cNvGrpSpPr/>
            <p:nvPr/>
          </p:nvGrpSpPr>
          <p:grpSpPr>
            <a:xfrm>
              <a:off x="2488157" y="2287774"/>
              <a:ext cx="3089123" cy="1877193"/>
              <a:chOff x="2175929" y="1551808"/>
              <a:chExt cx="3089123" cy="2641049"/>
            </a:xfrm>
          </p:grpSpPr>
          <p:cxnSp>
            <p:nvCxnSpPr>
              <p:cNvPr id="95" name="Straight Connector 94"/>
              <p:cNvCxnSpPr/>
              <p:nvPr/>
            </p:nvCxnSpPr>
            <p:spPr>
              <a:xfrm flipV="1">
                <a:off x="2175929" y="1551808"/>
                <a:ext cx="0" cy="2641049"/>
              </a:xfrm>
              <a:prstGeom prst="line">
                <a:avLst/>
              </a:prstGeom>
              <a:noFill/>
              <a:ln w="9525" cap="flat" cmpd="sng" algn="ctr">
                <a:solidFill>
                  <a:srgbClr val="808080">
                    <a:shade val="95000"/>
                    <a:satMod val="105000"/>
                  </a:srgbClr>
                </a:solidFill>
                <a:prstDash val="lgDash"/>
              </a:ln>
              <a:effectLst/>
            </p:spPr>
          </p:cxnSp>
          <p:cxnSp>
            <p:nvCxnSpPr>
              <p:cNvPr id="96" name="Straight Connector 95"/>
              <p:cNvCxnSpPr/>
              <p:nvPr/>
            </p:nvCxnSpPr>
            <p:spPr>
              <a:xfrm flipV="1">
                <a:off x="5265052" y="1551808"/>
                <a:ext cx="0" cy="2641049"/>
              </a:xfrm>
              <a:prstGeom prst="line">
                <a:avLst/>
              </a:prstGeom>
              <a:noFill/>
              <a:ln w="9525" cap="flat" cmpd="sng" algn="ctr">
                <a:solidFill>
                  <a:srgbClr val="808080">
                    <a:shade val="95000"/>
                    <a:satMod val="105000"/>
                  </a:srgbClr>
                </a:solidFill>
                <a:prstDash val="lgDash"/>
              </a:ln>
              <a:effectLst/>
            </p:spPr>
          </p:cxnSp>
          <p:cxnSp>
            <p:nvCxnSpPr>
              <p:cNvPr id="97" name="Straight Connector 96"/>
              <p:cNvCxnSpPr/>
              <p:nvPr/>
            </p:nvCxnSpPr>
            <p:spPr>
              <a:xfrm flipV="1">
                <a:off x="2948210" y="1551808"/>
                <a:ext cx="0" cy="2641049"/>
              </a:xfrm>
              <a:prstGeom prst="line">
                <a:avLst/>
              </a:prstGeom>
              <a:noFill/>
              <a:ln w="9525" cap="flat" cmpd="sng" algn="ctr">
                <a:solidFill>
                  <a:srgbClr val="808080">
                    <a:shade val="95000"/>
                    <a:satMod val="105000"/>
                  </a:srgbClr>
                </a:solidFill>
                <a:prstDash val="lgDash"/>
              </a:ln>
              <a:effectLst/>
            </p:spPr>
          </p:cxnSp>
          <p:cxnSp>
            <p:nvCxnSpPr>
              <p:cNvPr id="98" name="Straight Connector 97"/>
              <p:cNvCxnSpPr/>
              <p:nvPr/>
            </p:nvCxnSpPr>
            <p:spPr>
              <a:xfrm flipV="1">
                <a:off x="4492772" y="1551808"/>
                <a:ext cx="0" cy="2641049"/>
              </a:xfrm>
              <a:prstGeom prst="line">
                <a:avLst/>
              </a:prstGeom>
              <a:noFill/>
              <a:ln w="9525" cap="flat" cmpd="sng" algn="ctr">
                <a:solidFill>
                  <a:srgbClr val="808080">
                    <a:shade val="95000"/>
                    <a:satMod val="105000"/>
                  </a:srgbClr>
                </a:solidFill>
                <a:prstDash val="lgDash"/>
              </a:ln>
              <a:effectLst/>
            </p:spPr>
          </p:cxnSp>
          <p:cxnSp>
            <p:nvCxnSpPr>
              <p:cNvPr id="99" name="Straight Connector 98"/>
              <p:cNvCxnSpPr/>
              <p:nvPr/>
            </p:nvCxnSpPr>
            <p:spPr>
              <a:xfrm flipV="1">
                <a:off x="3720491" y="1551808"/>
                <a:ext cx="0" cy="2641049"/>
              </a:xfrm>
              <a:prstGeom prst="line">
                <a:avLst/>
              </a:prstGeom>
              <a:noFill/>
              <a:ln w="9525" cap="flat" cmpd="sng" algn="ctr">
                <a:solidFill>
                  <a:srgbClr val="808080">
                    <a:shade val="95000"/>
                    <a:satMod val="105000"/>
                  </a:srgbClr>
                </a:solidFill>
                <a:prstDash val="lgDash"/>
              </a:ln>
              <a:effectLst/>
            </p:spPr>
          </p:cxnSp>
        </p:grpSp>
        <p:grpSp>
          <p:nvGrpSpPr>
            <p:cNvPr id="10" name="Group 68"/>
            <p:cNvGrpSpPr/>
            <p:nvPr/>
          </p:nvGrpSpPr>
          <p:grpSpPr>
            <a:xfrm>
              <a:off x="6487344" y="2287775"/>
              <a:ext cx="1224408" cy="1877192"/>
              <a:chOff x="6175116" y="1551808"/>
              <a:chExt cx="1224408" cy="2641049"/>
            </a:xfrm>
          </p:grpSpPr>
          <p:cxnSp>
            <p:nvCxnSpPr>
              <p:cNvPr id="92" name="Straight Connector 91"/>
              <p:cNvCxnSpPr/>
              <p:nvPr/>
            </p:nvCxnSpPr>
            <p:spPr>
              <a:xfrm flipV="1">
                <a:off x="6175116" y="1551808"/>
                <a:ext cx="0" cy="2641049"/>
              </a:xfrm>
              <a:prstGeom prst="line">
                <a:avLst/>
              </a:prstGeom>
              <a:noFill/>
              <a:ln w="9525" cap="flat" cmpd="sng" algn="ctr">
                <a:solidFill>
                  <a:srgbClr val="808080">
                    <a:shade val="95000"/>
                    <a:satMod val="105000"/>
                  </a:srgbClr>
                </a:solidFill>
                <a:prstDash val="lgDash"/>
              </a:ln>
              <a:effectLst/>
            </p:spPr>
          </p:cxnSp>
          <p:cxnSp>
            <p:nvCxnSpPr>
              <p:cNvPr id="93" name="Straight Connector 92"/>
              <p:cNvCxnSpPr/>
              <p:nvPr/>
            </p:nvCxnSpPr>
            <p:spPr>
              <a:xfrm flipV="1">
                <a:off x="6787320" y="1551808"/>
                <a:ext cx="0" cy="2641049"/>
              </a:xfrm>
              <a:prstGeom prst="line">
                <a:avLst/>
              </a:prstGeom>
              <a:noFill/>
              <a:ln w="9525" cap="flat" cmpd="sng" algn="ctr">
                <a:solidFill>
                  <a:srgbClr val="808080">
                    <a:shade val="95000"/>
                    <a:satMod val="105000"/>
                  </a:srgbClr>
                </a:solidFill>
                <a:prstDash val="lgDash"/>
              </a:ln>
              <a:effectLst/>
            </p:spPr>
          </p:cxnSp>
          <p:cxnSp>
            <p:nvCxnSpPr>
              <p:cNvPr id="94" name="Straight Connector 93"/>
              <p:cNvCxnSpPr/>
              <p:nvPr/>
            </p:nvCxnSpPr>
            <p:spPr>
              <a:xfrm flipV="1">
                <a:off x="7399524" y="1551808"/>
                <a:ext cx="0" cy="2641049"/>
              </a:xfrm>
              <a:prstGeom prst="line">
                <a:avLst/>
              </a:prstGeom>
              <a:noFill/>
              <a:ln w="9525" cap="flat" cmpd="sng" algn="ctr">
                <a:solidFill>
                  <a:srgbClr val="808080">
                    <a:shade val="95000"/>
                    <a:satMod val="105000"/>
                  </a:srgbClr>
                </a:solidFill>
                <a:prstDash val="lgDash"/>
              </a:ln>
              <a:effectLst/>
            </p:spPr>
          </p:cxnSp>
        </p:grpSp>
        <p:sp>
          <p:nvSpPr>
            <p:cNvPr id="62" name="Down Arrow 61"/>
            <p:cNvSpPr/>
            <p:nvPr/>
          </p:nvSpPr>
          <p:spPr>
            <a:xfrm rot="16200000">
              <a:off x="3525788" y="266822"/>
              <a:ext cx="484632" cy="4104456"/>
            </a:xfrm>
            <a:prstGeom prst="downArrow">
              <a:avLst/>
            </a:prstGeom>
            <a:solidFill>
              <a:srgbClr val="808080"/>
            </a:solidFill>
            <a:ln w="25400" cap="flat" cmpd="sng" algn="ctr">
              <a:noFill/>
              <a:prstDash val="solid"/>
            </a:ln>
            <a:effectLst/>
          </p:spPr>
          <p:txBody>
            <a:bodyPr vert="vert"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smtClean="0">
                  <a:ln>
                    <a:noFill/>
                  </a:ln>
                  <a:solidFill>
                    <a:srgbClr val="FFFFFF"/>
                  </a:solidFill>
                  <a:effectLst/>
                  <a:uLnTx/>
                  <a:uFillTx/>
                  <a:latin typeface="Arial"/>
                  <a:ea typeface="+mn-ea"/>
                  <a:cs typeface="+mn-cs"/>
                </a:rPr>
                <a:t>GFIS GL</a:t>
              </a:r>
            </a:p>
          </p:txBody>
        </p:sp>
        <p:sp>
          <p:nvSpPr>
            <p:cNvPr id="63" name="Down Arrow 62"/>
            <p:cNvSpPr/>
            <p:nvPr/>
          </p:nvSpPr>
          <p:spPr>
            <a:xfrm rot="16200000">
              <a:off x="6676940" y="1274934"/>
              <a:ext cx="484632" cy="2088232"/>
            </a:xfrm>
            <a:prstGeom prst="downArrow">
              <a:avLst/>
            </a:prstGeom>
            <a:solidFill>
              <a:srgbClr val="808080"/>
            </a:solidFill>
            <a:ln w="25400" cap="flat" cmpd="sng" algn="ctr">
              <a:noFill/>
              <a:prstDash val="solid"/>
            </a:ln>
            <a:effectLst/>
          </p:spPr>
          <p:txBody>
            <a:bodyPr vert="vert"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i="1" kern="0" dirty="0" smtClean="0">
                  <a:solidFill>
                    <a:srgbClr val="FFFFFF"/>
                  </a:solidFill>
                  <a:latin typeface="Arial"/>
                </a:rPr>
                <a:t>Close week</a:t>
              </a:r>
              <a:r>
                <a:rPr kumimoji="0" lang="en-US" sz="1050" b="0" i="1" u="none" strike="noStrike" kern="0" cap="none" spc="0" normalizeH="0" baseline="0" noProof="0" dirty="0" smtClean="0">
                  <a:ln>
                    <a:noFill/>
                  </a:ln>
                  <a:solidFill>
                    <a:srgbClr val="FFFFFF"/>
                  </a:solidFill>
                  <a:effectLst/>
                  <a:uLnTx/>
                  <a:uFillTx/>
                  <a:latin typeface="Arial"/>
                  <a:ea typeface="+mn-ea"/>
                  <a:cs typeface="+mn-cs"/>
                </a:rPr>
                <a:t> GL entries</a:t>
              </a:r>
              <a:endParaRPr kumimoji="0" lang="en-US" sz="1050" b="0" i="1" u="none" strike="noStrike" kern="0" cap="none" spc="0" normalizeH="0" baseline="0" noProof="0" dirty="0">
                <a:ln>
                  <a:noFill/>
                </a:ln>
                <a:solidFill>
                  <a:srgbClr val="FFFFFF"/>
                </a:solidFill>
                <a:effectLst/>
                <a:uLnTx/>
                <a:uFillTx/>
                <a:latin typeface="Arial"/>
                <a:ea typeface="+mn-ea"/>
                <a:cs typeface="+mn-cs"/>
              </a:endParaRPr>
            </a:p>
          </p:txBody>
        </p:sp>
        <p:sp>
          <p:nvSpPr>
            <p:cNvPr id="64" name="TextBox 63"/>
            <p:cNvSpPr txBox="1"/>
            <p:nvPr/>
          </p:nvSpPr>
          <p:spPr>
            <a:xfrm>
              <a:off x="1715876" y="1957283"/>
              <a:ext cx="1824794" cy="317163"/>
            </a:xfrm>
            <a:prstGeom prst="rect">
              <a:avLst/>
            </a:prstGeom>
            <a:noFill/>
          </p:spPr>
          <p:txBody>
            <a:bodyPr wrap="none" lIns="36000" r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Beginning of the month</a:t>
              </a:r>
              <a:endParaRPr kumimoji="0" lang="en-US" sz="1050" b="0" i="0" u="none" strike="noStrike" kern="0" cap="none" spc="0" normalizeH="0" baseline="0" noProof="0" dirty="0">
                <a:ln>
                  <a:noFill/>
                </a:ln>
                <a:solidFill>
                  <a:sysClr val="windowText" lastClr="000000"/>
                </a:solidFill>
                <a:effectLst/>
                <a:uLnTx/>
                <a:uFillTx/>
              </a:endParaRPr>
            </a:p>
          </p:txBody>
        </p:sp>
        <p:sp>
          <p:nvSpPr>
            <p:cNvPr id="65" name="TextBox 64"/>
            <p:cNvSpPr txBox="1"/>
            <p:nvPr/>
          </p:nvSpPr>
          <p:spPr>
            <a:xfrm>
              <a:off x="4193853" y="1957283"/>
              <a:ext cx="1372277" cy="317163"/>
            </a:xfrm>
            <a:prstGeom prst="rect">
              <a:avLst/>
            </a:prstGeom>
            <a:noFill/>
          </p:spPr>
          <p:txBody>
            <a:bodyPr wrap="none" lIns="36000" rIns="3600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End of the month</a:t>
              </a:r>
              <a:endParaRPr kumimoji="0" lang="en-US" sz="1050" b="0" i="0" u="none" strike="noStrike" kern="0" cap="none" spc="0" normalizeH="0" baseline="0" noProof="0" dirty="0">
                <a:ln>
                  <a:noFill/>
                </a:ln>
                <a:solidFill>
                  <a:sysClr val="windowText" lastClr="000000"/>
                </a:solidFill>
                <a:effectLst/>
                <a:uLnTx/>
                <a:uFillTx/>
              </a:endParaRPr>
            </a:p>
          </p:txBody>
        </p:sp>
        <p:sp>
          <p:nvSpPr>
            <p:cNvPr id="66" name="TextBox 65"/>
            <p:cNvSpPr txBox="1"/>
            <p:nvPr/>
          </p:nvSpPr>
          <p:spPr>
            <a:xfrm>
              <a:off x="5847775" y="1957283"/>
              <a:ext cx="1852826" cy="317163"/>
            </a:xfrm>
            <a:prstGeom prst="rect">
              <a:avLst/>
            </a:prstGeom>
            <a:noFill/>
          </p:spPr>
          <p:txBody>
            <a:bodyPr wrap="none" lIns="36000" rIns="3600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Final month-end results</a:t>
              </a:r>
              <a:endParaRPr kumimoji="0" lang="en-US" sz="1050" b="0" i="0" u="none" strike="noStrike" kern="0" cap="none" spc="0" normalizeH="0" baseline="0" noProof="0" dirty="0">
                <a:ln>
                  <a:noFill/>
                </a:ln>
                <a:solidFill>
                  <a:sysClr val="windowText" lastClr="000000"/>
                </a:solidFill>
                <a:effectLst/>
                <a:uLnTx/>
                <a:uFillTx/>
              </a:endParaRPr>
            </a:p>
          </p:txBody>
        </p:sp>
        <p:sp>
          <p:nvSpPr>
            <p:cNvPr id="67" name="TextBox 66"/>
            <p:cNvSpPr txBox="1"/>
            <p:nvPr/>
          </p:nvSpPr>
          <p:spPr>
            <a:xfrm>
              <a:off x="1943135" y="4004123"/>
              <a:ext cx="545023"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wk1</a:t>
              </a:r>
              <a:endParaRPr kumimoji="0" lang="en-US" sz="1050" b="0" i="0" u="none" strike="noStrike" kern="0" cap="none" spc="0" normalizeH="0" baseline="0" noProof="0" dirty="0">
                <a:ln>
                  <a:noFill/>
                </a:ln>
                <a:solidFill>
                  <a:sysClr val="windowText" lastClr="000000"/>
                </a:solidFill>
                <a:effectLst/>
                <a:uLnTx/>
                <a:uFillTx/>
              </a:endParaRPr>
            </a:p>
          </p:txBody>
        </p:sp>
        <p:sp>
          <p:nvSpPr>
            <p:cNvPr id="68" name="TextBox 67"/>
            <p:cNvSpPr txBox="1"/>
            <p:nvPr/>
          </p:nvSpPr>
          <p:spPr>
            <a:xfrm>
              <a:off x="2715415" y="4004124"/>
              <a:ext cx="545023"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wk2</a:t>
              </a:r>
              <a:endParaRPr kumimoji="0" lang="en-US" sz="1050" b="0" i="0" u="none" strike="noStrike" kern="0" cap="none" spc="0" normalizeH="0" baseline="0" noProof="0" dirty="0">
                <a:ln>
                  <a:noFill/>
                </a:ln>
                <a:solidFill>
                  <a:sysClr val="windowText" lastClr="000000"/>
                </a:solidFill>
                <a:effectLst/>
                <a:uLnTx/>
                <a:uFillTx/>
              </a:endParaRPr>
            </a:p>
          </p:txBody>
        </p:sp>
        <p:sp>
          <p:nvSpPr>
            <p:cNvPr id="69" name="TextBox 68"/>
            <p:cNvSpPr txBox="1"/>
            <p:nvPr/>
          </p:nvSpPr>
          <p:spPr>
            <a:xfrm>
              <a:off x="3487696" y="4004124"/>
              <a:ext cx="545023"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wk3</a:t>
              </a:r>
              <a:endParaRPr kumimoji="0" lang="en-US" sz="1050" b="0" i="0" u="none" strike="noStrike" kern="0" cap="none" spc="0" normalizeH="0" baseline="0" noProof="0" dirty="0">
                <a:ln>
                  <a:noFill/>
                </a:ln>
                <a:solidFill>
                  <a:sysClr val="windowText" lastClr="000000"/>
                </a:solidFill>
                <a:effectLst/>
                <a:uLnTx/>
                <a:uFillTx/>
              </a:endParaRPr>
            </a:p>
          </p:txBody>
        </p:sp>
        <p:sp>
          <p:nvSpPr>
            <p:cNvPr id="70" name="TextBox 69"/>
            <p:cNvSpPr txBox="1"/>
            <p:nvPr/>
          </p:nvSpPr>
          <p:spPr>
            <a:xfrm>
              <a:off x="4259977" y="4004124"/>
              <a:ext cx="545023"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wk4</a:t>
              </a:r>
              <a:endParaRPr kumimoji="0" lang="en-US" sz="1050" b="0" i="0" u="none" strike="noStrike" kern="0" cap="none" spc="0" normalizeH="0" baseline="0" noProof="0" dirty="0">
                <a:ln>
                  <a:noFill/>
                </a:ln>
                <a:solidFill>
                  <a:sysClr val="windowText" lastClr="000000"/>
                </a:solidFill>
                <a:effectLst/>
                <a:uLnTx/>
                <a:uFillTx/>
              </a:endParaRPr>
            </a:p>
          </p:txBody>
        </p:sp>
        <p:sp>
          <p:nvSpPr>
            <p:cNvPr id="71" name="TextBox 70"/>
            <p:cNvSpPr txBox="1"/>
            <p:nvPr/>
          </p:nvSpPr>
          <p:spPr>
            <a:xfrm>
              <a:off x="5032257" y="4004124"/>
              <a:ext cx="545023"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wk5</a:t>
              </a:r>
              <a:endParaRPr kumimoji="0" lang="en-US" sz="1050" b="0" i="0" u="none" strike="noStrike" kern="0" cap="none" spc="0" normalizeH="0" baseline="0" noProof="0" dirty="0">
                <a:ln>
                  <a:noFill/>
                </a:ln>
                <a:solidFill>
                  <a:sysClr val="windowText" lastClr="000000"/>
                </a:solidFill>
                <a:effectLst/>
                <a:uLnTx/>
                <a:uFillTx/>
              </a:endParaRPr>
            </a:p>
          </p:txBody>
        </p:sp>
        <p:sp>
          <p:nvSpPr>
            <p:cNvPr id="72" name="TextBox 71"/>
            <p:cNvSpPr txBox="1"/>
            <p:nvPr/>
          </p:nvSpPr>
          <p:spPr>
            <a:xfrm>
              <a:off x="5874243" y="4004124"/>
              <a:ext cx="613101"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day1</a:t>
              </a:r>
              <a:endParaRPr kumimoji="0" lang="en-US" sz="1050" b="0" i="0" u="none" strike="noStrike" kern="0" cap="none" spc="0" normalizeH="0" baseline="0" noProof="0" dirty="0">
                <a:ln>
                  <a:noFill/>
                </a:ln>
                <a:solidFill>
                  <a:sysClr val="windowText" lastClr="000000"/>
                </a:solidFill>
                <a:effectLst/>
                <a:uLnTx/>
                <a:uFillTx/>
              </a:endParaRPr>
            </a:p>
          </p:txBody>
        </p:sp>
        <p:sp>
          <p:nvSpPr>
            <p:cNvPr id="73" name="TextBox 72"/>
            <p:cNvSpPr txBox="1"/>
            <p:nvPr/>
          </p:nvSpPr>
          <p:spPr>
            <a:xfrm>
              <a:off x="6486447" y="4004124"/>
              <a:ext cx="613101"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day2</a:t>
              </a:r>
              <a:endParaRPr kumimoji="0" lang="en-US" sz="1050" b="0" i="0" u="none" strike="noStrike" kern="0" cap="none" spc="0" normalizeH="0" baseline="0" noProof="0" dirty="0">
                <a:ln>
                  <a:noFill/>
                </a:ln>
                <a:solidFill>
                  <a:sysClr val="windowText" lastClr="000000"/>
                </a:solidFill>
                <a:effectLst/>
                <a:uLnTx/>
                <a:uFillTx/>
              </a:endParaRPr>
            </a:p>
          </p:txBody>
        </p:sp>
        <p:sp>
          <p:nvSpPr>
            <p:cNvPr id="74" name="TextBox 73"/>
            <p:cNvSpPr txBox="1"/>
            <p:nvPr/>
          </p:nvSpPr>
          <p:spPr>
            <a:xfrm>
              <a:off x="7098651" y="4004124"/>
              <a:ext cx="613101"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day3</a:t>
              </a:r>
              <a:endParaRPr kumimoji="0" lang="en-US" sz="1050" b="0" i="0" u="none" strike="noStrike" kern="0" cap="none" spc="0" normalizeH="0" baseline="0" noProof="0" dirty="0">
                <a:ln>
                  <a:noFill/>
                </a:ln>
                <a:solidFill>
                  <a:sysClr val="windowText" lastClr="000000"/>
                </a:solidFill>
                <a:effectLst/>
                <a:uLnTx/>
                <a:uFillTx/>
              </a:endParaRPr>
            </a:p>
          </p:txBody>
        </p:sp>
        <p:sp>
          <p:nvSpPr>
            <p:cNvPr id="75" name="Rounded Rectangle 74"/>
            <p:cNvSpPr/>
            <p:nvPr/>
          </p:nvSpPr>
          <p:spPr>
            <a:xfrm>
              <a:off x="1908173" y="2714449"/>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76" name="Rounded Rectangle 75"/>
            <p:cNvSpPr/>
            <p:nvPr/>
          </p:nvSpPr>
          <p:spPr>
            <a:xfrm>
              <a:off x="2680455" y="2714449"/>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77" name="Rounded Rectangle 76"/>
            <p:cNvSpPr/>
            <p:nvPr/>
          </p:nvSpPr>
          <p:spPr>
            <a:xfrm>
              <a:off x="3452735" y="2714449"/>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78" name="Rounded Rectangle 77"/>
            <p:cNvSpPr/>
            <p:nvPr/>
          </p:nvSpPr>
          <p:spPr>
            <a:xfrm>
              <a:off x="4225016" y="2714449"/>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79" name="Rounded Rectangle 78"/>
            <p:cNvSpPr/>
            <p:nvPr/>
          </p:nvSpPr>
          <p:spPr>
            <a:xfrm>
              <a:off x="4997297" y="2714449"/>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81" name="Rounded Rectangle 80"/>
            <p:cNvSpPr/>
            <p:nvPr/>
          </p:nvSpPr>
          <p:spPr>
            <a:xfrm>
              <a:off x="5987399" y="3378185"/>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82" name="Rounded Rectangle 81"/>
            <p:cNvSpPr/>
            <p:nvPr/>
          </p:nvSpPr>
          <p:spPr>
            <a:xfrm>
              <a:off x="6599603" y="3378185"/>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83" name="Rounded Rectangle 82"/>
            <p:cNvSpPr/>
            <p:nvPr/>
          </p:nvSpPr>
          <p:spPr>
            <a:xfrm>
              <a:off x="7211807" y="3378185"/>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87" name="Rounded Rectangle 86"/>
            <p:cNvSpPr/>
            <p:nvPr/>
          </p:nvSpPr>
          <p:spPr>
            <a:xfrm>
              <a:off x="4997297" y="3378185"/>
              <a:ext cx="387686" cy="387686"/>
            </a:xfrm>
            <a:prstGeom prst="roundRect">
              <a:avLst/>
            </a:prstGeom>
            <a:solidFill>
              <a:srgbClr val="FFFFFF"/>
            </a:solidFill>
            <a:ln w="25400" cap="flat" cmpd="sng" algn="ctr">
              <a:solidFill>
                <a:srgbClr val="808080">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smtClean="0">
                  <a:ln>
                    <a:noFill/>
                  </a:ln>
                  <a:solidFill>
                    <a:srgbClr val="646464"/>
                  </a:solidFill>
                  <a:effectLst/>
                  <a:uLnTx/>
                  <a:uFillTx/>
                  <a:latin typeface="Arial"/>
                  <a:ea typeface="+mn-ea"/>
                  <a:cs typeface="+mn-cs"/>
                </a:rPr>
                <a:t>Daily updates</a:t>
              </a:r>
              <a:endParaRPr kumimoji="0" lang="en-US" sz="500" b="0" i="0" u="none" strike="noStrike" kern="0" cap="none" spc="0" normalizeH="0" baseline="0" noProof="0" dirty="0">
                <a:ln>
                  <a:noFill/>
                </a:ln>
                <a:solidFill>
                  <a:srgbClr val="646464"/>
                </a:solidFill>
                <a:effectLst/>
                <a:uLnTx/>
                <a:uFillTx/>
                <a:latin typeface="Arial"/>
                <a:ea typeface="+mn-ea"/>
                <a:cs typeface="+mn-cs"/>
              </a:endParaRPr>
            </a:p>
          </p:txBody>
        </p:sp>
        <p:cxnSp>
          <p:nvCxnSpPr>
            <p:cNvPr id="88" name="Straight Connector 87"/>
            <p:cNvCxnSpPr/>
            <p:nvPr/>
          </p:nvCxnSpPr>
          <p:spPr>
            <a:xfrm>
              <a:off x="5149323" y="3378185"/>
              <a:ext cx="0" cy="387686"/>
            </a:xfrm>
            <a:prstGeom prst="line">
              <a:avLst/>
            </a:prstGeom>
            <a:solidFill>
              <a:srgbClr val="FFFFFF"/>
            </a:solidFill>
            <a:ln w="6350" cap="flat" cmpd="sng" algn="ctr">
              <a:solidFill>
                <a:srgbClr val="808080">
                  <a:shade val="50000"/>
                </a:srgbClr>
              </a:solidFill>
              <a:prstDash val="sysDash"/>
            </a:ln>
            <a:effectLst/>
          </p:spPr>
        </p:cxnSp>
        <p:cxnSp>
          <p:nvCxnSpPr>
            <p:cNvPr id="89" name="Straight Connector 88"/>
            <p:cNvCxnSpPr/>
            <p:nvPr/>
          </p:nvCxnSpPr>
          <p:spPr>
            <a:xfrm>
              <a:off x="5225336" y="3378185"/>
              <a:ext cx="0" cy="387686"/>
            </a:xfrm>
            <a:prstGeom prst="line">
              <a:avLst/>
            </a:prstGeom>
            <a:solidFill>
              <a:srgbClr val="FFFFFF"/>
            </a:solidFill>
            <a:ln w="6350" cap="flat" cmpd="sng" algn="ctr">
              <a:solidFill>
                <a:srgbClr val="808080">
                  <a:shade val="50000"/>
                </a:srgbClr>
              </a:solidFill>
              <a:prstDash val="sysDash"/>
            </a:ln>
            <a:effectLst/>
          </p:spPr>
        </p:cxnSp>
        <p:cxnSp>
          <p:nvCxnSpPr>
            <p:cNvPr id="90" name="Straight Connector 89"/>
            <p:cNvCxnSpPr/>
            <p:nvPr/>
          </p:nvCxnSpPr>
          <p:spPr>
            <a:xfrm>
              <a:off x="5301349" y="3378185"/>
              <a:ext cx="0" cy="387686"/>
            </a:xfrm>
            <a:prstGeom prst="line">
              <a:avLst/>
            </a:prstGeom>
            <a:solidFill>
              <a:srgbClr val="FFFFFF"/>
            </a:solidFill>
            <a:ln w="6350" cap="flat" cmpd="sng" algn="ctr">
              <a:solidFill>
                <a:srgbClr val="808080">
                  <a:shade val="50000"/>
                </a:srgbClr>
              </a:solidFill>
              <a:prstDash val="sysDash"/>
            </a:ln>
            <a:effectLst/>
          </p:spPr>
        </p:cxnSp>
        <p:cxnSp>
          <p:nvCxnSpPr>
            <p:cNvPr id="91" name="Straight Connector 90"/>
            <p:cNvCxnSpPr/>
            <p:nvPr/>
          </p:nvCxnSpPr>
          <p:spPr>
            <a:xfrm>
              <a:off x="5073310" y="3378185"/>
              <a:ext cx="0" cy="387686"/>
            </a:xfrm>
            <a:prstGeom prst="line">
              <a:avLst/>
            </a:prstGeom>
            <a:solidFill>
              <a:srgbClr val="FFFFFF"/>
            </a:solidFill>
            <a:ln w="6350" cap="flat" cmpd="sng" algn="ctr">
              <a:solidFill>
                <a:srgbClr val="808080">
                  <a:shade val="50000"/>
                </a:srgbClr>
              </a:solidFill>
              <a:prstDash val="sysDash"/>
            </a:ln>
            <a:effectLst/>
          </p:spPr>
        </p:cxnSp>
      </p:grpSp>
      <p:grpSp>
        <p:nvGrpSpPr>
          <p:cNvPr id="12" name="Group 197"/>
          <p:cNvGrpSpPr/>
          <p:nvPr/>
        </p:nvGrpSpPr>
        <p:grpSpPr>
          <a:xfrm>
            <a:off x="136804" y="4174669"/>
            <a:ext cx="6009334" cy="1971700"/>
            <a:chOff x="591012" y="1868075"/>
            <a:chExt cx="7506172" cy="2462822"/>
          </a:xfrm>
        </p:grpSpPr>
        <p:sp>
          <p:nvSpPr>
            <p:cNvPr id="9" name="Rectangle 8"/>
            <p:cNvSpPr/>
            <p:nvPr/>
          </p:nvSpPr>
          <p:spPr>
            <a:xfrm>
              <a:off x="591012" y="1868075"/>
              <a:ext cx="7506172" cy="2448000"/>
            </a:xfrm>
            <a:prstGeom prst="rect">
              <a:avLst/>
            </a:prstGeom>
            <a:solidFill>
              <a:srgbClr val="FFFFFF"/>
            </a:solidFill>
            <a:ln w="127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17" name="Group 34"/>
            <p:cNvGrpSpPr/>
            <p:nvPr/>
          </p:nvGrpSpPr>
          <p:grpSpPr>
            <a:xfrm>
              <a:off x="769428" y="2620292"/>
              <a:ext cx="6942324" cy="576000"/>
              <a:chOff x="457200" y="1772816"/>
              <a:chExt cx="6942324" cy="914400"/>
            </a:xfrm>
          </p:grpSpPr>
          <p:sp>
            <p:nvSpPr>
              <p:cNvPr id="54" name="Rectangle 53"/>
              <p:cNvSpPr/>
              <p:nvPr/>
            </p:nvSpPr>
            <p:spPr>
              <a:xfrm>
                <a:off x="1403648" y="1772816"/>
                <a:ext cx="3850253" cy="914400"/>
              </a:xfrm>
              <a:prstGeom prst="rect">
                <a:avLst/>
              </a:prstGeom>
              <a:solidFill>
                <a:srgbClr val="F1F1F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646464"/>
                  </a:solidFill>
                  <a:effectLst/>
                  <a:uLnTx/>
                  <a:uFillTx/>
                  <a:latin typeface="Arial"/>
                  <a:ea typeface="+mn-ea"/>
                  <a:cs typeface="+mn-cs"/>
                </a:endParaRPr>
              </a:p>
            </p:txBody>
          </p:sp>
          <p:sp>
            <p:nvSpPr>
              <p:cNvPr id="55" name="Rectangle 54"/>
              <p:cNvSpPr/>
              <p:nvPr/>
            </p:nvSpPr>
            <p:spPr>
              <a:xfrm>
                <a:off x="5562912" y="1772816"/>
                <a:ext cx="1836612" cy="914400"/>
              </a:xfrm>
              <a:prstGeom prst="rect">
                <a:avLst/>
              </a:prstGeom>
              <a:solidFill>
                <a:srgbClr val="F1F1F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646464"/>
                  </a:solidFill>
                  <a:effectLst/>
                  <a:uLnTx/>
                  <a:uFillTx/>
                  <a:latin typeface="Arial"/>
                  <a:ea typeface="+mn-ea"/>
                  <a:cs typeface="+mn-cs"/>
                </a:endParaRPr>
              </a:p>
            </p:txBody>
          </p:sp>
          <p:sp>
            <p:nvSpPr>
              <p:cNvPr id="56" name="Rectangle 55"/>
              <p:cNvSpPr/>
              <p:nvPr/>
            </p:nvSpPr>
            <p:spPr>
              <a:xfrm>
                <a:off x="457200" y="1772816"/>
                <a:ext cx="864000" cy="914400"/>
              </a:xfrm>
              <a:prstGeom prst="rect">
                <a:avLst/>
              </a:prstGeom>
              <a:solidFill>
                <a:srgbClr val="F1F1F1"/>
              </a:solidFill>
              <a:ln w="25400" cap="flat" cmpd="sng" algn="ctr">
                <a:noFill/>
                <a:prstDash val="solid"/>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646464">
                        <a:lumMod val="50000"/>
                      </a:srgbClr>
                    </a:solidFill>
                    <a:effectLst/>
                    <a:uLnTx/>
                    <a:uFillTx/>
                    <a:latin typeface="Arial"/>
                    <a:ea typeface="+mn-ea"/>
                    <a:cs typeface="+mn-cs"/>
                  </a:rPr>
                  <a:t>weekly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646464">
                        <a:lumMod val="50000"/>
                      </a:srgbClr>
                    </a:solidFill>
                    <a:effectLst/>
                    <a:uLnTx/>
                    <a:uFillTx/>
                    <a:latin typeface="Arial"/>
                    <a:ea typeface="+mn-ea"/>
                    <a:cs typeface="+mn-cs"/>
                  </a:rPr>
                  <a:t>data</a:t>
                </a:r>
                <a:endParaRPr kumimoji="0" lang="en-US" sz="1100" b="1" i="0" u="none" strike="noStrike" kern="0" cap="none" spc="0" normalizeH="0" baseline="0" noProof="0" dirty="0">
                  <a:ln>
                    <a:noFill/>
                  </a:ln>
                  <a:solidFill>
                    <a:srgbClr val="646464">
                      <a:lumMod val="50000"/>
                    </a:srgbClr>
                  </a:solidFill>
                  <a:effectLst/>
                  <a:uLnTx/>
                  <a:uFillTx/>
                  <a:latin typeface="Arial"/>
                  <a:ea typeface="+mn-ea"/>
                  <a:cs typeface="+mn-cs"/>
                </a:endParaRPr>
              </a:p>
            </p:txBody>
          </p:sp>
        </p:grpSp>
        <p:grpSp>
          <p:nvGrpSpPr>
            <p:cNvPr id="34" name="Group 35"/>
            <p:cNvGrpSpPr/>
            <p:nvPr/>
          </p:nvGrpSpPr>
          <p:grpSpPr>
            <a:xfrm>
              <a:off x="769428" y="3284028"/>
              <a:ext cx="6942324" cy="576000"/>
              <a:chOff x="457200" y="2771082"/>
              <a:chExt cx="6942324" cy="914400"/>
            </a:xfrm>
          </p:grpSpPr>
          <p:sp>
            <p:nvSpPr>
              <p:cNvPr id="51" name="Rectangle 50"/>
              <p:cNvSpPr/>
              <p:nvPr/>
            </p:nvSpPr>
            <p:spPr>
              <a:xfrm>
                <a:off x="1403648" y="2771082"/>
                <a:ext cx="3850253" cy="914400"/>
              </a:xfrm>
              <a:prstGeom prst="rect">
                <a:avLst/>
              </a:prstGeom>
              <a:solidFill>
                <a:srgbClr val="F1F1F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646464"/>
                  </a:solidFill>
                  <a:effectLst/>
                  <a:uLnTx/>
                  <a:uFillTx/>
                  <a:latin typeface="Arial"/>
                  <a:ea typeface="+mn-ea"/>
                  <a:cs typeface="+mn-cs"/>
                </a:endParaRPr>
              </a:p>
            </p:txBody>
          </p:sp>
          <p:sp>
            <p:nvSpPr>
              <p:cNvPr id="52" name="Rectangle 51"/>
              <p:cNvSpPr/>
              <p:nvPr/>
            </p:nvSpPr>
            <p:spPr>
              <a:xfrm>
                <a:off x="5562912" y="2771082"/>
                <a:ext cx="1836612" cy="914400"/>
              </a:xfrm>
              <a:prstGeom prst="rect">
                <a:avLst/>
              </a:prstGeom>
              <a:solidFill>
                <a:srgbClr val="F1F1F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646464"/>
                  </a:solidFill>
                  <a:effectLst/>
                  <a:uLnTx/>
                  <a:uFillTx/>
                  <a:latin typeface="Arial"/>
                  <a:ea typeface="+mn-ea"/>
                  <a:cs typeface="+mn-cs"/>
                </a:endParaRPr>
              </a:p>
            </p:txBody>
          </p:sp>
          <p:sp>
            <p:nvSpPr>
              <p:cNvPr id="53" name="Rectangle 52"/>
              <p:cNvSpPr/>
              <p:nvPr/>
            </p:nvSpPr>
            <p:spPr>
              <a:xfrm>
                <a:off x="457200" y="2771082"/>
                <a:ext cx="864000" cy="914400"/>
              </a:xfrm>
              <a:prstGeom prst="rect">
                <a:avLst/>
              </a:prstGeom>
              <a:solidFill>
                <a:srgbClr val="F1F1F1"/>
              </a:solidFill>
              <a:ln w="25400" cap="flat" cmpd="sng" algn="ctr">
                <a:noFill/>
                <a:prstDash val="solid"/>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646464">
                        <a:lumMod val="50000"/>
                      </a:srgbClr>
                    </a:solidFill>
                    <a:effectLst/>
                    <a:uLnTx/>
                    <a:uFillTx/>
                    <a:latin typeface="Arial"/>
                    <a:ea typeface="+mn-ea"/>
                    <a:cs typeface="+mn-cs"/>
                  </a:rPr>
                  <a:t>monthly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646464">
                        <a:lumMod val="50000"/>
                      </a:srgbClr>
                    </a:solidFill>
                    <a:effectLst/>
                    <a:uLnTx/>
                    <a:uFillTx/>
                    <a:latin typeface="Arial"/>
                    <a:ea typeface="+mn-ea"/>
                    <a:cs typeface="+mn-cs"/>
                  </a:rPr>
                  <a:t>data</a:t>
                </a:r>
                <a:endParaRPr kumimoji="0" lang="en-US" sz="1100" b="1" i="0" u="none" strike="noStrike" kern="0" cap="none" spc="0" normalizeH="0" baseline="0" noProof="0" dirty="0">
                  <a:ln>
                    <a:noFill/>
                  </a:ln>
                  <a:solidFill>
                    <a:srgbClr val="646464">
                      <a:lumMod val="50000"/>
                    </a:srgbClr>
                  </a:solidFill>
                  <a:effectLst/>
                  <a:uLnTx/>
                  <a:uFillTx/>
                  <a:latin typeface="Arial"/>
                  <a:ea typeface="+mn-ea"/>
                  <a:cs typeface="+mn-cs"/>
                </a:endParaRPr>
              </a:p>
            </p:txBody>
          </p:sp>
        </p:grpSp>
        <p:cxnSp>
          <p:nvCxnSpPr>
            <p:cNvPr id="13" name="Straight Connector 12"/>
            <p:cNvCxnSpPr/>
            <p:nvPr/>
          </p:nvCxnSpPr>
          <p:spPr>
            <a:xfrm flipV="1">
              <a:off x="2681226" y="2287774"/>
              <a:ext cx="0" cy="1877193"/>
            </a:xfrm>
            <a:prstGeom prst="line">
              <a:avLst/>
            </a:prstGeom>
            <a:noFill/>
            <a:ln w="9525" cap="flat" cmpd="sng" algn="ctr">
              <a:solidFill>
                <a:srgbClr val="808080">
                  <a:shade val="95000"/>
                  <a:satMod val="105000"/>
                </a:srgbClr>
              </a:solidFill>
              <a:prstDash val="lgDash"/>
            </a:ln>
            <a:effectLst/>
          </p:spPr>
        </p:cxnSp>
        <p:cxnSp>
          <p:nvCxnSpPr>
            <p:cNvPr id="14" name="Straight Connector 13"/>
            <p:cNvCxnSpPr/>
            <p:nvPr/>
          </p:nvCxnSpPr>
          <p:spPr>
            <a:xfrm flipV="1">
              <a:off x="5577280" y="2287774"/>
              <a:ext cx="0" cy="1877193"/>
            </a:xfrm>
            <a:prstGeom prst="line">
              <a:avLst/>
            </a:prstGeom>
            <a:noFill/>
            <a:ln w="9525" cap="flat" cmpd="sng" algn="ctr">
              <a:solidFill>
                <a:srgbClr val="808080">
                  <a:shade val="95000"/>
                  <a:satMod val="105000"/>
                </a:srgbClr>
              </a:solidFill>
              <a:prstDash val="lgDash"/>
            </a:ln>
            <a:effectLst/>
          </p:spPr>
        </p:cxnSp>
        <p:cxnSp>
          <p:nvCxnSpPr>
            <p:cNvPr id="15" name="Straight Connector 14"/>
            <p:cNvCxnSpPr/>
            <p:nvPr/>
          </p:nvCxnSpPr>
          <p:spPr>
            <a:xfrm flipV="1">
              <a:off x="3646577" y="2287774"/>
              <a:ext cx="0" cy="1877193"/>
            </a:xfrm>
            <a:prstGeom prst="line">
              <a:avLst/>
            </a:prstGeom>
            <a:noFill/>
            <a:ln w="9525" cap="flat" cmpd="sng" algn="ctr">
              <a:solidFill>
                <a:srgbClr val="808080">
                  <a:shade val="95000"/>
                  <a:satMod val="105000"/>
                </a:srgbClr>
              </a:solidFill>
              <a:prstDash val="lgDash"/>
            </a:ln>
            <a:effectLst/>
          </p:spPr>
        </p:cxnSp>
        <p:cxnSp>
          <p:nvCxnSpPr>
            <p:cNvPr id="16" name="Straight Connector 15"/>
            <p:cNvCxnSpPr/>
            <p:nvPr/>
          </p:nvCxnSpPr>
          <p:spPr>
            <a:xfrm flipV="1">
              <a:off x="4611928" y="2287774"/>
              <a:ext cx="0" cy="1877193"/>
            </a:xfrm>
            <a:prstGeom prst="line">
              <a:avLst/>
            </a:prstGeom>
            <a:noFill/>
            <a:ln w="9525" cap="flat" cmpd="sng" algn="ctr">
              <a:solidFill>
                <a:srgbClr val="808080">
                  <a:shade val="95000"/>
                  <a:satMod val="105000"/>
                </a:srgbClr>
              </a:solidFill>
              <a:prstDash val="lgDash"/>
            </a:ln>
            <a:effectLst/>
          </p:spPr>
        </p:cxnSp>
        <p:grpSp>
          <p:nvGrpSpPr>
            <p:cNvPr id="38" name="Group 71"/>
            <p:cNvGrpSpPr/>
            <p:nvPr/>
          </p:nvGrpSpPr>
          <p:grpSpPr>
            <a:xfrm>
              <a:off x="6487344" y="2287775"/>
              <a:ext cx="1224408" cy="1877192"/>
              <a:chOff x="6175116" y="1551808"/>
              <a:chExt cx="1224408" cy="2641049"/>
            </a:xfrm>
          </p:grpSpPr>
          <p:cxnSp>
            <p:nvCxnSpPr>
              <p:cNvPr id="48" name="Straight Connector 47"/>
              <p:cNvCxnSpPr/>
              <p:nvPr/>
            </p:nvCxnSpPr>
            <p:spPr>
              <a:xfrm flipV="1">
                <a:off x="6175116" y="1551808"/>
                <a:ext cx="0" cy="2641049"/>
              </a:xfrm>
              <a:prstGeom prst="line">
                <a:avLst/>
              </a:prstGeom>
              <a:noFill/>
              <a:ln w="9525" cap="flat" cmpd="sng" algn="ctr">
                <a:solidFill>
                  <a:srgbClr val="808080">
                    <a:shade val="95000"/>
                    <a:satMod val="105000"/>
                  </a:srgbClr>
                </a:solidFill>
                <a:prstDash val="lgDash"/>
              </a:ln>
              <a:effectLst/>
            </p:spPr>
          </p:cxnSp>
          <p:cxnSp>
            <p:nvCxnSpPr>
              <p:cNvPr id="49" name="Straight Connector 48"/>
              <p:cNvCxnSpPr/>
              <p:nvPr/>
            </p:nvCxnSpPr>
            <p:spPr>
              <a:xfrm flipV="1">
                <a:off x="6787320" y="1551808"/>
                <a:ext cx="0" cy="2641049"/>
              </a:xfrm>
              <a:prstGeom prst="line">
                <a:avLst/>
              </a:prstGeom>
              <a:noFill/>
              <a:ln w="9525" cap="flat" cmpd="sng" algn="ctr">
                <a:solidFill>
                  <a:srgbClr val="808080">
                    <a:shade val="95000"/>
                    <a:satMod val="105000"/>
                  </a:srgbClr>
                </a:solidFill>
                <a:prstDash val="lgDash"/>
              </a:ln>
              <a:effectLst/>
            </p:spPr>
          </p:cxnSp>
          <p:cxnSp>
            <p:nvCxnSpPr>
              <p:cNvPr id="50" name="Straight Connector 49"/>
              <p:cNvCxnSpPr/>
              <p:nvPr/>
            </p:nvCxnSpPr>
            <p:spPr>
              <a:xfrm flipV="1">
                <a:off x="7399524" y="1551808"/>
                <a:ext cx="0" cy="2641049"/>
              </a:xfrm>
              <a:prstGeom prst="line">
                <a:avLst/>
              </a:prstGeom>
              <a:noFill/>
              <a:ln w="9525" cap="flat" cmpd="sng" algn="ctr">
                <a:solidFill>
                  <a:srgbClr val="808080">
                    <a:shade val="95000"/>
                    <a:satMod val="105000"/>
                  </a:srgbClr>
                </a:solidFill>
                <a:prstDash val="lgDash"/>
              </a:ln>
              <a:effectLst/>
            </p:spPr>
          </p:cxnSp>
        </p:grpSp>
        <p:sp>
          <p:nvSpPr>
            <p:cNvPr id="18" name="Down Arrow 17"/>
            <p:cNvSpPr/>
            <p:nvPr/>
          </p:nvSpPr>
          <p:spPr>
            <a:xfrm rot="16200000">
              <a:off x="3525788" y="266822"/>
              <a:ext cx="484632" cy="4104456"/>
            </a:xfrm>
            <a:prstGeom prst="downArrow">
              <a:avLst/>
            </a:prstGeom>
            <a:solidFill>
              <a:srgbClr val="808080"/>
            </a:solidFill>
            <a:ln w="25400" cap="flat" cmpd="sng" algn="ctr">
              <a:noFill/>
              <a:prstDash val="solid"/>
            </a:ln>
            <a:effectLst/>
          </p:spPr>
          <p:txBody>
            <a:bodyPr vert="vert"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smtClean="0">
                  <a:ln>
                    <a:noFill/>
                  </a:ln>
                  <a:solidFill>
                    <a:srgbClr val="FFFFFF"/>
                  </a:solidFill>
                  <a:effectLst/>
                  <a:uLnTx/>
                  <a:uFillTx/>
                  <a:latin typeface="Arial"/>
                  <a:ea typeface="+mn-ea"/>
                  <a:cs typeface="+mn-cs"/>
                </a:rPr>
                <a:t>GFIS GL</a:t>
              </a:r>
            </a:p>
          </p:txBody>
        </p:sp>
        <p:sp>
          <p:nvSpPr>
            <p:cNvPr id="19" name="Down Arrow 18"/>
            <p:cNvSpPr/>
            <p:nvPr/>
          </p:nvSpPr>
          <p:spPr>
            <a:xfrm rot="16200000">
              <a:off x="6676940" y="1274934"/>
              <a:ext cx="484632" cy="2088232"/>
            </a:xfrm>
            <a:prstGeom prst="downArrow">
              <a:avLst/>
            </a:prstGeom>
            <a:solidFill>
              <a:srgbClr val="808080"/>
            </a:solidFill>
            <a:ln w="25400" cap="flat" cmpd="sng" algn="ctr">
              <a:noFill/>
              <a:prstDash val="solid"/>
            </a:ln>
            <a:effectLst/>
          </p:spPr>
          <p:txBody>
            <a:bodyPr vert="vert"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smtClean="0">
                  <a:ln>
                    <a:noFill/>
                  </a:ln>
                  <a:solidFill>
                    <a:srgbClr val="FFFFFF"/>
                  </a:solidFill>
                  <a:effectLst/>
                  <a:uLnTx/>
                  <a:uFillTx/>
                  <a:latin typeface="Arial"/>
                  <a:ea typeface="+mn-ea"/>
                  <a:cs typeface="+mn-cs"/>
                </a:rPr>
                <a:t>Close</a:t>
              </a:r>
              <a:r>
                <a:rPr kumimoji="0" lang="en-US" sz="1050" b="0" i="1" u="none" strike="noStrike" kern="0" cap="none" spc="0" normalizeH="0" noProof="0" dirty="0" smtClean="0">
                  <a:ln>
                    <a:noFill/>
                  </a:ln>
                  <a:solidFill>
                    <a:srgbClr val="FFFFFF"/>
                  </a:solidFill>
                  <a:effectLst/>
                  <a:uLnTx/>
                  <a:uFillTx/>
                  <a:latin typeface="Arial"/>
                  <a:ea typeface="+mn-ea"/>
                  <a:cs typeface="+mn-cs"/>
                </a:rPr>
                <a:t> week </a:t>
              </a:r>
              <a:r>
                <a:rPr kumimoji="0" lang="en-US" sz="1050" b="0" i="1" u="none" strike="noStrike" kern="0" cap="none" spc="0" normalizeH="0" baseline="0" noProof="0" dirty="0" smtClean="0">
                  <a:ln>
                    <a:noFill/>
                  </a:ln>
                  <a:solidFill>
                    <a:srgbClr val="FFFFFF"/>
                  </a:solidFill>
                  <a:effectLst/>
                  <a:uLnTx/>
                  <a:uFillTx/>
                  <a:latin typeface="Arial"/>
                  <a:ea typeface="+mn-ea"/>
                  <a:cs typeface="+mn-cs"/>
                </a:rPr>
                <a:t>GL entries</a:t>
              </a:r>
            </a:p>
          </p:txBody>
        </p:sp>
        <p:sp>
          <p:nvSpPr>
            <p:cNvPr id="20" name="TextBox 19"/>
            <p:cNvSpPr txBox="1"/>
            <p:nvPr/>
          </p:nvSpPr>
          <p:spPr>
            <a:xfrm>
              <a:off x="1715876" y="1957283"/>
              <a:ext cx="1824794" cy="317163"/>
            </a:xfrm>
            <a:prstGeom prst="rect">
              <a:avLst/>
            </a:prstGeom>
            <a:noFill/>
          </p:spPr>
          <p:txBody>
            <a:bodyPr wrap="none" lIns="36000" r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Beginning of the month</a:t>
              </a:r>
              <a:endParaRPr kumimoji="0" lang="en-US" sz="105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193853" y="1957283"/>
              <a:ext cx="1372277" cy="317163"/>
            </a:xfrm>
            <a:prstGeom prst="rect">
              <a:avLst/>
            </a:prstGeom>
            <a:noFill/>
          </p:spPr>
          <p:txBody>
            <a:bodyPr wrap="none" lIns="36000" rIns="3600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End of the month</a:t>
              </a:r>
              <a:endParaRPr kumimoji="0" lang="en-US" sz="105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847775" y="1957283"/>
              <a:ext cx="1852826" cy="317163"/>
            </a:xfrm>
            <a:prstGeom prst="rect">
              <a:avLst/>
            </a:prstGeom>
            <a:noFill/>
          </p:spPr>
          <p:txBody>
            <a:bodyPr wrap="none" lIns="36000" rIns="3600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Final month-end results</a:t>
              </a:r>
              <a:endParaRPr kumimoji="0" lang="en-US" sz="105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2136203" y="4004123"/>
              <a:ext cx="545023"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wk1</a:t>
              </a:r>
              <a:endParaRPr kumimoji="0" lang="en-US" sz="105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101554" y="4004124"/>
              <a:ext cx="545023"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wk2</a:t>
              </a:r>
              <a:endParaRPr kumimoji="0" lang="en-US" sz="105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066905" y="4004124"/>
              <a:ext cx="545023"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wk3</a:t>
              </a:r>
              <a:endParaRPr kumimoji="0" lang="en-US" sz="105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5021106" y="4004124"/>
              <a:ext cx="545023"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wk4</a:t>
              </a:r>
              <a:endParaRPr kumimoji="0" lang="en-US" sz="105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874243" y="4004124"/>
              <a:ext cx="613101"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day1</a:t>
              </a:r>
              <a:endParaRPr kumimoji="0" lang="en-US" sz="105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6486447" y="4004124"/>
              <a:ext cx="613101"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day2</a:t>
              </a:r>
              <a:endParaRPr kumimoji="0" lang="en-US" sz="105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7098651" y="4004124"/>
              <a:ext cx="613101" cy="326773"/>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day3</a:t>
              </a:r>
              <a:endParaRPr kumimoji="0" lang="en-US" sz="1050" b="0" i="0" u="none" strike="noStrike" kern="0" cap="none" spc="0" normalizeH="0" baseline="0" noProof="0" dirty="0">
                <a:ln>
                  <a:noFill/>
                </a:ln>
                <a:solidFill>
                  <a:sysClr val="windowText" lastClr="000000"/>
                </a:solidFill>
                <a:effectLst/>
                <a:uLnTx/>
                <a:uFillTx/>
              </a:endParaRPr>
            </a:p>
          </p:txBody>
        </p:sp>
        <p:sp>
          <p:nvSpPr>
            <p:cNvPr id="30" name="Rounded Rectangle 29"/>
            <p:cNvSpPr/>
            <p:nvPr/>
          </p:nvSpPr>
          <p:spPr>
            <a:xfrm>
              <a:off x="2004708" y="2714449"/>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31" name="Rounded Rectangle 30"/>
            <p:cNvSpPr/>
            <p:nvPr/>
          </p:nvSpPr>
          <p:spPr>
            <a:xfrm>
              <a:off x="2970059" y="2714449"/>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32" name="Rounded Rectangle 31"/>
            <p:cNvSpPr/>
            <p:nvPr/>
          </p:nvSpPr>
          <p:spPr>
            <a:xfrm>
              <a:off x="3935410" y="2714449"/>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33" name="Rounded Rectangle 32"/>
            <p:cNvSpPr/>
            <p:nvPr/>
          </p:nvSpPr>
          <p:spPr>
            <a:xfrm>
              <a:off x="4900761" y="2714449"/>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35" name="Rounded Rectangle 34"/>
            <p:cNvSpPr/>
            <p:nvPr/>
          </p:nvSpPr>
          <p:spPr>
            <a:xfrm>
              <a:off x="5987399" y="3378185"/>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36" name="Rounded Rectangle 35"/>
            <p:cNvSpPr/>
            <p:nvPr/>
          </p:nvSpPr>
          <p:spPr>
            <a:xfrm>
              <a:off x="6599603" y="3378185"/>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sp>
          <p:nvSpPr>
            <p:cNvPr id="37" name="Rounded Rectangle 36"/>
            <p:cNvSpPr/>
            <p:nvPr/>
          </p:nvSpPr>
          <p:spPr>
            <a:xfrm>
              <a:off x="7211807" y="3378185"/>
              <a:ext cx="387686" cy="387686"/>
            </a:xfrm>
            <a:prstGeom prst="roundRect">
              <a:avLst/>
            </a:prstGeom>
            <a:solidFill>
              <a:srgbClr val="FFFFFF"/>
            </a:solidFill>
            <a:ln w="25400" cap="flat" cmpd="sng" algn="ctr">
              <a:solidFill>
                <a:srgbClr val="80808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39" name="Group 191"/>
            <p:cNvGrpSpPr/>
            <p:nvPr/>
          </p:nvGrpSpPr>
          <p:grpSpPr>
            <a:xfrm>
              <a:off x="4900761" y="3378185"/>
              <a:ext cx="387686" cy="387686"/>
              <a:chOff x="4997297" y="3378185"/>
              <a:chExt cx="387686" cy="387686"/>
            </a:xfrm>
          </p:grpSpPr>
          <p:sp>
            <p:nvSpPr>
              <p:cNvPr id="43" name="Rounded Rectangle 42"/>
              <p:cNvSpPr/>
              <p:nvPr/>
            </p:nvSpPr>
            <p:spPr>
              <a:xfrm>
                <a:off x="4997297" y="3378185"/>
                <a:ext cx="387686" cy="387686"/>
              </a:xfrm>
              <a:prstGeom prst="roundRect">
                <a:avLst/>
              </a:prstGeom>
              <a:solidFill>
                <a:srgbClr val="FFFFFF"/>
              </a:solidFill>
              <a:ln w="25400" cap="flat" cmpd="sng" algn="ctr">
                <a:solidFill>
                  <a:srgbClr val="808080">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smtClean="0">
                    <a:ln>
                      <a:noFill/>
                    </a:ln>
                    <a:solidFill>
                      <a:srgbClr val="646464"/>
                    </a:solidFill>
                    <a:effectLst/>
                    <a:uLnTx/>
                    <a:uFillTx/>
                    <a:latin typeface="Arial"/>
                    <a:ea typeface="+mn-ea"/>
                    <a:cs typeface="+mn-cs"/>
                  </a:rPr>
                  <a:t>Daily updates</a:t>
                </a:r>
                <a:endParaRPr kumimoji="0" lang="en-US" sz="500" b="0" i="0" u="none" strike="noStrike" kern="0" cap="none" spc="0" normalizeH="0" baseline="0" noProof="0" dirty="0">
                  <a:ln>
                    <a:noFill/>
                  </a:ln>
                  <a:solidFill>
                    <a:srgbClr val="646464"/>
                  </a:solidFill>
                  <a:effectLst/>
                  <a:uLnTx/>
                  <a:uFillTx/>
                  <a:latin typeface="Arial"/>
                  <a:ea typeface="+mn-ea"/>
                  <a:cs typeface="+mn-cs"/>
                </a:endParaRPr>
              </a:p>
            </p:txBody>
          </p:sp>
          <p:cxnSp>
            <p:nvCxnSpPr>
              <p:cNvPr id="44" name="Straight Connector 43"/>
              <p:cNvCxnSpPr/>
              <p:nvPr/>
            </p:nvCxnSpPr>
            <p:spPr>
              <a:xfrm>
                <a:off x="5149323" y="3378185"/>
                <a:ext cx="0" cy="387686"/>
              </a:xfrm>
              <a:prstGeom prst="line">
                <a:avLst/>
              </a:prstGeom>
              <a:solidFill>
                <a:srgbClr val="FFFFFF"/>
              </a:solidFill>
              <a:ln w="6350" cap="flat" cmpd="sng" algn="ctr">
                <a:solidFill>
                  <a:srgbClr val="808080">
                    <a:shade val="50000"/>
                  </a:srgbClr>
                </a:solidFill>
                <a:prstDash val="sysDash"/>
              </a:ln>
              <a:effectLst/>
            </p:spPr>
          </p:cxnSp>
          <p:cxnSp>
            <p:nvCxnSpPr>
              <p:cNvPr id="45" name="Straight Connector 44"/>
              <p:cNvCxnSpPr/>
              <p:nvPr/>
            </p:nvCxnSpPr>
            <p:spPr>
              <a:xfrm>
                <a:off x="5225336" y="3378185"/>
                <a:ext cx="0" cy="387686"/>
              </a:xfrm>
              <a:prstGeom prst="line">
                <a:avLst/>
              </a:prstGeom>
              <a:solidFill>
                <a:srgbClr val="FFFFFF"/>
              </a:solidFill>
              <a:ln w="6350" cap="flat" cmpd="sng" algn="ctr">
                <a:solidFill>
                  <a:srgbClr val="808080">
                    <a:shade val="50000"/>
                  </a:srgbClr>
                </a:solidFill>
                <a:prstDash val="sysDash"/>
              </a:ln>
              <a:effectLst/>
            </p:spPr>
          </p:cxnSp>
          <p:cxnSp>
            <p:nvCxnSpPr>
              <p:cNvPr id="46" name="Straight Connector 45"/>
              <p:cNvCxnSpPr/>
              <p:nvPr/>
            </p:nvCxnSpPr>
            <p:spPr>
              <a:xfrm>
                <a:off x="5301349" y="3378185"/>
                <a:ext cx="0" cy="387686"/>
              </a:xfrm>
              <a:prstGeom prst="line">
                <a:avLst/>
              </a:prstGeom>
              <a:solidFill>
                <a:srgbClr val="FFFFFF"/>
              </a:solidFill>
              <a:ln w="6350" cap="flat" cmpd="sng" algn="ctr">
                <a:solidFill>
                  <a:srgbClr val="808080">
                    <a:shade val="50000"/>
                  </a:srgbClr>
                </a:solidFill>
                <a:prstDash val="sysDash"/>
              </a:ln>
              <a:effectLst/>
            </p:spPr>
          </p:cxnSp>
          <p:cxnSp>
            <p:nvCxnSpPr>
              <p:cNvPr id="47" name="Straight Connector 46"/>
              <p:cNvCxnSpPr/>
              <p:nvPr/>
            </p:nvCxnSpPr>
            <p:spPr>
              <a:xfrm>
                <a:off x="5073310" y="3378185"/>
                <a:ext cx="0" cy="387686"/>
              </a:xfrm>
              <a:prstGeom prst="line">
                <a:avLst/>
              </a:prstGeom>
              <a:solidFill>
                <a:srgbClr val="FFFFFF"/>
              </a:solidFill>
              <a:ln w="6350" cap="flat" cmpd="sng" algn="ctr">
                <a:solidFill>
                  <a:srgbClr val="808080">
                    <a:shade val="50000"/>
                  </a:srgbClr>
                </a:solidFill>
                <a:prstDash val="sysDash"/>
              </a:ln>
              <a:effectLst/>
            </p:spPr>
          </p:cxnSp>
        </p:grpSp>
      </p:grpSp>
      <p:sp>
        <p:nvSpPr>
          <p:cNvPr id="8" name="Rectangle 7"/>
          <p:cNvSpPr>
            <a:spLocks noChangeArrowheads="1"/>
          </p:cNvSpPr>
          <p:nvPr/>
        </p:nvSpPr>
        <p:spPr bwMode="gray">
          <a:xfrm>
            <a:off x="136804" y="3830174"/>
            <a:ext cx="6009334" cy="344494"/>
          </a:xfrm>
          <a:prstGeom prst="rect">
            <a:avLst/>
          </a:prstGeom>
          <a:solidFill>
            <a:srgbClr val="FAE600"/>
          </a:solidFill>
          <a:ln w="12700" cap="flat" cmpd="sng" algn="ctr">
            <a:solidFill>
              <a:srgbClr val="808080">
                <a:shade val="50000"/>
              </a:srgbClr>
            </a:solidFill>
            <a:prstDash val="solid"/>
          </a:ln>
          <a:effectLst/>
        </p:spPr>
        <p:txBody>
          <a:bodyPr rtlCol="0" anchor="ctr"/>
          <a:lstStyle/>
          <a:p>
            <a:pPr fontAlgn="auto">
              <a:spcBef>
                <a:spcPts val="0"/>
              </a:spcBef>
              <a:spcAft>
                <a:spcPts val="0"/>
              </a:spcAft>
            </a:pPr>
            <a:r>
              <a:rPr lang="en-US" sz="1100" b="1" kern="0" dirty="0" smtClean="0">
                <a:latin typeface="Arial"/>
              </a:rPr>
              <a:t>4-Week month</a:t>
            </a:r>
          </a:p>
        </p:txBody>
      </p:sp>
      <p:sp>
        <p:nvSpPr>
          <p:cNvPr id="106" name="Isosceles Triangle 105"/>
          <p:cNvSpPr/>
          <p:nvPr/>
        </p:nvSpPr>
        <p:spPr>
          <a:xfrm rot="16200000" flipV="1">
            <a:off x="4033439" y="3663475"/>
            <a:ext cx="4696728" cy="245327"/>
          </a:xfrm>
          <a:prstGeom prst="triangle">
            <a:avLst/>
          </a:prstGeom>
          <a:solidFill>
            <a:srgbClr val="64646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7" name="Rectangle 106"/>
          <p:cNvSpPr>
            <a:spLocks noChangeArrowheads="1"/>
          </p:cNvSpPr>
          <p:nvPr/>
        </p:nvSpPr>
        <p:spPr bwMode="gray">
          <a:xfrm>
            <a:off x="6582525" y="1437773"/>
            <a:ext cx="2338456" cy="4696730"/>
          </a:xfrm>
          <a:prstGeom prst="rect">
            <a:avLst/>
          </a:prstGeom>
          <a:solidFill>
            <a:srgbClr val="646464"/>
          </a:solidFill>
          <a:ln w="19050" algn="ctr">
            <a:solidFill>
              <a:srgbClr val="646464"/>
            </a:solidFill>
            <a:miter lim="800000"/>
            <a:headEnd/>
            <a:tailEnd/>
          </a:ln>
          <a:effectLst/>
        </p:spPr>
        <p:txBody>
          <a:bodyPr lIns="72000" tIns="54000" rIns="72000" bIns="52516" anchor="ctr"/>
          <a:lstStyle/>
          <a:p>
            <a:pPr marL="177800" lvl="1" indent="-177800" defTabSz="914042">
              <a:buClr>
                <a:srgbClr val="FFD200"/>
              </a:buClr>
              <a:buSzPct val="80000"/>
              <a:buFont typeface="Arial" pitchFamily="34" charset="0"/>
              <a:buChar char="►"/>
            </a:pPr>
            <a:r>
              <a:rPr lang="en-US" sz="1200" dirty="0" smtClean="0">
                <a:solidFill>
                  <a:schemeClr val="tx2"/>
                </a:solidFill>
              </a:rPr>
              <a:t>Weekly data will be updated over the weekend and available each Monday</a:t>
            </a:r>
          </a:p>
          <a:p>
            <a:pPr marL="177800" lvl="1" indent="-177800" defTabSz="914042">
              <a:buClr>
                <a:srgbClr val="FFD200"/>
              </a:buClr>
              <a:buSzPct val="80000"/>
            </a:pPr>
            <a:endParaRPr lang="en-US" sz="400" dirty="0" smtClean="0">
              <a:solidFill>
                <a:schemeClr val="tx2"/>
              </a:solidFill>
            </a:endParaRPr>
          </a:p>
          <a:p>
            <a:pPr marL="177800" lvl="1" indent="-177800" defTabSz="914042">
              <a:buClr>
                <a:srgbClr val="FFD200"/>
              </a:buClr>
              <a:buSzPct val="80000"/>
              <a:buFont typeface="Arial" pitchFamily="34" charset="0"/>
              <a:buChar char="►"/>
            </a:pPr>
            <a:r>
              <a:rPr lang="en-US" sz="1200" dirty="0" smtClean="0">
                <a:solidFill>
                  <a:schemeClr val="tx2"/>
                </a:solidFill>
              </a:rPr>
              <a:t>Monthly data will be updated</a:t>
            </a:r>
          </a:p>
          <a:p>
            <a:pPr marL="357188" lvl="1" indent="-177800" defTabSz="914042">
              <a:buClr>
                <a:srgbClr val="FFD200"/>
              </a:buClr>
              <a:buSzPct val="80000"/>
              <a:buFont typeface="Arial" pitchFamily="34" charset="0"/>
              <a:buChar char="►"/>
            </a:pPr>
            <a:r>
              <a:rPr lang="en-US" sz="1200" dirty="0" smtClean="0">
                <a:solidFill>
                  <a:schemeClr val="tx2"/>
                </a:solidFill>
              </a:rPr>
              <a:t>Daily during the last week of the fiscal month (week 4 or 5)</a:t>
            </a:r>
          </a:p>
          <a:p>
            <a:pPr marL="357188" lvl="1" indent="-177800" defTabSz="914042">
              <a:buClr>
                <a:srgbClr val="FFD200"/>
              </a:buClr>
              <a:buSzPct val="80000"/>
              <a:buFont typeface="Arial" pitchFamily="34" charset="0"/>
              <a:buChar char="►"/>
            </a:pPr>
            <a:r>
              <a:rPr lang="en-US" sz="1200" dirty="0" smtClean="0">
                <a:solidFill>
                  <a:schemeClr val="tx2"/>
                </a:solidFill>
              </a:rPr>
              <a:t>Tuesday – Thursday during the week of the month end close ( showing data from day 1, 2, 3)</a:t>
            </a:r>
          </a:p>
          <a:p>
            <a:pPr marL="357188" lvl="1" indent="-177800" defTabSz="914042">
              <a:buClr>
                <a:srgbClr val="FFD200"/>
              </a:buClr>
              <a:buSzPct val="80000"/>
            </a:pPr>
            <a:endParaRPr lang="en-US" sz="400" dirty="0" smtClean="0">
              <a:solidFill>
                <a:schemeClr val="tx2"/>
              </a:solidFill>
            </a:endParaRPr>
          </a:p>
          <a:p>
            <a:pPr marL="177800" lvl="1" indent="-177800" defTabSz="914042">
              <a:buClr>
                <a:srgbClr val="FFD200"/>
              </a:buClr>
              <a:buSzPct val="80000"/>
              <a:buFont typeface="Arial" pitchFamily="34" charset="0"/>
              <a:buChar char="►"/>
            </a:pPr>
            <a:r>
              <a:rPr lang="en-US" sz="1200" dirty="0" smtClean="0">
                <a:solidFill>
                  <a:schemeClr val="tx2"/>
                </a:solidFill>
              </a:rPr>
              <a:t>Adjustments in the weekly cube will be loaded with wk1 data of the following month</a:t>
            </a:r>
          </a:p>
          <a:p>
            <a:pPr marL="177800" lvl="1" indent="-177800" defTabSz="914042">
              <a:buClr>
                <a:srgbClr val="FFD200"/>
              </a:buClr>
              <a:buSzPct val="80000"/>
            </a:pPr>
            <a:endParaRPr lang="en-US" sz="400" dirty="0" smtClean="0">
              <a:solidFill>
                <a:schemeClr val="tx2"/>
              </a:solidFill>
            </a:endParaRPr>
          </a:p>
          <a:p>
            <a:pPr marL="177800" lvl="1" indent="-177800" defTabSz="914042">
              <a:buClr>
                <a:srgbClr val="FFD200"/>
              </a:buClr>
              <a:buSzPct val="80000"/>
              <a:buFont typeface="Arial" pitchFamily="34" charset="0"/>
              <a:buChar char="►"/>
            </a:pPr>
            <a:r>
              <a:rPr lang="en-US" sz="1200" dirty="0" smtClean="0">
                <a:solidFill>
                  <a:schemeClr val="tx2"/>
                </a:solidFill>
              </a:rPr>
              <a:t>All data will be updated as early as possible (dependent on the availability of the data from GFIS)</a:t>
            </a:r>
          </a:p>
          <a:p>
            <a:pPr marL="177800" lvl="1" indent="-177800" defTabSz="914042">
              <a:buClr>
                <a:srgbClr val="FFD200"/>
              </a:buClr>
              <a:buSzPct val="80000"/>
            </a:pPr>
            <a:endParaRPr lang="en-US" sz="400" dirty="0" smtClean="0">
              <a:solidFill>
                <a:schemeClr val="tx2"/>
              </a:solidFill>
            </a:endParaRPr>
          </a:p>
          <a:p>
            <a:pPr marL="177800" lvl="1" indent="-177800" defTabSz="914042">
              <a:buClr>
                <a:srgbClr val="FFD200"/>
              </a:buClr>
              <a:buSzPct val="80000"/>
              <a:buFont typeface="Arial" pitchFamily="34" charset="0"/>
              <a:buChar char="►"/>
            </a:pPr>
            <a:r>
              <a:rPr lang="en-US" sz="1200" dirty="0" smtClean="0">
                <a:solidFill>
                  <a:schemeClr val="tx2"/>
                </a:solidFill>
              </a:rPr>
              <a:t>After operation of the system has been transitioned to the Operating / BI group SLAs will be provided</a:t>
            </a:r>
          </a:p>
        </p:txBody>
      </p:sp>
      <p:sp>
        <p:nvSpPr>
          <p:cNvPr id="108" name="Rounded Rectangle 107"/>
          <p:cNvSpPr/>
          <p:nvPr/>
        </p:nvSpPr>
        <p:spPr>
          <a:xfrm rot="454555">
            <a:off x="7300503" y="768718"/>
            <a:ext cx="1666582" cy="785778"/>
          </a:xfrm>
          <a:prstGeom prst="roundRect">
            <a:avLst/>
          </a:prstGeom>
          <a:solidFill>
            <a:schemeClr val="tx2"/>
          </a:solidFill>
          <a:ln w="1905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lstStyle/>
          <a:p>
            <a:pPr algn="ctr"/>
            <a:r>
              <a:rPr lang="en-US" sz="1100" dirty="0" smtClean="0">
                <a:solidFill>
                  <a:schemeClr val="tx1"/>
                </a:solidFill>
              </a:rPr>
              <a:t>The status of the latest load is available on the Standard/Favorite Reports page</a:t>
            </a:r>
            <a:endParaRPr lang="en-US" sz="900" dirty="0">
              <a:solidFill>
                <a:schemeClr val="tx1"/>
              </a:solidFill>
            </a:endParaRPr>
          </a:p>
        </p:txBody>
      </p:sp>
    </p:spTree>
    <p:extLst>
      <p:ext uri="{BB962C8B-B14F-4D97-AF65-F5344CB8AC3E}">
        <p14:creationId xmlns:p14="http://schemas.microsoft.com/office/powerpoint/2010/main" val="948935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Weekly and Monthly Data Updates</a:t>
            </a:r>
            <a:br>
              <a:rPr lang="en-US" dirty="0" smtClean="0"/>
            </a:br>
            <a:r>
              <a:rPr lang="en-US" sz="2400" b="0" dirty="0" smtClean="0"/>
              <a:t>Data and Calculations (1/2)</a:t>
            </a:r>
            <a:endParaRPr lang="en-US" sz="2400" b="0" dirty="0"/>
          </a:p>
        </p:txBody>
      </p:sp>
      <p:sp>
        <p:nvSpPr>
          <p:cNvPr id="11" name="Text Placeholder 10"/>
          <p:cNvSpPr>
            <a:spLocks noGrp="1"/>
          </p:cNvSpPr>
          <p:nvPr>
            <p:ph type="body" sz="quarter" idx="10"/>
          </p:nvPr>
        </p:nvSpPr>
        <p:spPr/>
        <p:txBody>
          <a:bodyPr/>
          <a:lstStyle/>
          <a:p>
            <a:r>
              <a:rPr lang="en-US" dirty="0" smtClean="0"/>
              <a:t>FTE calculations: weekly vs. monthly data/cube</a:t>
            </a:r>
            <a:endParaRPr lang="en-US" dirty="0"/>
          </a:p>
        </p:txBody>
      </p:sp>
      <p:sp>
        <p:nvSpPr>
          <p:cNvPr id="8" name="Rectangle 7"/>
          <p:cNvSpPr>
            <a:spLocks noChangeArrowheads="1"/>
          </p:cNvSpPr>
          <p:nvPr/>
        </p:nvSpPr>
        <p:spPr bwMode="gray">
          <a:xfrm>
            <a:off x="457201" y="1471226"/>
            <a:ext cx="3902926" cy="396000"/>
          </a:xfrm>
          <a:prstGeom prst="rect">
            <a:avLst/>
          </a:prstGeom>
          <a:solidFill>
            <a:schemeClr val="accent2"/>
          </a:solidFill>
          <a:ln w="19050" algn="ctr">
            <a:solidFill>
              <a:srgbClr val="FAE600"/>
            </a:solidFill>
            <a:miter lim="800000"/>
            <a:headEnd/>
            <a:tailEnd/>
          </a:ln>
          <a:effectLst/>
        </p:spPr>
        <p:txBody>
          <a:bodyPr lIns="216000" tIns="54000" rIns="102663" bIns="52516" anchor="ctr"/>
          <a:lstStyle/>
          <a:p>
            <a:pPr marL="0" lvl="1" algn="ctr" defTabSz="914042"/>
            <a:r>
              <a:rPr lang="en-US" sz="1400" b="1" dirty="0" smtClean="0"/>
              <a:t>Weekly cube</a:t>
            </a:r>
          </a:p>
        </p:txBody>
      </p:sp>
      <p:sp>
        <p:nvSpPr>
          <p:cNvPr id="9" name="Rectangle 8"/>
          <p:cNvSpPr>
            <a:spLocks noChangeArrowheads="1"/>
          </p:cNvSpPr>
          <p:nvPr/>
        </p:nvSpPr>
        <p:spPr bwMode="gray">
          <a:xfrm>
            <a:off x="4783874" y="1471226"/>
            <a:ext cx="3902926" cy="396000"/>
          </a:xfrm>
          <a:prstGeom prst="rect">
            <a:avLst/>
          </a:prstGeom>
          <a:solidFill>
            <a:schemeClr val="accent2"/>
          </a:solidFill>
          <a:ln w="19050" algn="ctr">
            <a:solidFill>
              <a:srgbClr val="FAE600"/>
            </a:solidFill>
            <a:miter lim="800000"/>
            <a:headEnd/>
            <a:tailEnd/>
          </a:ln>
          <a:effectLst/>
        </p:spPr>
        <p:txBody>
          <a:bodyPr lIns="216000" tIns="54000" rIns="102663" bIns="52516" anchor="ctr"/>
          <a:lstStyle/>
          <a:p>
            <a:pPr marL="0" lvl="1" algn="ctr" defTabSz="914042"/>
            <a:r>
              <a:rPr lang="en-US" sz="1400" b="1" dirty="0" smtClean="0"/>
              <a:t>Monthly cube</a:t>
            </a:r>
          </a:p>
        </p:txBody>
      </p:sp>
      <p:sp>
        <p:nvSpPr>
          <p:cNvPr id="10" name="Isosceles Triangle 9"/>
          <p:cNvSpPr/>
          <p:nvPr/>
        </p:nvSpPr>
        <p:spPr bwMode="gray">
          <a:xfrm flipV="1">
            <a:off x="864220" y="4474438"/>
            <a:ext cx="7415560" cy="252000"/>
          </a:xfrm>
          <a:prstGeom prst="triangle">
            <a:avLst/>
          </a:prstGeom>
          <a:solidFill>
            <a:srgbClr val="646464"/>
          </a:solidFill>
          <a:ln w="19050" algn="ctr">
            <a:solidFill>
              <a:srgbClr val="646464"/>
            </a:solidFill>
            <a:miter lim="800000"/>
            <a:headEnd/>
            <a:tailEnd/>
          </a:ln>
          <a:effectLst/>
        </p:spPr>
        <p:txBody>
          <a:bodyPr lIns="216000" tIns="54000" rIns="102663" bIns="52516" rtlCol="0" anchor="ctr"/>
          <a:lstStyle/>
          <a:p>
            <a:pPr marL="0" algn="ctr" defTabSz="914042"/>
            <a:endParaRPr lang="en-US" sz="1600" b="1" dirty="0" smtClean="0">
              <a:solidFill>
                <a:schemeClr val="tx2"/>
              </a:solidFill>
            </a:endParaRPr>
          </a:p>
        </p:txBody>
      </p:sp>
      <p:sp>
        <p:nvSpPr>
          <p:cNvPr id="13" name="Rectangle 12"/>
          <p:cNvSpPr>
            <a:spLocks noChangeArrowheads="1"/>
          </p:cNvSpPr>
          <p:nvPr/>
        </p:nvSpPr>
        <p:spPr bwMode="gray">
          <a:xfrm>
            <a:off x="460376" y="1867226"/>
            <a:ext cx="3902926" cy="2484000"/>
          </a:xfrm>
          <a:prstGeom prst="rect">
            <a:avLst/>
          </a:prstGeom>
          <a:solidFill>
            <a:schemeClr val="tx2"/>
          </a:solidFill>
          <a:ln w="19050" algn="ctr">
            <a:solidFill>
              <a:srgbClr val="FAE600"/>
            </a:solidFill>
            <a:miter lim="800000"/>
            <a:headEnd/>
            <a:tailEnd/>
          </a:ln>
          <a:effectLst/>
        </p:spPr>
        <p:txBody>
          <a:bodyPr lIns="72000" tIns="72000" rIns="36000" bIns="52516" anchor="t" anchorCtr="0"/>
          <a:lstStyle/>
          <a:p>
            <a:pPr marL="177800" lvl="1" indent="-177800" defTabSz="914042">
              <a:buClr>
                <a:srgbClr val="FFD200"/>
              </a:buClr>
              <a:buSzPct val="80000"/>
              <a:buFont typeface="Arial" pitchFamily="34" charset="0"/>
              <a:buChar char="►"/>
            </a:pPr>
            <a:r>
              <a:rPr lang="en-US" sz="1200" dirty="0" smtClean="0"/>
              <a:t>Weekly cube gets updated on a weekly basis</a:t>
            </a:r>
          </a:p>
          <a:p>
            <a:pPr marL="177800" lvl="1" indent="-177800" defTabSz="914042">
              <a:buClr>
                <a:srgbClr val="FFD200"/>
              </a:buClr>
              <a:buSzPct val="80000"/>
              <a:buFont typeface="Arial" pitchFamily="34" charset="0"/>
              <a:buChar char="►"/>
            </a:pPr>
            <a:r>
              <a:rPr lang="en-US" sz="1200" dirty="0" smtClean="0"/>
              <a:t>On the weekly cube you can select week 4 and look at the MTD number which are calculated as (week 1 + week 2 + week 3 + week 4) / 4</a:t>
            </a:r>
          </a:p>
          <a:p>
            <a:pPr marL="177800" lvl="1" indent="-177800" defTabSz="914042">
              <a:buClr>
                <a:srgbClr val="FFD200"/>
              </a:buClr>
              <a:buSzPct val="80000"/>
              <a:buFont typeface="Arial" pitchFamily="34" charset="0"/>
              <a:buChar char="►"/>
            </a:pPr>
            <a:endParaRPr lang="en-US" sz="1200" dirty="0" smtClean="0"/>
          </a:p>
        </p:txBody>
      </p:sp>
      <p:sp>
        <p:nvSpPr>
          <p:cNvPr id="14" name="Rectangle 13"/>
          <p:cNvSpPr>
            <a:spLocks noChangeArrowheads="1"/>
          </p:cNvSpPr>
          <p:nvPr/>
        </p:nvSpPr>
        <p:spPr bwMode="gray">
          <a:xfrm>
            <a:off x="4787049" y="1867226"/>
            <a:ext cx="3902926" cy="2484000"/>
          </a:xfrm>
          <a:prstGeom prst="rect">
            <a:avLst/>
          </a:prstGeom>
          <a:solidFill>
            <a:schemeClr val="tx2"/>
          </a:solidFill>
          <a:ln w="19050" algn="ctr">
            <a:solidFill>
              <a:srgbClr val="FAE600"/>
            </a:solidFill>
            <a:miter lim="800000"/>
            <a:headEnd/>
            <a:tailEnd/>
          </a:ln>
          <a:effectLst/>
        </p:spPr>
        <p:txBody>
          <a:bodyPr lIns="72000" tIns="72000" rIns="36000" bIns="52516" anchor="t" anchorCtr="0"/>
          <a:lstStyle/>
          <a:p>
            <a:pPr marL="177800" lvl="1" indent="-177800" defTabSz="914042">
              <a:buClr>
                <a:srgbClr val="FFD200"/>
              </a:buClr>
              <a:buSzPct val="80000"/>
              <a:buFont typeface="Arial" pitchFamily="34" charset="0"/>
              <a:buChar char="►"/>
            </a:pPr>
            <a:r>
              <a:rPr lang="en-US" sz="1200" dirty="0" smtClean="0"/>
              <a:t>Monthly cube only on a monthly basis (with daily updates on the closing week)</a:t>
            </a:r>
          </a:p>
          <a:p>
            <a:pPr marL="177800" lvl="1" indent="-177800" defTabSz="914042">
              <a:buClr>
                <a:srgbClr val="FFD200"/>
              </a:buClr>
              <a:buSzPct val="80000"/>
              <a:buFont typeface="Arial" pitchFamily="34" charset="0"/>
              <a:buChar char="►"/>
            </a:pPr>
            <a:r>
              <a:rPr lang="en-US" sz="1200" dirty="0" smtClean="0"/>
              <a:t>Whereas the monthly cube doesn't have the week option available and therefore always calculates as (week 1 + week 2 + week 3 + week 4 + week 5) / 5 disregarding if any of those weeks are not available or not</a:t>
            </a:r>
          </a:p>
          <a:p>
            <a:pPr marL="177800" lvl="1" indent="-177800" defTabSz="914042">
              <a:buClr>
                <a:srgbClr val="FFD200"/>
              </a:buClr>
              <a:buSzPct val="80000"/>
              <a:buFont typeface="Arial" pitchFamily="34" charset="0"/>
              <a:buChar char="►"/>
            </a:pPr>
            <a:r>
              <a:rPr lang="en-US" sz="1200" dirty="0" smtClean="0"/>
              <a:t>So until we get the week 5 update the monthly cube will show the wrong FTE numbers as they are incomplete</a:t>
            </a:r>
          </a:p>
          <a:p>
            <a:pPr marL="177800" lvl="1" indent="-177800" defTabSz="914042">
              <a:buClr>
                <a:srgbClr val="FFD200"/>
              </a:buClr>
              <a:buSzPct val="80000"/>
              <a:buFont typeface="Arial" pitchFamily="34" charset="0"/>
              <a:buChar char="►"/>
            </a:pPr>
            <a:r>
              <a:rPr lang="en-US" sz="1200" dirty="0" smtClean="0"/>
              <a:t>Due to the daily updates during the last week of the month the Op Statement data is not complete and is not reasonable in many lines </a:t>
            </a:r>
          </a:p>
          <a:p>
            <a:pPr marL="177800" lvl="1" indent="-177800" defTabSz="914042">
              <a:buClr>
                <a:srgbClr val="FFD200"/>
              </a:buClr>
              <a:buSzPct val="80000"/>
              <a:buFont typeface="Arial" pitchFamily="34" charset="0"/>
              <a:buChar char="►"/>
            </a:pPr>
            <a:endParaRPr lang="en-US" sz="1200" dirty="0" smtClean="0"/>
          </a:p>
        </p:txBody>
      </p:sp>
      <p:grpSp>
        <p:nvGrpSpPr>
          <p:cNvPr id="3" name="Group 16"/>
          <p:cNvGrpSpPr/>
          <p:nvPr/>
        </p:nvGrpSpPr>
        <p:grpSpPr>
          <a:xfrm>
            <a:off x="230488" y="4831263"/>
            <a:ext cx="8683024" cy="1332000"/>
            <a:chOff x="245327" y="4831263"/>
            <a:chExt cx="8683024" cy="1332000"/>
          </a:xfrm>
        </p:grpSpPr>
        <p:sp>
          <p:nvSpPr>
            <p:cNvPr id="12" name="Rounded Rectangle 11"/>
            <p:cNvSpPr/>
            <p:nvPr/>
          </p:nvSpPr>
          <p:spPr bwMode="gray">
            <a:xfrm>
              <a:off x="245327" y="4831263"/>
              <a:ext cx="4679048" cy="1332000"/>
            </a:xfrm>
            <a:prstGeom prst="roundRect">
              <a:avLst/>
            </a:prstGeom>
            <a:solidFill>
              <a:srgbClr val="646464"/>
            </a:solidFill>
            <a:ln w="19050" algn="ctr">
              <a:solidFill>
                <a:srgbClr val="646464"/>
              </a:solidFill>
              <a:miter lim="800000"/>
              <a:headEnd/>
              <a:tailEnd/>
            </a:ln>
            <a:effectLst/>
          </p:spPr>
          <p:txBody>
            <a:bodyPr lIns="54000" tIns="54000" rIns="36000" bIns="52516" rtlCol="0" anchor="ctr"/>
            <a:lstStyle/>
            <a:p>
              <a:pPr marL="0" defTabSz="914042"/>
              <a:r>
                <a:rPr lang="en-US" sz="1300" b="1" dirty="0" smtClean="0">
                  <a:solidFill>
                    <a:schemeClr val="tx2"/>
                  </a:solidFill>
                </a:rPr>
                <a:t>Keep in mind:</a:t>
              </a:r>
              <a:endParaRPr lang="en-US" sz="400" b="1" dirty="0" smtClean="0">
                <a:solidFill>
                  <a:schemeClr val="tx2"/>
                </a:solidFill>
              </a:endParaRPr>
            </a:p>
            <a:p>
              <a:pPr marL="177800" indent="-177800" defTabSz="914042">
                <a:buClr>
                  <a:srgbClr val="FAE600"/>
                </a:buClr>
                <a:buSzPct val="80000"/>
                <a:buFont typeface="Arial" pitchFamily="34" charset="0"/>
                <a:buChar char="►"/>
              </a:pPr>
              <a:r>
                <a:rPr lang="en-US" sz="1200" dirty="0" smtClean="0">
                  <a:solidFill>
                    <a:schemeClr val="tx2"/>
                  </a:solidFill>
                </a:rPr>
                <a:t>Daily updates are made at month end to better support the close process and to ensure journal entries are posted correctly</a:t>
              </a:r>
            </a:p>
            <a:p>
              <a:pPr marL="177800" indent="-177800" defTabSz="914042">
                <a:buClr>
                  <a:srgbClr val="FAE600"/>
                </a:buClr>
                <a:buSzPct val="80000"/>
                <a:buFont typeface="Arial" pitchFamily="34" charset="0"/>
                <a:buChar char="►"/>
              </a:pPr>
              <a:r>
                <a:rPr lang="en-US" sz="1200" dirty="0" smtClean="0">
                  <a:solidFill>
                    <a:schemeClr val="tx2"/>
                  </a:solidFill>
                </a:rPr>
                <a:t>At certain times different data/results will appear if comparing the weekly and monthly data. This is driven by the fact that the cubes are updated at different times.</a:t>
              </a:r>
            </a:p>
            <a:p>
              <a:pPr marL="177800" indent="-177800" defTabSz="914042">
                <a:buClr>
                  <a:srgbClr val="FAE600"/>
                </a:buClr>
                <a:buSzPct val="80000"/>
                <a:buFont typeface="Arial" pitchFamily="34" charset="0"/>
                <a:buChar char="►"/>
              </a:pPr>
              <a:endParaRPr lang="en-US" sz="300" b="1" dirty="0" smtClean="0">
                <a:solidFill>
                  <a:schemeClr val="tx2"/>
                </a:solidFill>
              </a:endParaRPr>
            </a:p>
          </p:txBody>
        </p:sp>
        <p:sp>
          <p:nvSpPr>
            <p:cNvPr id="15" name="Rounded Rectangle 14"/>
            <p:cNvSpPr/>
            <p:nvPr/>
          </p:nvSpPr>
          <p:spPr bwMode="gray">
            <a:xfrm>
              <a:off x="5040351" y="4831263"/>
              <a:ext cx="3888000" cy="1332000"/>
            </a:xfrm>
            <a:prstGeom prst="roundRect">
              <a:avLst/>
            </a:prstGeom>
            <a:solidFill>
              <a:srgbClr val="B4B4B4"/>
            </a:solidFill>
            <a:ln w="19050" algn="ctr">
              <a:solidFill>
                <a:srgbClr val="B4B4B4"/>
              </a:solidFill>
              <a:miter lim="800000"/>
              <a:headEnd/>
              <a:tailEnd/>
            </a:ln>
            <a:effectLst/>
          </p:spPr>
          <p:txBody>
            <a:bodyPr lIns="54000" tIns="54000" rIns="36000" bIns="52516" rtlCol="0" anchor="ctr"/>
            <a:lstStyle/>
            <a:p>
              <a:pPr marL="0" defTabSz="914042"/>
              <a:r>
                <a:rPr lang="en-US" sz="1300" b="1" dirty="0" smtClean="0">
                  <a:solidFill>
                    <a:schemeClr val="tx2"/>
                  </a:solidFill>
                </a:rPr>
                <a:t>Example:</a:t>
              </a:r>
            </a:p>
            <a:p>
              <a:pPr marL="177800" indent="-177800" defTabSz="914042">
                <a:buClr>
                  <a:srgbClr val="FAE600"/>
                </a:buClr>
                <a:buSzPct val="80000"/>
                <a:buFont typeface="Arial" pitchFamily="34" charset="0"/>
                <a:buChar char="►"/>
              </a:pPr>
              <a:r>
                <a:rPr lang="en-US" sz="1200" dirty="0" smtClean="0">
                  <a:solidFill>
                    <a:schemeClr val="tx2"/>
                  </a:solidFill>
                </a:rPr>
                <a:t>Example 2nd day of week 5 (Tuesday): </a:t>
              </a:r>
              <a:br>
                <a:rPr lang="en-US" sz="1200" dirty="0" smtClean="0">
                  <a:solidFill>
                    <a:schemeClr val="tx2"/>
                  </a:solidFill>
                </a:rPr>
              </a:br>
              <a:r>
                <a:rPr lang="en-US" sz="1200" dirty="0" smtClean="0">
                  <a:solidFill>
                    <a:schemeClr val="tx2"/>
                  </a:solidFill>
                </a:rPr>
                <a:t>Weekly cube only has the data until Friday last week (week 4)</a:t>
              </a:r>
            </a:p>
            <a:p>
              <a:pPr marL="177800" indent="-177800" defTabSz="914042">
                <a:buClr>
                  <a:srgbClr val="FAE600"/>
                </a:buClr>
                <a:buSzPct val="80000"/>
                <a:buFont typeface="Arial" pitchFamily="34" charset="0"/>
                <a:buChar char="►"/>
              </a:pPr>
              <a:r>
                <a:rPr lang="en-US" sz="1200" dirty="0" smtClean="0">
                  <a:solidFill>
                    <a:schemeClr val="tx2"/>
                  </a:solidFill>
                </a:rPr>
                <a:t>Whereas the monthly cube already shows the data as of the day before (Monday of week 5).</a:t>
              </a:r>
            </a:p>
          </p:txBody>
        </p:sp>
      </p:grpSp>
    </p:spTree>
    <p:extLst>
      <p:ext uri="{BB962C8B-B14F-4D97-AF65-F5344CB8AC3E}">
        <p14:creationId xmlns:p14="http://schemas.microsoft.com/office/powerpoint/2010/main" val="3280084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00025"/>
            <a:ext cx="8397931" cy="863600"/>
          </a:xfrm>
        </p:spPr>
        <p:txBody>
          <a:bodyPr/>
          <a:lstStyle/>
          <a:p>
            <a:r>
              <a:rPr lang="en-US" dirty="0" smtClean="0"/>
              <a:t>C. Weekly and Monthly Data Updates</a:t>
            </a:r>
            <a:br>
              <a:rPr lang="en-US" dirty="0" smtClean="0"/>
            </a:br>
            <a:r>
              <a:rPr lang="en-US" sz="2400" b="0" dirty="0" smtClean="0"/>
              <a:t>Data and Calculations (2/2)</a:t>
            </a:r>
            <a:endParaRPr lang="en-US" sz="2400" dirty="0"/>
          </a:p>
        </p:txBody>
      </p:sp>
      <p:sp>
        <p:nvSpPr>
          <p:cNvPr id="4" name="Text Placeholder 3"/>
          <p:cNvSpPr>
            <a:spLocks noGrp="1"/>
          </p:cNvSpPr>
          <p:nvPr>
            <p:ph type="body" sz="quarter" idx="10"/>
          </p:nvPr>
        </p:nvSpPr>
        <p:spPr/>
        <p:txBody>
          <a:bodyPr/>
          <a:lstStyle/>
          <a:p>
            <a:r>
              <a:rPr lang="en-US" dirty="0" smtClean="0"/>
              <a:t>Illustration</a:t>
            </a:r>
            <a:endParaRPr lang="en-US" dirty="0"/>
          </a:p>
        </p:txBody>
      </p:sp>
      <p:pic>
        <p:nvPicPr>
          <p:cNvPr id="101379" name="Picture 3"/>
          <p:cNvPicPr>
            <a:picLocks noChangeAspect="1" noChangeArrowheads="1"/>
          </p:cNvPicPr>
          <p:nvPr/>
        </p:nvPicPr>
        <p:blipFill>
          <a:blip r:embed="rId2" cstate="print"/>
          <a:srcRect/>
          <a:stretch>
            <a:fillRect/>
          </a:stretch>
        </p:blipFill>
        <p:spPr bwMode="auto">
          <a:xfrm>
            <a:off x="447675" y="1752600"/>
            <a:ext cx="8239125" cy="3734907"/>
          </a:xfrm>
          <a:prstGeom prst="rect">
            <a:avLst/>
          </a:prstGeom>
          <a:noFill/>
          <a:ln w="9525">
            <a:noFill/>
            <a:miter lim="800000"/>
            <a:headEnd/>
            <a:tailEnd/>
          </a:ln>
        </p:spPr>
      </p:pic>
      <p:cxnSp>
        <p:nvCxnSpPr>
          <p:cNvPr id="10" name="Straight Arrow Connector 9"/>
          <p:cNvCxnSpPr/>
          <p:nvPr/>
        </p:nvCxnSpPr>
        <p:spPr>
          <a:xfrm>
            <a:off x="8229600" y="3581400"/>
            <a:ext cx="0" cy="68580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648200" y="1282123"/>
            <a:ext cx="4038600" cy="1169551"/>
          </a:xfrm>
          <a:prstGeom prst="rect">
            <a:avLst/>
          </a:prstGeom>
          <a:solidFill>
            <a:schemeClr val="tx2"/>
          </a:solidFill>
          <a:ln w="25400">
            <a:solidFill>
              <a:srgbClr val="0081AE"/>
            </a:solidFill>
          </a:ln>
        </p:spPr>
        <p:txBody>
          <a:bodyPr wrap="square" rtlCol="0" anchor="ctr">
            <a:spAutoFit/>
          </a:bodyPr>
          <a:lstStyle/>
          <a:p>
            <a:r>
              <a:rPr lang="en-US" sz="1000" b="1" dirty="0" smtClean="0">
                <a:solidFill>
                  <a:schemeClr val="bg1"/>
                </a:solidFill>
              </a:rPr>
              <a:t>Illustration: </a:t>
            </a:r>
          </a:p>
          <a:p>
            <a:pPr marL="117475" indent="-117475">
              <a:buClr>
                <a:schemeClr val="accent2"/>
              </a:buClr>
              <a:buSzPct val="75000"/>
              <a:buFont typeface="Wingdings 3" pitchFamily="18" charset="2"/>
              <a:buChar char="u"/>
            </a:pPr>
            <a:r>
              <a:rPr lang="en-US" sz="1000" dirty="0" smtClean="0">
                <a:solidFill>
                  <a:schemeClr val="bg1"/>
                </a:solidFill>
              </a:rPr>
              <a:t>We are in the last week of a five week month </a:t>
            </a:r>
          </a:p>
          <a:p>
            <a:pPr marL="117475" indent="-117475">
              <a:buClr>
                <a:schemeClr val="accent2"/>
              </a:buClr>
              <a:buSzPct val="75000"/>
              <a:buFont typeface="Wingdings 3" pitchFamily="18" charset="2"/>
              <a:buChar char="u"/>
            </a:pPr>
            <a:r>
              <a:rPr lang="en-US" sz="1000" dirty="0" smtClean="0">
                <a:solidFill>
                  <a:schemeClr val="bg1"/>
                </a:solidFill>
              </a:rPr>
              <a:t>Daily updates are being  processed during week five in the monthly cubes</a:t>
            </a:r>
          </a:p>
          <a:p>
            <a:pPr marL="117475" indent="-117475">
              <a:buClr>
                <a:schemeClr val="accent2"/>
              </a:buClr>
              <a:buSzPct val="75000"/>
              <a:buFont typeface="Wingdings 3" pitchFamily="18" charset="2"/>
              <a:buChar char="u"/>
            </a:pPr>
            <a:r>
              <a:rPr lang="en-US" sz="1000" dirty="0" smtClean="0">
                <a:solidFill>
                  <a:schemeClr val="bg1"/>
                </a:solidFill>
              </a:rPr>
              <a:t>Since the month is not complete the FTEs in the example will be calculated as: </a:t>
            </a:r>
          </a:p>
          <a:p>
            <a:pPr marL="117475"/>
            <a:r>
              <a:rPr lang="en-US" sz="1000" dirty="0" smtClean="0">
                <a:solidFill>
                  <a:schemeClr val="bg1"/>
                </a:solidFill>
              </a:rPr>
              <a:t>(W1+W2+W3+W4+W5) / 5 </a:t>
            </a:r>
            <a:r>
              <a:rPr lang="en-US" sz="1000" dirty="0" smtClean="0">
                <a:solidFill>
                  <a:schemeClr val="bg1"/>
                </a:solidFill>
                <a:sym typeface="Wingdings" pitchFamily="2" charset="2"/>
              </a:rPr>
              <a:t>  </a:t>
            </a:r>
            <a:r>
              <a:rPr lang="en-US" sz="1000" dirty="0" smtClean="0">
                <a:solidFill>
                  <a:schemeClr val="bg1"/>
                </a:solidFill>
              </a:rPr>
              <a:t>28,909/5 = 5,782</a:t>
            </a:r>
            <a:endParaRPr lang="en-US" sz="1000" dirty="0">
              <a:solidFill>
                <a:schemeClr val="bg1"/>
              </a:solidFill>
            </a:endParaRPr>
          </a:p>
        </p:txBody>
      </p:sp>
      <p:cxnSp>
        <p:nvCxnSpPr>
          <p:cNvPr id="12" name="Straight Arrow Connector 11"/>
          <p:cNvCxnSpPr>
            <a:stCxn id="11" idx="2"/>
          </p:cNvCxnSpPr>
          <p:nvPr/>
        </p:nvCxnSpPr>
        <p:spPr>
          <a:xfrm>
            <a:off x="6667500" y="2451674"/>
            <a:ext cx="1562100" cy="1009225"/>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565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GB" dirty="0" smtClean="0"/>
              <a:t>Topics</a:t>
            </a:r>
            <a:endParaRPr lang="en-GB" dirty="0"/>
          </a:p>
        </p:txBody>
      </p:sp>
      <p:sp>
        <p:nvSpPr>
          <p:cNvPr id="9" name="Right Arrow 8"/>
          <p:cNvSpPr/>
          <p:nvPr/>
        </p:nvSpPr>
        <p:spPr>
          <a:xfrm>
            <a:off x="114300" y="2667000"/>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grpSp>
        <p:nvGrpSpPr>
          <p:cNvPr id="2" name="Group 40"/>
          <p:cNvGrpSpPr/>
          <p:nvPr/>
        </p:nvGrpSpPr>
        <p:grpSpPr>
          <a:xfrm>
            <a:off x="828064" y="1600200"/>
            <a:ext cx="7487872" cy="274320"/>
            <a:chOff x="826707" y="1600200"/>
            <a:chExt cx="7487872" cy="274320"/>
          </a:xfrm>
          <a:solidFill>
            <a:schemeClr val="accent3"/>
          </a:solidFill>
        </p:grpSpPr>
        <p:sp>
          <p:nvSpPr>
            <p:cNvPr id="42" name="Rectangle 5">
              <a:hlinkClick r:id="rId2" action="ppaction://hlinksldjump"/>
            </p:cNvPr>
            <p:cNvSpPr>
              <a:spLocks noChangeArrowheads="1"/>
            </p:cNvSpPr>
            <p:nvPr/>
          </p:nvSpPr>
          <p:spPr bwMode="gray">
            <a:xfrm>
              <a:off x="826707" y="1600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2</a:t>
              </a:r>
              <a:r>
                <a:rPr lang="en-GB" dirty="0" smtClean="0">
                  <a:solidFill>
                    <a:schemeClr val="bg2"/>
                  </a:solidFill>
                </a:rPr>
                <a:t>.</a:t>
              </a:r>
              <a:endParaRPr lang="en-GB" b="0" dirty="0">
                <a:solidFill>
                  <a:schemeClr val="bg2"/>
                </a:solidFill>
              </a:endParaRPr>
            </a:p>
          </p:txBody>
        </p:sp>
        <p:sp>
          <p:nvSpPr>
            <p:cNvPr id="43" name="Rectangle 6">
              <a:hlinkClick r:id="rId2" action="ppaction://hlinksldjump"/>
            </p:cNvPr>
            <p:cNvSpPr>
              <a:spLocks noChangeArrowheads="1"/>
            </p:cNvSpPr>
            <p:nvPr/>
          </p:nvSpPr>
          <p:spPr bwMode="gray">
            <a:xfrm>
              <a:off x="1520380" y="1600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Objective of the Reporting Platform</a:t>
              </a:r>
              <a:endParaRPr lang="en-GB" b="0" dirty="0">
                <a:solidFill>
                  <a:schemeClr val="bg2"/>
                </a:solidFill>
              </a:endParaRPr>
            </a:p>
          </p:txBody>
        </p:sp>
      </p:grpSp>
      <p:grpSp>
        <p:nvGrpSpPr>
          <p:cNvPr id="3" name="Group 43"/>
          <p:cNvGrpSpPr/>
          <p:nvPr/>
        </p:nvGrpSpPr>
        <p:grpSpPr>
          <a:xfrm>
            <a:off x="828064" y="1981200"/>
            <a:ext cx="7487872" cy="274320"/>
            <a:chOff x="826707" y="1981200"/>
            <a:chExt cx="7487872" cy="274320"/>
          </a:xfrm>
          <a:solidFill>
            <a:schemeClr val="accent3"/>
          </a:solidFill>
        </p:grpSpPr>
        <p:sp>
          <p:nvSpPr>
            <p:cNvPr id="45" name="Rectangle 7">
              <a:hlinkClick r:id="" action="ppaction://noaction"/>
            </p:cNvPr>
            <p:cNvSpPr>
              <a:spLocks noChangeArrowheads="1"/>
            </p:cNvSpPr>
            <p:nvPr/>
          </p:nvSpPr>
          <p:spPr bwMode="gray">
            <a:xfrm>
              <a:off x="826707" y="1981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3</a:t>
              </a:r>
              <a:r>
                <a:rPr lang="en-GB" dirty="0" smtClean="0">
                  <a:solidFill>
                    <a:schemeClr val="bg2"/>
                  </a:solidFill>
                </a:rPr>
                <a:t>.</a:t>
              </a:r>
              <a:endParaRPr lang="en-GB" b="0" dirty="0">
                <a:solidFill>
                  <a:schemeClr val="bg2"/>
                </a:solidFill>
              </a:endParaRPr>
            </a:p>
          </p:txBody>
        </p:sp>
        <p:sp>
          <p:nvSpPr>
            <p:cNvPr id="46" name="Rectangle 8">
              <a:hlinkClick r:id="rId3" action="ppaction://hlinksldjump"/>
            </p:cNvPr>
            <p:cNvSpPr>
              <a:spLocks noChangeArrowheads="1"/>
            </p:cNvSpPr>
            <p:nvPr/>
          </p:nvSpPr>
          <p:spPr bwMode="gray">
            <a:xfrm>
              <a:off x="1520380" y="1981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Approach to Standardization</a:t>
              </a:r>
              <a:endParaRPr lang="en-GB" b="0" dirty="0">
                <a:solidFill>
                  <a:schemeClr val="bg2"/>
                </a:solidFill>
              </a:endParaRPr>
            </a:p>
          </p:txBody>
        </p:sp>
      </p:grpSp>
      <p:grpSp>
        <p:nvGrpSpPr>
          <p:cNvPr id="4" name="Group 46"/>
          <p:cNvGrpSpPr/>
          <p:nvPr/>
        </p:nvGrpSpPr>
        <p:grpSpPr>
          <a:xfrm>
            <a:off x="838200" y="2362200"/>
            <a:ext cx="7487872" cy="274320"/>
            <a:chOff x="826707" y="2436225"/>
            <a:chExt cx="7487872" cy="446353"/>
          </a:xfrm>
          <a:solidFill>
            <a:schemeClr val="accent3"/>
          </a:solidFill>
        </p:grpSpPr>
        <p:sp>
          <p:nvSpPr>
            <p:cNvPr id="48" name="Rectangle 9">
              <a:hlinkClick r:id="rId4"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4</a:t>
              </a:r>
              <a:r>
                <a:rPr lang="en-GB" dirty="0" smtClean="0">
                  <a:solidFill>
                    <a:schemeClr val="bg2"/>
                  </a:solidFill>
                </a:rPr>
                <a:t>.</a:t>
              </a:r>
              <a:endParaRPr lang="en-GB" b="0" dirty="0">
                <a:solidFill>
                  <a:schemeClr val="bg2"/>
                </a:solidFill>
              </a:endParaRPr>
            </a:p>
          </p:txBody>
        </p:sp>
        <p:sp>
          <p:nvSpPr>
            <p:cNvPr id="49"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Concepts</a:t>
              </a:r>
              <a:endParaRPr lang="en-GB" b="0" dirty="0">
                <a:solidFill>
                  <a:schemeClr val="bg2"/>
                </a:solidFill>
              </a:endParaRPr>
            </a:p>
          </p:txBody>
        </p:sp>
      </p:grpSp>
      <p:grpSp>
        <p:nvGrpSpPr>
          <p:cNvPr id="5" name="Group 53"/>
          <p:cNvGrpSpPr/>
          <p:nvPr/>
        </p:nvGrpSpPr>
        <p:grpSpPr>
          <a:xfrm>
            <a:off x="828064" y="1219200"/>
            <a:ext cx="7487872" cy="274320"/>
            <a:chOff x="826707" y="2436225"/>
            <a:chExt cx="7487872" cy="446353"/>
          </a:xfrm>
          <a:solidFill>
            <a:schemeClr val="accent3"/>
          </a:solidFill>
        </p:grpSpPr>
        <p:sp>
          <p:nvSpPr>
            <p:cNvPr id="57" name="Rectangle 9">
              <a:hlinkClick r:id="rId4"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60"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b="0" dirty="0" smtClean="0">
                  <a:solidFill>
                    <a:schemeClr val="bg2"/>
                  </a:solidFill>
                </a:rPr>
                <a:t>Introduction to GFT</a:t>
              </a:r>
              <a:endParaRPr lang="en-GB" b="0" dirty="0">
                <a:solidFill>
                  <a:schemeClr val="bg2"/>
                </a:solidFill>
              </a:endParaRPr>
            </a:p>
          </p:txBody>
        </p:sp>
      </p:grpSp>
      <p:grpSp>
        <p:nvGrpSpPr>
          <p:cNvPr id="6" name="Group 62"/>
          <p:cNvGrpSpPr/>
          <p:nvPr/>
        </p:nvGrpSpPr>
        <p:grpSpPr>
          <a:xfrm>
            <a:off x="828064" y="2743200"/>
            <a:ext cx="7487872" cy="274320"/>
            <a:chOff x="826707" y="2436225"/>
            <a:chExt cx="7487872" cy="446353"/>
          </a:xfrm>
        </p:grpSpPr>
        <p:sp>
          <p:nvSpPr>
            <p:cNvPr id="66" name="Rectangle 9">
              <a:hlinkClick r:id="rId4" action="ppaction://hlinksldjump"/>
            </p:cNvPr>
            <p:cNvSpPr>
              <a:spLocks noChangeArrowheads="1"/>
            </p:cNvSpPr>
            <p:nvPr/>
          </p:nvSpPr>
          <p:spPr bwMode="gray">
            <a:xfrm>
              <a:off x="826707" y="2436225"/>
              <a:ext cx="532133" cy="446353"/>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5</a:t>
              </a:r>
              <a:r>
                <a:rPr lang="en-GB" dirty="0" smtClean="0">
                  <a:solidFill>
                    <a:schemeClr val="bg2"/>
                  </a:solidFill>
                </a:rPr>
                <a:t>.</a:t>
              </a:r>
              <a:endParaRPr lang="en-GB" b="0" dirty="0">
                <a:solidFill>
                  <a:schemeClr val="bg2"/>
                </a:solidFill>
              </a:endParaRPr>
            </a:p>
          </p:txBody>
        </p:sp>
        <p:sp>
          <p:nvSpPr>
            <p:cNvPr id="69" name="Rectangle 10">
              <a:hlinkClick r:id="" action="ppaction://noaction"/>
            </p:cNvPr>
            <p:cNvSpPr>
              <a:spLocks noChangeArrowheads="1"/>
            </p:cNvSpPr>
            <p:nvPr/>
          </p:nvSpPr>
          <p:spPr bwMode="gray">
            <a:xfrm>
              <a:off x="1520380" y="2436225"/>
              <a:ext cx="6794199" cy="446353"/>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Report Parameter Overview</a:t>
              </a:r>
              <a:endParaRPr lang="en-GB" b="0" dirty="0">
                <a:solidFill>
                  <a:schemeClr val="bg2"/>
                </a:solidFill>
              </a:endParaRPr>
            </a:p>
          </p:txBody>
        </p:sp>
      </p:grpSp>
    </p:spTree>
    <p:extLst>
      <p:ext uri="{BB962C8B-B14F-4D97-AF65-F5344CB8AC3E}">
        <p14:creationId xmlns:p14="http://schemas.microsoft.com/office/powerpoint/2010/main" val="280722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189767" y="1741967"/>
            <a:ext cx="2743200" cy="423169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solidFill>
                  <a:schemeClr val="bg1"/>
                </a:solidFill>
              </a:rPr>
              <a:t>Financial Reporting Standard Report Parameters</a:t>
            </a:r>
            <a:endParaRPr lang="en-US" dirty="0"/>
          </a:p>
        </p:txBody>
      </p:sp>
      <p:sp>
        <p:nvSpPr>
          <p:cNvPr id="5" name="Text Placeholder 3"/>
          <p:cNvSpPr txBox="1">
            <a:spLocks/>
          </p:cNvSpPr>
          <p:nvPr/>
        </p:nvSpPr>
        <p:spPr>
          <a:xfrm>
            <a:off x="457200" y="1093940"/>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r>
              <a:rPr lang="en-US" b="1" i="1" dirty="0" smtClean="0">
                <a:solidFill>
                  <a:schemeClr val="bg2"/>
                </a:solidFill>
              </a:rPr>
              <a:t>Finance users will have access to the report parameters below and will be able to use the drop down menus to filter to specific cuts of data</a:t>
            </a:r>
          </a:p>
        </p:txBody>
      </p:sp>
      <p:sp>
        <p:nvSpPr>
          <p:cNvPr id="6" name="Rectangle 5"/>
          <p:cNvSpPr/>
          <p:nvPr/>
        </p:nvSpPr>
        <p:spPr>
          <a:xfrm>
            <a:off x="3200400" y="1981200"/>
            <a:ext cx="990600" cy="3581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 name="Rectangle 6"/>
          <p:cNvSpPr/>
          <p:nvPr/>
        </p:nvSpPr>
        <p:spPr>
          <a:xfrm>
            <a:off x="4277833" y="1981200"/>
            <a:ext cx="1636296" cy="3581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 name="TextBox 7"/>
          <p:cNvSpPr txBox="1"/>
          <p:nvPr/>
        </p:nvSpPr>
        <p:spPr>
          <a:xfrm>
            <a:off x="838200" y="3294847"/>
            <a:ext cx="1600200" cy="954107"/>
          </a:xfrm>
          <a:prstGeom prst="rect">
            <a:avLst/>
          </a:prstGeom>
          <a:noFill/>
          <a:ln w="25400">
            <a:solidFill>
              <a:srgbClr val="0081AE"/>
            </a:solidFill>
          </a:ln>
        </p:spPr>
        <p:txBody>
          <a:bodyPr wrap="square" rtlCol="0">
            <a:spAutoFit/>
          </a:bodyPr>
          <a:lstStyle/>
          <a:p>
            <a:pPr algn="ctr"/>
            <a:r>
              <a:rPr lang="en-US" sz="1400" b="1" dirty="0" smtClean="0">
                <a:solidFill>
                  <a:schemeClr val="bg1"/>
                </a:solidFill>
              </a:rPr>
              <a:t>Financial Reporting Standard Report Parameters</a:t>
            </a:r>
            <a:endParaRPr lang="en-US" sz="1400" b="1" dirty="0">
              <a:solidFill>
                <a:schemeClr val="bg1"/>
              </a:solidFill>
            </a:endParaRPr>
          </a:p>
        </p:txBody>
      </p:sp>
      <p:cxnSp>
        <p:nvCxnSpPr>
          <p:cNvPr id="10" name="Straight Connector 9"/>
          <p:cNvCxnSpPr>
            <a:stCxn id="8" idx="3"/>
            <a:endCxn id="6" idx="1"/>
          </p:cNvCxnSpPr>
          <p:nvPr/>
        </p:nvCxnSpPr>
        <p:spPr>
          <a:xfrm flipV="1">
            <a:off x="2438400" y="3771900"/>
            <a:ext cx="762000" cy="1"/>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29400" y="3505200"/>
            <a:ext cx="1600200" cy="523220"/>
          </a:xfrm>
          <a:prstGeom prst="rect">
            <a:avLst/>
          </a:prstGeom>
          <a:noFill/>
          <a:ln w="25400">
            <a:solidFill>
              <a:srgbClr val="0081AE"/>
            </a:solidFill>
          </a:ln>
        </p:spPr>
        <p:txBody>
          <a:bodyPr wrap="square" rtlCol="0">
            <a:spAutoFit/>
          </a:bodyPr>
          <a:lstStyle/>
          <a:p>
            <a:pPr algn="ctr"/>
            <a:r>
              <a:rPr lang="en-US" sz="1400" b="1" dirty="0" smtClean="0">
                <a:solidFill>
                  <a:schemeClr val="bg1"/>
                </a:solidFill>
              </a:rPr>
              <a:t>Parameter Drop Down Fields</a:t>
            </a:r>
            <a:endParaRPr lang="en-US" sz="1400" b="1" dirty="0">
              <a:solidFill>
                <a:schemeClr val="bg1"/>
              </a:solidFill>
            </a:endParaRPr>
          </a:p>
        </p:txBody>
      </p:sp>
      <p:cxnSp>
        <p:nvCxnSpPr>
          <p:cNvPr id="12" name="Straight Connector 11"/>
          <p:cNvCxnSpPr>
            <a:stCxn id="7" idx="3"/>
            <a:endCxn id="11" idx="1"/>
          </p:cNvCxnSpPr>
          <p:nvPr/>
        </p:nvCxnSpPr>
        <p:spPr>
          <a:xfrm flipV="1">
            <a:off x="5914129" y="3766810"/>
            <a:ext cx="715271" cy="5090"/>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55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Organizational Hierarchy </a:t>
            </a:r>
            <a:endParaRPr lang="en-US" sz="2400" b="0" dirty="0">
              <a:solidFill>
                <a:schemeClr val="bg1"/>
              </a:solidFill>
            </a:endParaRPr>
          </a:p>
        </p:txBody>
      </p:sp>
      <p:sp>
        <p:nvSpPr>
          <p:cNvPr id="5" name="TextBox 4"/>
          <p:cNvSpPr txBox="1"/>
          <p:nvPr/>
        </p:nvSpPr>
        <p:spPr>
          <a:xfrm>
            <a:off x="381001" y="6006126"/>
            <a:ext cx="8610599" cy="276999"/>
          </a:xfrm>
          <a:prstGeom prst="rect">
            <a:avLst/>
          </a:prstGeom>
          <a:noFill/>
        </p:spPr>
        <p:txBody>
          <a:bodyPr wrap="square" rtlCol="0">
            <a:spAutoFit/>
          </a:bodyPr>
          <a:lstStyle/>
          <a:p>
            <a:pPr marL="0" lvl="2" algn="l" defTabSz="873125" eaLnBrk="0" hangingPunct="0">
              <a:spcBef>
                <a:spcPts val="300"/>
              </a:spcBef>
              <a:spcAft>
                <a:spcPts val="0"/>
              </a:spcAft>
              <a:buClr>
                <a:srgbClr val="FFD200"/>
              </a:buClr>
              <a:buSzPct val="75000"/>
              <a:tabLst>
                <a:tab pos="2154238" algn="l"/>
              </a:tabLst>
            </a:pPr>
            <a:r>
              <a:rPr lang="en-US" sz="1200" b="1" dirty="0" smtClean="0">
                <a:solidFill>
                  <a:schemeClr val="bg2"/>
                </a:solidFill>
              </a:rPr>
              <a:t>*OU and MU report filters are available to the Finance community only</a:t>
            </a:r>
          </a:p>
        </p:txBody>
      </p:sp>
      <p:sp>
        <p:nvSpPr>
          <p:cNvPr id="6" name="Text Placeholder 3"/>
          <p:cNvSpPr txBox="1">
            <a:spLocks/>
          </p:cNvSpPr>
          <p:nvPr/>
        </p:nvSpPr>
        <p:spPr>
          <a:xfrm>
            <a:off x="457200" y="1093940"/>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r>
              <a:rPr lang="en-US" b="1" i="1" dirty="0" smtClean="0">
                <a:solidFill>
                  <a:schemeClr val="bg2"/>
                </a:solidFill>
              </a:rPr>
              <a:t>Although the code block is the lowest level in the Management Dimension, each code block element can be queried separately using the dimensions below</a:t>
            </a:r>
          </a:p>
        </p:txBody>
      </p:sp>
      <p:graphicFrame>
        <p:nvGraphicFramePr>
          <p:cNvPr id="13" name="Table 12"/>
          <p:cNvGraphicFramePr>
            <a:graphicFrameLocks noGrp="1"/>
          </p:cNvGraphicFramePr>
          <p:nvPr/>
        </p:nvGraphicFramePr>
        <p:xfrm>
          <a:off x="114301" y="2590800"/>
          <a:ext cx="8915399" cy="2286000"/>
        </p:xfrm>
        <a:graphic>
          <a:graphicData uri="http://schemas.openxmlformats.org/drawingml/2006/table">
            <a:tbl>
              <a:tblPr/>
              <a:tblGrid>
                <a:gridCol w="1790699"/>
                <a:gridCol w="1676400"/>
                <a:gridCol w="914400"/>
                <a:gridCol w="1066800"/>
                <a:gridCol w="1828800"/>
                <a:gridCol w="1638300"/>
              </a:tblGrid>
              <a:tr h="233291">
                <a:tc>
                  <a:txBody>
                    <a:bodyPr/>
                    <a:lstStyle/>
                    <a:p>
                      <a:pPr algn="ctr" fontAlgn="b"/>
                      <a:r>
                        <a:rPr lang="en-US" sz="1200" b="1" i="0" u="none" strike="noStrike" dirty="0">
                          <a:solidFill>
                            <a:srgbClr val="000000"/>
                          </a:solidFill>
                          <a:latin typeface="Arial"/>
                        </a:rPr>
                        <a:t>Management</a:t>
                      </a: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a:solidFill>
                            <a:srgbClr val="000000"/>
                          </a:solidFill>
                          <a:latin typeface="Arial"/>
                        </a:rPr>
                        <a:t>Geography</a:t>
                      </a: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a:solidFill>
                            <a:srgbClr val="000000"/>
                          </a:solidFill>
                          <a:latin typeface="Arial"/>
                        </a:rPr>
                        <a:t>Operating </a:t>
                      </a:r>
                      <a:r>
                        <a:rPr lang="en-US" sz="1200" b="1" i="0" u="none" strike="noStrike" dirty="0" smtClean="0">
                          <a:solidFill>
                            <a:srgbClr val="000000"/>
                          </a:solidFill>
                          <a:latin typeface="Arial"/>
                        </a:rPr>
                        <a:t>Unit*</a:t>
                      </a:r>
                      <a:endParaRPr lang="en-US" sz="1200" b="1" i="0" u="none" strike="noStrike" dirty="0">
                        <a:solidFill>
                          <a:srgbClr val="000000"/>
                        </a:solidFill>
                        <a:latin typeface="Arial"/>
                      </a:endParaRP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a:solidFill>
                            <a:srgbClr val="000000"/>
                          </a:solidFill>
                          <a:latin typeface="Arial"/>
                        </a:rPr>
                        <a:t>Management </a:t>
                      </a:r>
                      <a:r>
                        <a:rPr lang="en-US" sz="1200" b="1" i="0" u="none" strike="noStrike" dirty="0" smtClean="0">
                          <a:solidFill>
                            <a:srgbClr val="000000"/>
                          </a:solidFill>
                          <a:latin typeface="Arial"/>
                        </a:rPr>
                        <a:t>Unit*</a:t>
                      </a:r>
                      <a:endParaRPr lang="en-US" sz="1200" b="1" i="0" u="none" strike="noStrike" dirty="0">
                        <a:solidFill>
                          <a:srgbClr val="000000"/>
                        </a:solidFill>
                        <a:latin typeface="Arial"/>
                      </a:endParaRP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a:solidFill>
                            <a:srgbClr val="000000"/>
                          </a:solidFill>
                          <a:latin typeface="Arial"/>
                        </a:rPr>
                        <a:t>Service Line</a:t>
                      </a: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smtClean="0">
                          <a:solidFill>
                            <a:srgbClr val="000000"/>
                          </a:solidFill>
                          <a:latin typeface="Arial"/>
                        </a:rPr>
                        <a:t>Markets</a:t>
                      </a:r>
                      <a:endParaRPr lang="en-US" sz="1200" b="1" i="0" u="none" strike="noStrike" dirty="0">
                        <a:solidFill>
                          <a:srgbClr val="000000"/>
                        </a:solidFill>
                        <a:latin typeface="Arial"/>
                      </a:endParaRP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r>
              <a:tr h="1749681">
                <a:tc>
                  <a:txBody>
                    <a:bodyPr/>
                    <a:lstStyle/>
                    <a:p>
                      <a:pPr algn="l" fontAlgn="t">
                        <a:buClr>
                          <a:srgbClr val="FFD200"/>
                        </a:buClr>
                        <a:buSzPct val="80000"/>
                        <a:buFont typeface="Arial" pitchFamily="34" charset="0"/>
                        <a:buChar char="►"/>
                      </a:pPr>
                      <a:r>
                        <a:rPr lang="en-US" sz="1200" b="0" i="0" u="none" strike="noStrike" dirty="0" smtClean="0">
                          <a:solidFill>
                            <a:srgbClr val="000000"/>
                          </a:solidFill>
                          <a:latin typeface="Arial"/>
                        </a:rPr>
                        <a:t>Global</a:t>
                      </a:r>
                      <a:endParaRPr lang="en-US" sz="1200" b="0" i="0" u="none" strike="noStrike" dirty="0">
                        <a:solidFill>
                          <a:srgbClr val="000000"/>
                        </a:solidFill>
                        <a:latin typeface="Arial"/>
                      </a:endParaRPr>
                    </a:p>
                    <a:p>
                      <a:pPr marL="117475" lvl="0" indent="0" algn="l" fontAlgn="t">
                        <a:buClr>
                          <a:srgbClr val="FFD200"/>
                        </a:buClr>
                        <a:buSzPct val="80000"/>
                        <a:buFont typeface="Arial" pitchFamily="34" charset="0"/>
                        <a:buChar char="►"/>
                      </a:pPr>
                      <a:r>
                        <a:rPr lang="en-US" sz="1200" b="0" i="0" u="none" strike="noStrike" kern="1200" dirty="0" smtClean="0">
                          <a:solidFill>
                            <a:srgbClr val="000000"/>
                          </a:solidFill>
                          <a:latin typeface="Arial"/>
                          <a:ea typeface="+mn-ea"/>
                          <a:cs typeface="+mn-cs"/>
                        </a:rPr>
                        <a:t>Area</a:t>
                      </a:r>
                      <a:endParaRPr lang="en-US" sz="1200" b="0" i="0" u="none" strike="noStrike" kern="1200" dirty="0">
                        <a:solidFill>
                          <a:srgbClr val="000000"/>
                        </a:solidFill>
                        <a:latin typeface="Arial"/>
                        <a:ea typeface="+mn-ea"/>
                        <a:cs typeface="+mn-cs"/>
                      </a:endParaRPr>
                    </a:p>
                    <a:p>
                      <a:pPr marL="233363" lvl="0" indent="0" algn="l" fontAlgn="t">
                        <a:buClr>
                          <a:srgbClr val="FFD200"/>
                        </a:buClr>
                        <a:buSzPct val="80000"/>
                        <a:buFont typeface="Arial" pitchFamily="34" charset="0"/>
                        <a:buChar char="►"/>
                      </a:pPr>
                      <a:r>
                        <a:rPr lang="en-US" sz="1200" b="0" i="0" u="none" strike="noStrike" dirty="0" smtClean="0">
                          <a:solidFill>
                            <a:srgbClr val="000000"/>
                          </a:solidFill>
                          <a:latin typeface="Arial"/>
                        </a:rPr>
                        <a:t>Sub-Area</a:t>
                      </a:r>
                      <a:endParaRPr lang="en-US" sz="1200" b="0" i="0" u="none" strike="noStrike" dirty="0">
                        <a:solidFill>
                          <a:srgbClr val="000000"/>
                        </a:solidFill>
                        <a:latin typeface="Arial"/>
                      </a:endParaRPr>
                    </a:p>
                    <a:p>
                      <a:pPr marL="339725" lvl="0" indent="0" algn="l" fontAlgn="t">
                        <a:buClr>
                          <a:srgbClr val="FFD200"/>
                        </a:buClr>
                        <a:buSzPct val="80000"/>
                        <a:buFont typeface="Arial" pitchFamily="34" charset="0"/>
                        <a:buChar char="►"/>
                      </a:pPr>
                      <a:r>
                        <a:rPr lang="en-US" sz="1200" b="0" i="0" u="none" strike="noStrike" dirty="0" smtClean="0">
                          <a:solidFill>
                            <a:srgbClr val="000000"/>
                          </a:solidFill>
                          <a:latin typeface="Arial"/>
                        </a:rPr>
                        <a:t>..</a:t>
                      </a:r>
                      <a:endParaRPr lang="en-US" sz="1200" b="0" i="0" u="none" strike="noStrike" dirty="0">
                        <a:solidFill>
                          <a:srgbClr val="000000"/>
                        </a:solidFill>
                        <a:latin typeface="Arial"/>
                      </a:endParaRPr>
                    </a:p>
                    <a:p>
                      <a:pPr marL="339725" lvl="0" indent="0" algn="l" fontAlgn="t">
                        <a:buClr>
                          <a:srgbClr val="FFD200"/>
                        </a:buClr>
                        <a:buSzPct val="80000"/>
                        <a:buFont typeface="Arial" pitchFamily="34" charset="0"/>
                        <a:buChar char="►"/>
                      </a:pPr>
                      <a:r>
                        <a:rPr lang="en-US" sz="1200" b="0" i="0" u="none" strike="noStrike" dirty="0" smtClean="0">
                          <a:solidFill>
                            <a:srgbClr val="000000"/>
                          </a:solidFill>
                          <a:latin typeface="Arial"/>
                        </a:rPr>
                        <a:t>..</a:t>
                      </a:r>
                    </a:p>
                    <a:p>
                      <a:pPr marL="509588" lvl="0" indent="0" algn="l" fontAlgn="t">
                        <a:buClr>
                          <a:srgbClr val="FFD200"/>
                        </a:buClr>
                        <a:buSzPct val="80000"/>
                        <a:buFont typeface="Arial" pitchFamily="34" charset="0"/>
                        <a:buChar char="►"/>
                      </a:pPr>
                      <a:r>
                        <a:rPr lang="en-US" sz="1200" b="0" i="0" u="none" strike="noStrike" dirty="0" smtClean="0">
                          <a:solidFill>
                            <a:srgbClr val="000000"/>
                          </a:solidFill>
                          <a:latin typeface="Arial"/>
                        </a:rPr>
                        <a:t>Planning Unit</a:t>
                      </a:r>
                      <a:endParaRPr lang="en-US" sz="1200" b="0" i="0" u="none" strike="noStrike" dirty="0">
                        <a:solidFill>
                          <a:srgbClr val="000000"/>
                        </a:solidFill>
                        <a:latin typeface="Arial"/>
                      </a:endParaRPr>
                    </a:p>
                    <a:p>
                      <a:pPr marL="690563" lvl="0" indent="0" algn="l" fontAlgn="t">
                        <a:buClr>
                          <a:srgbClr val="FFD200"/>
                        </a:buClr>
                        <a:buSzPct val="80000"/>
                        <a:buFont typeface="Arial" pitchFamily="34" charset="0"/>
                        <a:buChar char="►"/>
                      </a:pPr>
                      <a:r>
                        <a:rPr lang="en-US" sz="1200" b="0" i="0" u="none" strike="noStrike" kern="1200" dirty="0" smtClean="0">
                          <a:solidFill>
                            <a:srgbClr val="0070C0"/>
                          </a:solidFill>
                          <a:latin typeface="Arial"/>
                          <a:ea typeface="+mn-ea"/>
                          <a:cs typeface="+mn-cs"/>
                        </a:rPr>
                        <a:t>BU-OU-MU-</a:t>
                      </a:r>
                      <a:br>
                        <a:rPr lang="en-US" sz="1200" b="0" i="0" u="none" strike="noStrike" kern="1200" dirty="0" smtClean="0">
                          <a:solidFill>
                            <a:srgbClr val="0070C0"/>
                          </a:solidFill>
                          <a:latin typeface="Arial"/>
                          <a:ea typeface="+mn-ea"/>
                          <a:cs typeface="+mn-cs"/>
                        </a:rPr>
                      </a:br>
                      <a:r>
                        <a:rPr lang="en-US" sz="1200" b="0" i="0" u="none" strike="noStrike" kern="1200" dirty="0" smtClean="0">
                          <a:solidFill>
                            <a:srgbClr val="0070C0"/>
                          </a:solidFill>
                          <a:latin typeface="Arial"/>
                          <a:ea typeface="+mn-ea"/>
                          <a:cs typeface="+mn-cs"/>
                        </a:rPr>
                        <a:t>   SMU</a:t>
                      </a:r>
                      <a:endParaRPr lang="en-US" sz="1200" b="0" i="0" u="none" strike="noStrike" dirty="0">
                        <a:solidFill>
                          <a:srgbClr val="000000"/>
                        </a:solidFill>
                        <a:latin typeface="Arial"/>
                      </a:endParaRP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buClr>
                          <a:srgbClr val="FFD200"/>
                        </a:buClr>
                        <a:buSzPct val="80000"/>
                        <a:buFont typeface="Arial" pitchFamily="34" charset="0"/>
                        <a:buChar char="►"/>
                      </a:pPr>
                      <a:r>
                        <a:rPr lang="en-US" sz="1200" b="0" i="0" u="none" strike="noStrike" kern="1200" dirty="0">
                          <a:solidFill>
                            <a:srgbClr val="000000"/>
                          </a:solidFill>
                          <a:latin typeface="Arial"/>
                          <a:ea typeface="+mn-ea"/>
                          <a:cs typeface="+mn-cs"/>
                        </a:rPr>
                        <a:t>All </a:t>
                      </a:r>
                      <a:r>
                        <a:rPr lang="en-US" sz="1200" b="0" i="0" u="none" strike="noStrike" kern="1200" dirty="0" smtClean="0">
                          <a:solidFill>
                            <a:srgbClr val="000000"/>
                          </a:solidFill>
                          <a:latin typeface="Arial"/>
                          <a:ea typeface="+mn-ea"/>
                          <a:cs typeface="+mn-cs"/>
                        </a:rPr>
                        <a:t>Areas</a:t>
                      </a:r>
                      <a:endParaRPr lang="en-US" sz="1200" b="0" i="0" u="none" strike="noStrike" kern="1200" dirty="0">
                        <a:solidFill>
                          <a:srgbClr val="000000"/>
                        </a:solidFill>
                        <a:latin typeface="Arial"/>
                        <a:ea typeface="+mn-ea"/>
                        <a:cs typeface="+mn-cs"/>
                      </a:endParaRPr>
                    </a:p>
                    <a:p>
                      <a:pPr marL="117475" indent="0" algn="l" fontAlgn="t">
                        <a:buClr>
                          <a:srgbClr val="FFD200"/>
                        </a:buClr>
                        <a:buSzPct val="80000"/>
                        <a:buFont typeface="Arial" pitchFamily="34" charset="0"/>
                        <a:buChar char="►"/>
                      </a:pPr>
                      <a:r>
                        <a:rPr lang="en-US" sz="1200" b="0" i="0" u="none" strike="noStrike" dirty="0" smtClean="0">
                          <a:solidFill>
                            <a:srgbClr val="000000"/>
                          </a:solidFill>
                          <a:latin typeface="Arial"/>
                        </a:rPr>
                        <a:t>Area</a:t>
                      </a:r>
                      <a:endParaRPr lang="en-US" sz="1200" b="0" i="0" u="none" strike="noStrike" dirty="0">
                        <a:solidFill>
                          <a:srgbClr val="000000"/>
                        </a:solidFill>
                        <a:latin typeface="Arial"/>
                      </a:endParaRPr>
                    </a:p>
                    <a:p>
                      <a:pPr marL="233363" indent="0" algn="l" fontAlgn="t">
                        <a:buClr>
                          <a:srgbClr val="FFD200"/>
                        </a:buClr>
                        <a:buSzPct val="80000"/>
                        <a:buFont typeface="Arial" pitchFamily="34" charset="0"/>
                        <a:buChar char="►"/>
                      </a:pPr>
                      <a:r>
                        <a:rPr lang="en-US" sz="1200" b="0" i="0" u="none" strike="noStrike" dirty="0" smtClean="0">
                          <a:solidFill>
                            <a:srgbClr val="000000"/>
                          </a:solidFill>
                          <a:latin typeface="Arial"/>
                        </a:rPr>
                        <a:t>Sub-Area</a:t>
                      </a:r>
                      <a:endParaRPr lang="en-US" sz="1200" b="0" i="0" u="none" strike="noStrike" dirty="0">
                        <a:solidFill>
                          <a:srgbClr val="000000"/>
                        </a:solidFill>
                        <a:latin typeface="Arial"/>
                      </a:endParaRPr>
                    </a:p>
                    <a:p>
                      <a:pPr marL="339725" indent="0" algn="l" fontAlgn="t">
                        <a:buClr>
                          <a:srgbClr val="FFD200"/>
                        </a:buClr>
                        <a:buSzPct val="80000"/>
                        <a:buFont typeface="Arial" pitchFamily="34" charset="0"/>
                        <a:buChar char="►"/>
                      </a:pPr>
                      <a:r>
                        <a:rPr lang="en-US" sz="1200" b="0" i="0" u="none" strike="noStrike" dirty="0" smtClean="0">
                          <a:solidFill>
                            <a:srgbClr val="000000"/>
                          </a:solidFill>
                          <a:latin typeface="Arial"/>
                        </a:rPr>
                        <a:t>GFIS Country</a:t>
                      </a:r>
                      <a:endParaRPr lang="en-US" sz="1200" b="0" i="0" u="none" strike="noStrike" dirty="0">
                        <a:solidFill>
                          <a:srgbClr val="000000"/>
                        </a:solidFill>
                        <a:latin typeface="Arial"/>
                      </a:endParaRPr>
                    </a:p>
                    <a:p>
                      <a:pPr marL="457200" indent="0" algn="l" fontAlgn="t">
                        <a:buClr>
                          <a:srgbClr val="FFD200"/>
                        </a:buClr>
                        <a:buSzPct val="80000"/>
                        <a:buFont typeface="Arial" pitchFamily="34" charset="0"/>
                        <a:buChar char="►"/>
                      </a:pPr>
                      <a:r>
                        <a:rPr lang="en-US" sz="1200" b="0" i="0" u="none" strike="noStrike" dirty="0" smtClean="0">
                          <a:solidFill>
                            <a:srgbClr val="000000"/>
                          </a:solidFill>
                          <a:latin typeface="Arial"/>
                        </a:rPr>
                        <a:t>Managerial Country</a:t>
                      </a:r>
                      <a:endParaRPr lang="en-US" sz="1200" b="0" i="0" u="none" strike="noStrike" dirty="0">
                        <a:solidFill>
                          <a:srgbClr val="000000"/>
                        </a:solidFill>
                        <a:latin typeface="Arial"/>
                      </a:endParaRPr>
                    </a:p>
                    <a:p>
                      <a:pPr marL="574675" indent="0" algn="l" fontAlgn="t">
                        <a:buClr>
                          <a:srgbClr val="FFD200"/>
                        </a:buClr>
                        <a:buSzPct val="80000"/>
                        <a:buFont typeface="Arial" pitchFamily="34" charset="0"/>
                        <a:buChar char="►"/>
                      </a:pPr>
                      <a:r>
                        <a:rPr lang="en-US" sz="1200" b="0" i="0" u="none" strike="noStrike" dirty="0" smtClean="0">
                          <a:solidFill>
                            <a:srgbClr val="000000"/>
                          </a:solidFill>
                          <a:latin typeface="Arial"/>
                        </a:rPr>
                        <a:t>Legal Entity</a:t>
                      </a:r>
                    </a:p>
                    <a:p>
                      <a:pPr marL="690563" indent="0" algn="l" fontAlgn="t">
                        <a:buClr>
                          <a:srgbClr val="FFD200"/>
                        </a:buClr>
                        <a:buSzPct val="80000"/>
                        <a:buFont typeface="Arial" pitchFamily="34" charset="0"/>
                        <a:buChar char="►"/>
                      </a:pPr>
                      <a:r>
                        <a:rPr lang="en-US" sz="1200" b="0" i="0" u="none" strike="noStrike" dirty="0" smtClean="0">
                          <a:solidFill>
                            <a:srgbClr val="0070C0"/>
                          </a:solidFill>
                          <a:latin typeface="Arial"/>
                        </a:rPr>
                        <a:t>Business </a:t>
                      </a:r>
                      <a:br>
                        <a:rPr lang="en-US" sz="1200" b="0" i="0" u="none" strike="noStrike" dirty="0" smtClean="0">
                          <a:solidFill>
                            <a:srgbClr val="0070C0"/>
                          </a:solidFill>
                          <a:latin typeface="Arial"/>
                        </a:rPr>
                      </a:br>
                      <a:r>
                        <a:rPr lang="en-US" sz="1200" b="0" i="0" u="none" strike="noStrike" dirty="0" smtClean="0">
                          <a:solidFill>
                            <a:srgbClr val="0070C0"/>
                          </a:solidFill>
                          <a:latin typeface="Arial"/>
                        </a:rPr>
                        <a:t>   Unit</a:t>
                      </a:r>
                      <a:endParaRPr lang="en-US" sz="1200" b="0" i="0" u="none" strike="noStrike" dirty="0">
                        <a:solidFill>
                          <a:srgbClr val="0070C0"/>
                        </a:solidFill>
                        <a:latin typeface="Arial"/>
                      </a:endParaRP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t" latinLnBrk="0" hangingPunct="1">
                        <a:buClr>
                          <a:srgbClr val="FFD200"/>
                        </a:buClr>
                        <a:buSzPct val="80000"/>
                        <a:buFont typeface="Arial" pitchFamily="34" charset="0"/>
                        <a:buChar char="►"/>
                      </a:pPr>
                      <a:r>
                        <a:rPr lang="en-US" sz="1200" b="0" i="0" u="none" strike="noStrike" kern="1200" dirty="0">
                          <a:solidFill>
                            <a:srgbClr val="0070C0"/>
                          </a:solidFill>
                          <a:latin typeface="Arial"/>
                          <a:ea typeface="+mn-ea"/>
                          <a:cs typeface="+mn-cs"/>
                        </a:rPr>
                        <a:t>OUxxx</a:t>
                      </a: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t" latinLnBrk="0" hangingPunct="1">
                        <a:buClr>
                          <a:srgbClr val="FFD200"/>
                        </a:buClr>
                        <a:buSzPct val="80000"/>
                        <a:buFont typeface="Arial" pitchFamily="34" charset="0"/>
                        <a:buChar char="►"/>
                      </a:pPr>
                      <a:r>
                        <a:rPr lang="en-US" sz="1200" b="0" i="0" u="none" strike="noStrike" kern="1200" dirty="0">
                          <a:solidFill>
                            <a:srgbClr val="0070C0"/>
                          </a:solidFill>
                          <a:latin typeface="Arial"/>
                          <a:ea typeface="+mn-ea"/>
                          <a:cs typeface="+mn-cs"/>
                        </a:rPr>
                        <a:t>MUxxx</a:t>
                      </a: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buClr>
                          <a:srgbClr val="FFC000"/>
                        </a:buClr>
                        <a:buSzPct val="80000"/>
                        <a:buFont typeface="Arial" pitchFamily="34" charset="0"/>
                        <a:buChar char="►"/>
                      </a:pPr>
                      <a:r>
                        <a:rPr lang="en-US" sz="1200" b="0" i="0" u="none" strike="noStrike" kern="1200" dirty="0">
                          <a:solidFill>
                            <a:srgbClr val="000000"/>
                          </a:solidFill>
                          <a:latin typeface="Arial"/>
                          <a:ea typeface="+mn-ea"/>
                          <a:cs typeface="+mn-cs"/>
                        </a:rPr>
                        <a:t>Service </a:t>
                      </a:r>
                      <a:r>
                        <a:rPr lang="en-US" sz="1200" b="0" i="0" u="none" strike="noStrike" kern="1200" dirty="0" smtClean="0">
                          <a:solidFill>
                            <a:srgbClr val="000000"/>
                          </a:solidFill>
                          <a:latin typeface="Arial"/>
                          <a:ea typeface="+mn-ea"/>
                          <a:cs typeface="+mn-cs"/>
                        </a:rPr>
                        <a:t>Line</a:t>
                      </a:r>
                      <a:endParaRPr lang="en-US" sz="1200" b="0" i="0" u="none" strike="noStrike" kern="1200" dirty="0">
                        <a:solidFill>
                          <a:srgbClr val="000000"/>
                        </a:solidFill>
                        <a:latin typeface="Arial"/>
                        <a:ea typeface="+mn-ea"/>
                        <a:cs typeface="+mn-cs"/>
                      </a:endParaRPr>
                    </a:p>
                    <a:p>
                      <a:pPr marL="117475" indent="0" algn="l" fontAlgn="t">
                        <a:buClr>
                          <a:srgbClr val="FFC000"/>
                        </a:buClr>
                        <a:buSzPct val="80000"/>
                        <a:buFont typeface="Arial" pitchFamily="34" charset="0"/>
                        <a:buChar char="►"/>
                      </a:pPr>
                      <a:r>
                        <a:rPr lang="en-US" sz="1200" b="0" i="0" u="none" strike="noStrike" dirty="0" smtClean="0">
                          <a:solidFill>
                            <a:srgbClr val="000000"/>
                          </a:solidFill>
                          <a:latin typeface="Arial"/>
                        </a:rPr>
                        <a:t>Sub </a:t>
                      </a:r>
                      <a:r>
                        <a:rPr lang="en-US" sz="1200" b="0" i="0" u="none" strike="noStrike" dirty="0">
                          <a:solidFill>
                            <a:srgbClr val="000000"/>
                          </a:solidFill>
                          <a:latin typeface="Arial"/>
                        </a:rPr>
                        <a:t>Service Line </a:t>
                      </a:r>
                      <a:r>
                        <a:rPr lang="en-US" sz="1200" b="0" i="0" u="none" strike="noStrike" dirty="0" smtClean="0">
                          <a:solidFill>
                            <a:srgbClr val="000000"/>
                          </a:solidFill>
                          <a:latin typeface="Arial"/>
                        </a:rPr>
                        <a:t> </a:t>
                      </a:r>
                      <a:br>
                        <a:rPr lang="en-US" sz="1200" b="0" i="0" u="none" strike="noStrike" dirty="0" smtClean="0">
                          <a:solidFill>
                            <a:srgbClr val="000000"/>
                          </a:solidFill>
                          <a:latin typeface="Arial"/>
                        </a:rPr>
                      </a:br>
                      <a:r>
                        <a:rPr lang="en-US" sz="1200" b="0" i="0" u="none" strike="noStrike" dirty="0" smtClean="0">
                          <a:solidFill>
                            <a:srgbClr val="000000"/>
                          </a:solidFill>
                          <a:latin typeface="Arial"/>
                        </a:rPr>
                        <a:t>   Groups</a:t>
                      </a:r>
                      <a:endParaRPr lang="en-US" sz="1200" b="0" i="0" u="none" strike="noStrike" dirty="0">
                        <a:solidFill>
                          <a:srgbClr val="000000"/>
                        </a:solidFill>
                        <a:latin typeface="Arial"/>
                      </a:endParaRPr>
                    </a:p>
                    <a:p>
                      <a:pPr marL="233363" indent="0" algn="l" fontAlgn="t">
                        <a:buClr>
                          <a:srgbClr val="FFC000"/>
                        </a:buClr>
                        <a:buSzPct val="80000"/>
                        <a:buFont typeface="Arial" pitchFamily="34" charset="0"/>
                        <a:buChar char="►"/>
                      </a:pPr>
                      <a:r>
                        <a:rPr lang="en-US" sz="1200" b="0" i="0" u="none" strike="noStrike" dirty="0" smtClean="0">
                          <a:solidFill>
                            <a:srgbClr val="000000"/>
                          </a:solidFill>
                          <a:latin typeface="Arial"/>
                        </a:rPr>
                        <a:t>Sub </a:t>
                      </a:r>
                      <a:r>
                        <a:rPr lang="en-US" sz="1200" b="0" i="0" u="none" strike="noStrike" dirty="0">
                          <a:solidFill>
                            <a:srgbClr val="000000"/>
                          </a:solidFill>
                          <a:latin typeface="Arial"/>
                        </a:rPr>
                        <a:t>Service </a:t>
                      </a:r>
                      <a:r>
                        <a:rPr lang="en-US" sz="1200" b="0" i="0" u="none" strike="noStrike" dirty="0" smtClean="0">
                          <a:solidFill>
                            <a:srgbClr val="000000"/>
                          </a:solidFill>
                          <a:latin typeface="Arial"/>
                        </a:rPr>
                        <a:t>Lines</a:t>
                      </a:r>
                      <a:endParaRPr lang="en-US" sz="1200" b="0" i="0" u="none" strike="noStrike" dirty="0">
                        <a:solidFill>
                          <a:srgbClr val="000000"/>
                        </a:solidFill>
                        <a:latin typeface="Arial"/>
                      </a:endParaRPr>
                    </a:p>
                    <a:p>
                      <a:pPr marL="339725" indent="0" algn="l" fontAlgn="t">
                        <a:buClr>
                          <a:srgbClr val="FFC000"/>
                        </a:buClr>
                        <a:buSzPct val="80000"/>
                        <a:buFont typeface="Arial" pitchFamily="34" charset="0"/>
                        <a:buChar char="►"/>
                      </a:pPr>
                      <a:r>
                        <a:rPr lang="en-US" sz="1200" b="0" i="0" u="none" strike="noStrike" dirty="0" smtClean="0">
                          <a:solidFill>
                            <a:srgbClr val="000000"/>
                          </a:solidFill>
                          <a:latin typeface="Arial"/>
                        </a:rPr>
                        <a:t>SMU Groups</a:t>
                      </a:r>
                      <a:endParaRPr lang="en-US" sz="1200" b="0" i="0" u="none" strike="noStrike" dirty="0">
                        <a:solidFill>
                          <a:srgbClr val="000000"/>
                        </a:solidFill>
                        <a:latin typeface="Arial"/>
                      </a:endParaRPr>
                    </a:p>
                    <a:p>
                      <a:pPr marL="457200"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SMUs</a:t>
                      </a:r>
                      <a:endParaRPr lang="en-US" sz="1200" b="0" i="0" u="none" strike="noStrike" kern="1200" dirty="0">
                        <a:solidFill>
                          <a:srgbClr val="0070C0"/>
                        </a:solidFill>
                        <a:latin typeface="Arial"/>
                        <a:ea typeface="+mn-ea"/>
                        <a:cs typeface="+mn-cs"/>
                      </a:endParaRP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buClr>
                          <a:srgbClr val="FFC000"/>
                        </a:buClr>
                        <a:buSzPct val="80000"/>
                        <a:buFont typeface="Arial" pitchFamily="34" charset="0"/>
                        <a:buChar char="►"/>
                      </a:pPr>
                      <a:r>
                        <a:rPr lang="en-US" sz="1200" b="0" i="0" u="none" strike="noStrike" kern="1200" dirty="0" smtClean="0">
                          <a:solidFill>
                            <a:srgbClr val="000000"/>
                          </a:solidFill>
                          <a:latin typeface="+mn-lt"/>
                          <a:ea typeface="+mn-ea"/>
                          <a:cs typeface="+mn-cs"/>
                        </a:rPr>
                        <a:t>All</a:t>
                      </a:r>
                      <a:r>
                        <a:rPr lang="en-US" sz="1200" b="0" i="0" u="none" strike="noStrike" kern="1200" baseline="0" dirty="0" smtClean="0">
                          <a:solidFill>
                            <a:srgbClr val="000000"/>
                          </a:solidFill>
                          <a:latin typeface="+mn-lt"/>
                          <a:ea typeface="+mn-ea"/>
                          <a:cs typeface="+mn-cs"/>
                        </a:rPr>
                        <a:t> Markets</a:t>
                      </a:r>
                      <a:endParaRPr lang="en-US" sz="1200" b="0" i="0" u="none" strike="noStrike" kern="1200" dirty="0" smtClean="0">
                        <a:solidFill>
                          <a:srgbClr val="000000"/>
                        </a:solidFill>
                        <a:latin typeface="+mn-lt"/>
                        <a:ea typeface="+mn-ea"/>
                        <a:cs typeface="+mn-cs"/>
                      </a:endParaRPr>
                    </a:p>
                    <a:p>
                      <a:pPr marL="117475"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Developed markets</a:t>
                      </a:r>
                    </a:p>
                    <a:p>
                      <a:pPr marL="117475"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Emerging markets</a:t>
                      </a:r>
                    </a:p>
                    <a:p>
                      <a:pPr marL="117475"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FSO markets</a:t>
                      </a:r>
                    </a:p>
                    <a:p>
                      <a:pPr marL="117475"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Other markets</a:t>
                      </a: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4" name="Rectangle 13"/>
          <p:cNvSpPr/>
          <p:nvPr/>
        </p:nvSpPr>
        <p:spPr>
          <a:xfrm>
            <a:off x="838200" y="4212180"/>
            <a:ext cx="1066800" cy="3960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5" name="Rectangle 14"/>
          <p:cNvSpPr/>
          <p:nvPr/>
        </p:nvSpPr>
        <p:spPr>
          <a:xfrm>
            <a:off x="2667000" y="4413250"/>
            <a:ext cx="914400" cy="38735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6" name="Rectangle 15"/>
          <p:cNvSpPr/>
          <p:nvPr/>
        </p:nvSpPr>
        <p:spPr>
          <a:xfrm>
            <a:off x="3638550" y="3100136"/>
            <a:ext cx="725904" cy="2286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7" name="Rectangle 16"/>
          <p:cNvSpPr/>
          <p:nvPr/>
        </p:nvSpPr>
        <p:spPr>
          <a:xfrm>
            <a:off x="4540918" y="3100136"/>
            <a:ext cx="725904" cy="2286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8" name="Rectangle 17"/>
          <p:cNvSpPr/>
          <p:nvPr/>
        </p:nvSpPr>
        <p:spPr>
          <a:xfrm>
            <a:off x="6083300" y="4032250"/>
            <a:ext cx="725904" cy="2286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9" name="Rectangle 18"/>
          <p:cNvSpPr/>
          <p:nvPr/>
        </p:nvSpPr>
        <p:spPr>
          <a:xfrm>
            <a:off x="7588250" y="3302000"/>
            <a:ext cx="1440000" cy="7560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17827837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a:t>
            </a:r>
            <a:br>
              <a:rPr lang="en-US" dirty="0" smtClean="0">
                <a:solidFill>
                  <a:schemeClr val="bg1"/>
                </a:solidFill>
              </a:rPr>
            </a:br>
            <a:r>
              <a:rPr lang="en-US" sz="2400" b="0" dirty="0" smtClean="0">
                <a:solidFill>
                  <a:schemeClr val="bg1"/>
                </a:solidFill>
              </a:rPr>
              <a:t>Management</a:t>
            </a:r>
            <a:endParaRPr lang="en-US" sz="2400" b="0" dirty="0">
              <a:solidFill>
                <a:schemeClr val="bg1"/>
              </a:solidFill>
            </a:endParaRPr>
          </a:p>
        </p:txBody>
      </p:sp>
      <p:sp>
        <p:nvSpPr>
          <p:cNvPr id="8" name="Rectangle 7"/>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13" name="Rectangle 12"/>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a:solidFill>
                  <a:srgbClr val="646464"/>
                </a:solidFill>
              </a:rPr>
              <a:t>Globally defined allowing local flexibility</a:t>
            </a:r>
          </a:p>
          <a:p>
            <a:pPr marL="177706" indent="-177706">
              <a:spcAft>
                <a:spcPts val="300"/>
              </a:spcAft>
              <a:buClr>
                <a:srgbClr val="FFC000"/>
              </a:buClr>
              <a:buSzPct val="75000"/>
              <a:buFont typeface="Arial" pitchFamily="34" charset="0"/>
              <a:buChar char="►"/>
            </a:pPr>
            <a:r>
              <a:rPr lang="en-US" sz="1400" dirty="0" smtClean="0">
                <a:solidFill>
                  <a:srgbClr val="646464"/>
                </a:solidFill>
              </a:rPr>
              <a:t>Includes </a:t>
            </a:r>
            <a:r>
              <a:rPr lang="en-US" sz="1400" dirty="0">
                <a:solidFill>
                  <a:srgbClr val="646464"/>
                </a:solidFill>
              </a:rPr>
              <a:t>double counting for ‘Private Equity Joint Venture</a:t>
            </a:r>
            <a:r>
              <a:rPr lang="en-US" sz="1400" dirty="0" smtClean="0">
                <a:solidFill>
                  <a:srgbClr val="646464"/>
                </a:solidFill>
              </a:rPr>
              <a:t>’</a:t>
            </a:r>
            <a:endParaRPr lang="en-US" sz="1400" dirty="0">
              <a:solidFill>
                <a:srgbClr val="646464"/>
              </a:solidFill>
            </a:endParaRPr>
          </a:p>
          <a:p>
            <a:pPr marL="177706" indent="-177706">
              <a:spcAft>
                <a:spcPts val="300"/>
              </a:spcAft>
              <a:buClr>
                <a:srgbClr val="FFC000"/>
              </a:buClr>
              <a:buSzPct val="75000"/>
              <a:buFont typeface="Arial" pitchFamily="34" charset="0"/>
              <a:buChar char="►"/>
            </a:pPr>
            <a:r>
              <a:rPr lang="en-US" sz="1400" dirty="0">
                <a:solidFill>
                  <a:srgbClr val="646464"/>
                </a:solidFill>
              </a:rPr>
              <a:t>Lowest level: </a:t>
            </a:r>
            <a:r>
              <a:rPr lang="en-US" sz="1400" dirty="0" smtClean="0">
                <a:solidFill>
                  <a:srgbClr val="646464"/>
                </a:solidFill>
              </a:rPr>
              <a:t>Code block (BU-OU-MU-SMU)</a:t>
            </a:r>
            <a:endParaRPr lang="en-US" sz="1400" dirty="0">
              <a:solidFill>
                <a:srgbClr val="646464"/>
              </a:solidFill>
            </a:endParaRPr>
          </a:p>
          <a:p>
            <a:pPr marL="177706" indent="-177706">
              <a:spcAft>
                <a:spcPts val="300"/>
              </a:spcAft>
              <a:buClr>
                <a:srgbClr val="FFC000"/>
              </a:buClr>
              <a:buSzPct val="75000"/>
              <a:buFont typeface="Arial" pitchFamily="34" charset="0"/>
              <a:buChar char="►"/>
            </a:pPr>
            <a:r>
              <a:rPr lang="en-US" sz="1400" dirty="0">
                <a:solidFill>
                  <a:srgbClr val="646464"/>
                </a:solidFill>
              </a:rPr>
              <a:t>Audience: </a:t>
            </a:r>
          </a:p>
          <a:p>
            <a:pPr marL="634664" lvl="1" indent="-177706">
              <a:spcAft>
                <a:spcPts val="300"/>
              </a:spcAft>
              <a:buClr>
                <a:srgbClr val="FFC000"/>
              </a:buClr>
              <a:buSzPct val="75000"/>
              <a:buFont typeface="Arial" pitchFamily="34" charset="0"/>
              <a:buChar char="►"/>
            </a:pPr>
            <a:r>
              <a:rPr lang="en-US" sz="1400" dirty="0">
                <a:solidFill>
                  <a:srgbClr val="646464"/>
                </a:solidFill>
              </a:rPr>
              <a:t>Business Management </a:t>
            </a:r>
          </a:p>
          <a:p>
            <a:pPr marL="634664" lvl="1" indent="-177706">
              <a:spcAft>
                <a:spcPts val="300"/>
              </a:spcAft>
              <a:buClr>
                <a:srgbClr val="FFC000"/>
              </a:buClr>
              <a:buSzPct val="75000"/>
              <a:buFont typeface="Arial" pitchFamily="34" charset="0"/>
              <a:buChar char="►"/>
            </a:pPr>
            <a:r>
              <a:rPr lang="en-US" sz="1400" dirty="0">
                <a:solidFill>
                  <a:srgbClr val="646464"/>
                </a:solidFill>
              </a:rPr>
              <a:t>Finance</a:t>
            </a:r>
          </a:p>
        </p:txBody>
      </p:sp>
      <p:sp>
        <p:nvSpPr>
          <p:cNvPr id="21" name="Rectangle 20"/>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a:solidFill>
                  <a:srgbClr val="646464"/>
                </a:solidFill>
              </a:rPr>
              <a:t>Management</a:t>
            </a:r>
            <a:endParaRPr lang="en-US" sz="1600" dirty="0">
              <a:solidFill>
                <a:srgbClr val="646464"/>
              </a:solidFill>
            </a:endParaRPr>
          </a:p>
        </p:txBody>
      </p:sp>
      <p:sp>
        <p:nvSpPr>
          <p:cNvPr id="22" name="Rectangle 21"/>
          <p:cNvSpPr/>
          <p:nvPr/>
        </p:nvSpPr>
        <p:spPr>
          <a:xfrm>
            <a:off x="4343403" y="1169988"/>
            <a:ext cx="4346575"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smtClean="0">
                <a:solidFill>
                  <a:schemeClr val="bg2"/>
                </a:solidFill>
              </a:rPr>
              <a:t>Maintenance:</a:t>
            </a:r>
            <a:endParaRPr lang="en-US" sz="1400" u="sng" dirty="0">
              <a:solidFill>
                <a:schemeClr val="tx2"/>
              </a:solidFill>
            </a:endParaRPr>
          </a:p>
          <a:p>
            <a:r>
              <a:rPr lang="en-US" sz="1400" dirty="0" smtClean="0">
                <a:solidFill>
                  <a:schemeClr val="bg2"/>
                </a:solidFill>
              </a:rPr>
              <a:t>Globally defined (down to Sub-Area level)</a:t>
            </a:r>
          </a:p>
          <a:p>
            <a:r>
              <a:rPr lang="en-US" sz="1400" dirty="0" smtClean="0">
                <a:solidFill>
                  <a:schemeClr val="bg2"/>
                </a:solidFill>
              </a:rPr>
              <a:t>Locally by Super Users (below Sub-Area level)</a:t>
            </a:r>
          </a:p>
        </p:txBody>
      </p:sp>
      <p:sp>
        <p:nvSpPr>
          <p:cNvPr id="23"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buSzPct val="75000"/>
            </a:pPr>
            <a:r>
              <a:rPr lang="en-US" sz="1400" b="1" i="1" dirty="0"/>
              <a:t>The Management dimension captures the way EY is organized and managed internally.</a:t>
            </a:r>
          </a:p>
          <a:p>
            <a:pPr>
              <a:lnSpc>
                <a:spcPts val="1600"/>
              </a:lnSpc>
              <a:spcBef>
                <a:spcPts val="400"/>
              </a:spcBef>
              <a:spcAft>
                <a:spcPts val="400"/>
              </a:spcAft>
              <a:buSzPct val="75000"/>
            </a:pPr>
            <a:r>
              <a:rPr lang="en-US" sz="1400" b="1" i="1" dirty="0"/>
              <a:t>As part of release </a:t>
            </a:r>
            <a:r>
              <a:rPr lang="en-US" sz="1400" b="1" i="1" dirty="0" smtClean="0"/>
              <a:t>1 &amp; 2, </a:t>
            </a:r>
            <a:r>
              <a:rPr lang="en-US" sz="1400" b="1" i="1" dirty="0"/>
              <a:t>we will only deliver one standard management hierarchy. Additional Alternate Management </a:t>
            </a:r>
            <a:r>
              <a:rPr lang="en-US" sz="1400" b="1" i="1" dirty="0" smtClean="0"/>
              <a:t>hierarchies </a:t>
            </a:r>
            <a:r>
              <a:rPr lang="en-US" sz="1400" b="1" i="1" dirty="0"/>
              <a:t>could follow as a future enhancement.</a:t>
            </a:r>
          </a:p>
        </p:txBody>
      </p:sp>
      <p:sp>
        <p:nvSpPr>
          <p:cNvPr id="9" name="Rectangle 8"/>
          <p:cNvSpPr/>
          <p:nvPr/>
        </p:nvSpPr>
        <p:spPr>
          <a:xfrm>
            <a:off x="350520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0" name="Rectangle 9"/>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1026" name="Picture 2"/>
          <p:cNvPicPr>
            <a:picLocks noChangeAspect="1" noChangeArrowheads="1"/>
          </p:cNvPicPr>
          <p:nvPr/>
        </p:nvPicPr>
        <p:blipFill>
          <a:blip r:embed="rId4" cstate="print"/>
          <a:srcRect/>
          <a:stretch>
            <a:fillRect/>
          </a:stretch>
        </p:blipFill>
        <p:spPr bwMode="auto">
          <a:xfrm>
            <a:off x="3505201" y="3276600"/>
            <a:ext cx="2667000" cy="2604562"/>
          </a:xfrm>
          <a:prstGeom prst="rect">
            <a:avLst/>
          </a:prstGeom>
          <a:noFill/>
          <a:ln w="9525">
            <a:noFill/>
            <a:miter lim="800000"/>
            <a:headEnd/>
            <a:tailEnd/>
          </a:ln>
        </p:spPr>
      </p:pic>
      <p:sp>
        <p:nvSpPr>
          <p:cNvPr id="14" name="Rectangle 13"/>
          <p:cNvSpPr/>
          <p:nvPr/>
        </p:nvSpPr>
        <p:spPr>
          <a:xfrm>
            <a:off x="6567001" y="3108442"/>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35672518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Geography</a:t>
            </a:r>
            <a:endParaRPr lang="en-US" sz="2400" b="0" dirty="0">
              <a:solidFill>
                <a:schemeClr val="bg1"/>
              </a:solidFill>
            </a:endParaRP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4" name="Rectangle 23"/>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a:solidFill>
                  <a:srgbClr val="646464"/>
                </a:solidFill>
              </a:rPr>
              <a:t>Globally </a:t>
            </a:r>
            <a:r>
              <a:rPr lang="en-US" sz="1400" dirty="0" smtClean="0">
                <a:solidFill>
                  <a:srgbClr val="646464"/>
                </a:solidFill>
              </a:rPr>
              <a:t>maintained Geography hierarchy</a:t>
            </a:r>
          </a:p>
          <a:p>
            <a:pPr marL="177706" indent="-177706">
              <a:spcAft>
                <a:spcPts val="300"/>
              </a:spcAft>
              <a:buClr>
                <a:srgbClr val="FFC000"/>
              </a:buClr>
              <a:buSzPct val="75000"/>
              <a:buFont typeface="Arial" pitchFamily="34" charset="0"/>
              <a:buChar char="►"/>
            </a:pPr>
            <a:r>
              <a:rPr lang="en-US" sz="1400" dirty="0" smtClean="0">
                <a:solidFill>
                  <a:srgbClr val="646464"/>
                </a:solidFill>
              </a:rPr>
              <a:t>Additional roll ups can be requested via the Super Users</a:t>
            </a:r>
            <a:endParaRPr lang="en-US" sz="1400" dirty="0">
              <a:solidFill>
                <a:srgbClr val="646464"/>
              </a:solidFill>
            </a:endParaRPr>
          </a:p>
          <a:p>
            <a:pPr marL="177706" indent="-177706">
              <a:spcAft>
                <a:spcPts val="300"/>
              </a:spcAft>
              <a:buClr>
                <a:srgbClr val="FFC000"/>
              </a:buClr>
              <a:buSzPct val="75000"/>
              <a:buFont typeface="Arial" pitchFamily="34" charset="0"/>
              <a:buChar char="►"/>
            </a:pPr>
            <a:r>
              <a:rPr lang="en-US" sz="1400" dirty="0">
                <a:solidFill>
                  <a:srgbClr val="646464"/>
                </a:solidFill>
              </a:rPr>
              <a:t>Lowest level: BU</a:t>
            </a:r>
          </a:p>
          <a:p>
            <a:pPr marL="177706" indent="-177706">
              <a:spcAft>
                <a:spcPts val="300"/>
              </a:spcAft>
              <a:buClr>
                <a:srgbClr val="FFC000"/>
              </a:buClr>
              <a:buSzPct val="75000"/>
              <a:buFont typeface="Arial" pitchFamily="34" charset="0"/>
              <a:buChar char="►"/>
            </a:pPr>
            <a:r>
              <a:rPr lang="en-US" sz="1400" dirty="0">
                <a:solidFill>
                  <a:srgbClr val="646464"/>
                </a:solidFill>
              </a:rPr>
              <a:t>Audience: </a:t>
            </a:r>
          </a:p>
          <a:p>
            <a:pPr marL="634664" lvl="1" indent="-177706">
              <a:spcAft>
                <a:spcPts val="300"/>
              </a:spcAft>
              <a:buClr>
                <a:srgbClr val="FFC000"/>
              </a:buClr>
              <a:buSzPct val="75000"/>
              <a:buFont typeface="Arial" pitchFamily="34" charset="0"/>
              <a:buChar char="►"/>
            </a:pPr>
            <a:r>
              <a:rPr lang="en-US" sz="1400" dirty="0">
                <a:solidFill>
                  <a:srgbClr val="646464"/>
                </a:solidFill>
              </a:rPr>
              <a:t>Select Business Management roles</a:t>
            </a:r>
          </a:p>
          <a:p>
            <a:pPr marL="634664" lvl="1" indent="-177706">
              <a:spcAft>
                <a:spcPts val="300"/>
              </a:spcAft>
              <a:buClr>
                <a:srgbClr val="FFC000"/>
              </a:buClr>
              <a:buSzPct val="75000"/>
              <a:buFont typeface="Arial" pitchFamily="34" charset="0"/>
              <a:buChar char="►"/>
            </a:pPr>
            <a:r>
              <a:rPr lang="en-US" sz="1400" dirty="0">
                <a:solidFill>
                  <a:srgbClr val="646464"/>
                </a:solidFill>
              </a:rPr>
              <a:t>Finance</a:t>
            </a:r>
          </a:p>
        </p:txBody>
      </p:sp>
      <p:sp>
        <p:nvSpPr>
          <p:cNvPr id="26" name="Rectangle 25"/>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a:solidFill>
                  <a:srgbClr val="646464"/>
                </a:solidFill>
              </a:rPr>
              <a:t>Geography</a:t>
            </a:r>
            <a:endParaRPr lang="en-US" sz="1600" dirty="0">
              <a:solidFill>
                <a:srgbClr val="646464"/>
              </a:solidFill>
            </a:endParaRPr>
          </a:p>
        </p:txBody>
      </p:sp>
      <p:sp>
        <p:nvSpPr>
          <p:cNvPr id="27" name="Rectangle 26"/>
          <p:cNvSpPr/>
          <p:nvPr/>
        </p:nvSpPr>
        <p:spPr>
          <a:xfrm>
            <a:off x="4343403" y="1169988"/>
            <a:ext cx="4346575"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endParaRPr lang="en-US" sz="1400" u="sng" dirty="0" smtClean="0">
              <a:solidFill>
                <a:schemeClr val="bg2"/>
              </a:solidFill>
            </a:endParaRPr>
          </a:p>
          <a:p>
            <a:pPr algn="l"/>
            <a:r>
              <a:rPr lang="en-US" sz="1400" u="sng" dirty="0" smtClean="0">
                <a:solidFill>
                  <a:schemeClr val="bg2"/>
                </a:solidFill>
              </a:rPr>
              <a:t>Maintenance</a:t>
            </a:r>
            <a:r>
              <a:rPr lang="en-US" sz="1400" u="sng" dirty="0">
                <a:solidFill>
                  <a:schemeClr val="bg2"/>
                </a:solidFill>
              </a:rPr>
              <a:t>:</a:t>
            </a:r>
          </a:p>
          <a:p>
            <a:pPr algn="l"/>
            <a:r>
              <a:rPr lang="en-US" sz="1400" dirty="0" smtClean="0">
                <a:solidFill>
                  <a:schemeClr val="bg2"/>
                </a:solidFill>
              </a:rPr>
              <a:t>Globally defined</a:t>
            </a:r>
          </a:p>
          <a:p>
            <a:pPr algn="l"/>
            <a:endParaRPr lang="en-US" sz="1400" dirty="0">
              <a:solidFill>
                <a:schemeClr val="bg2"/>
              </a:solidFill>
            </a:endParaRPr>
          </a:p>
          <a:p>
            <a:pPr algn="l"/>
            <a:endParaRPr lang="en-US" sz="1400" dirty="0">
              <a:solidFill>
                <a:schemeClr val="bg2"/>
              </a:solidFill>
            </a:endParaRPr>
          </a:p>
        </p:txBody>
      </p:sp>
      <p:sp>
        <p:nvSpPr>
          <p:cNvPr id="28"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a:t>The Geography dimension captures the legal, external structure of EY.</a:t>
            </a:r>
          </a:p>
          <a:p>
            <a:pPr>
              <a:lnSpc>
                <a:spcPts val="1600"/>
              </a:lnSpc>
              <a:spcBef>
                <a:spcPts val="400"/>
              </a:spcBef>
              <a:spcAft>
                <a:spcPts val="400"/>
              </a:spcAft>
            </a:pPr>
            <a:r>
              <a:rPr lang="en-US" sz="1400" b="1" i="1" dirty="0"/>
              <a:t>This structure differs from the Management dimension because </a:t>
            </a:r>
            <a:r>
              <a:rPr lang="en-US" sz="1400" b="1" i="1" dirty="0" smtClean="0"/>
              <a:t>Sub-Areas </a:t>
            </a:r>
            <a:r>
              <a:rPr lang="en-US" sz="1400" b="1" i="1" dirty="0"/>
              <a:t>in the Management dimension, such as FSO and EYG Services, are accounted for within the Countries in the Geography Dimension.</a:t>
            </a:r>
          </a:p>
        </p:txBody>
      </p:sp>
      <p:sp>
        <p:nvSpPr>
          <p:cNvPr id="8" name="Rectangle 7"/>
          <p:cNvSpPr/>
          <p:nvPr/>
        </p:nvSpPr>
        <p:spPr>
          <a:xfrm>
            <a:off x="350520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9" name="Rectangle 8"/>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1026" name="Picture 2"/>
          <p:cNvPicPr>
            <a:picLocks noChangeAspect="1" noChangeArrowheads="1"/>
          </p:cNvPicPr>
          <p:nvPr/>
        </p:nvPicPr>
        <p:blipFill>
          <a:blip r:embed="rId3" cstate="print"/>
          <a:srcRect/>
          <a:stretch>
            <a:fillRect/>
          </a:stretch>
        </p:blipFill>
        <p:spPr bwMode="auto">
          <a:xfrm>
            <a:off x="3538868" y="3278369"/>
            <a:ext cx="2633332" cy="1956189"/>
          </a:xfrm>
          <a:prstGeom prst="rect">
            <a:avLst/>
          </a:prstGeom>
          <a:noFill/>
          <a:ln w="9525">
            <a:noFill/>
            <a:miter lim="800000"/>
            <a:headEnd/>
            <a:tailEnd/>
          </a:ln>
        </p:spPr>
      </p:pic>
      <p:sp>
        <p:nvSpPr>
          <p:cNvPr id="14" name="Rectangle 13"/>
          <p:cNvSpPr/>
          <p:nvPr/>
        </p:nvSpPr>
        <p:spPr>
          <a:xfrm>
            <a:off x="6567001" y="3297866"/>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3149686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GB" dirty="0" smtClean="0"/>
              <a:t>Topics</a:t>
            </a:r>
            <a:endParaRPr lang="en-GB" dirty="0"/>
          </a:p>
        </p:txBody>
      </p:sp>
      <p:sp>
        <p:nvSpPr>
          <p:cNvPr id="9" name="Right Arrow 8"/>
          <p:cNvSpPr/>
          <p:nvPr/>
        </p:nvSpPr>
        <p:spPr>
          <a:xfrm>
            <a:off x="114300" y="1143000"/>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grpSp>
        <p:nvGrpSpPr>
          <p:cNvPr id="2" name="Group 40"/>
          <p:cNvGrpSpPr/>
          <p:nvPr/>
        </p:nvGrpSpPr>
        <p:grpSpPr>
          <a:xfrm>
            <a:off x="828064" y="1600200"/>
            <a:ext cx="7487872" cy="274320"/>
            <a:chOff x="826707" y="1600200"/>
            <a:chExt cx="7487872" cy="274320"/>
          </a:xfrm>
          <a:solidFill>
            <a:schemeClr val="accent3"/>
          </a:solidFill>
        </p:grpSpPr>
        <p:sp>
          <p:nvSpPr>
            <p:cNvPr id="42" name="Rectangle 5">
              <a:hlinkClick r:id="rId2" action="ppaction://hlinksldjump"/>
            </p:cNvPr>
            <p:cNvSpPr>
              <a:spLocks noChangeArrowheads="1"/>
            </p:cNvSpPr>
            <p:nvPr/>
          </p:nvSpPr>
          <p:spPr bwMode="gray">
            <a:xfrm>
              <a:off x="826707" y="1600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2</a:t>
              </a:r>
              <a:r>
                <a:rPr lang="en-GB" dirty="0" smtClean="0">
                  <a:solidFill>
                    <a:schemeClr val="bg2"/>
                  </a:solidFill>
                </a:rPr>
                <a:t>.</a:t>
              </a:r>
              <a:endParaRPr lang="en-GB" b="0" dirty="0">
                <a:solidFill>
                  <a:schemeClr val="bg2"/>
                </a:solidFill>
              </a:endParaRPr>
            </a:p>
          </p:txBody>
        </p:sp>
        <p:sp>
          <p:nvSpPr>
            <p:cNvPr id="43" name="Rectangle 6">
              <a:hlinkClick r:id="rId2" action="ppaction://hlinksldjump"/>
            </p:cNvPr>
            <p:cNvSpPr>
              <a:spLocks noChangeArrowheads="1"/>
            </p:cNvSpPr>
            <p:nvPr/>
          </p:nvSpPr>
          <p:spPr bwMode="gray">
            <a:xfrm>
              <a:off x="1520380" y="1600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Objective of the Reporting Platform</a:t>
              </a:r>
              <a:endParaRPr lang="en-GB" b="0" dirty="0">
                <a:solidFill>
                  <a:schemeClr val="bg2"/>
                </a:solidFill>
              </a:endParaRPr>
            </a:p>
          </p:txBody>
        </p:sp>
      </p:grpSp>
      <p:grpSp>
        <p:nvGrpSpPr>
          <p:cNvPr id="3" name="Group 43"/>
          <p:cNvGrpSpPr/>
          <p:nvPr/>
        </p:nvGrpSpPr>
        <p:grpSpPr>
          <a:xfrm>
            <a:off x="828064" y="1981200"/>
            <a:ext cx="7487872" cy="274320"/>
            <a:chOff x="826707" y="1981200"/>
            <a:chExt cx="7487872" cy="274320"/>
          </a:xfrm>
          <a:solidFill>
            <a:schemeClr val="accent3"/>
          </a:solidFill>
        </p:grpSpPr>
        <p:sp>
          <p:nvSpPr>
            <p:cNvPr id="45" name="Rectangle 7">
              <a:hlinkClick r:id="" action="ppaction://noaction"/>
            </p:cNvPr>
            <p:cNvSpPr>
              <a:spLocks noChangeArrowheads="1"/>
            </p:cNvSpPr>
            <p:nvPr/>
          </p:nvSpPr>
          <p:spPr bwMode="gray">
            <a:xfrm>
              <a:off x="826707" y="1981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3</a:t>
              </a:r>
              <a:r>
                <a:rPr lang="en-GB" dirty="0" smtClean="0">
                  <a:solidFill>
                    <a:schemeClr val="bg2"/>
                  </a:solidFill>
                </a:rPr>
                <a:t>.</a:t>
              </a:r>
              <a:endParaRPr lang="en-GB" b="0" dirty="0">
                <a:solidFill>
                  <a:schemeClr val="bg2"/>
                </a:solidFill>
              </a:endParaRPr>
            </a:p>
          </p:txBody>
        </p:sp>
        <p:sp>
          <p:nvSpPr>
            <p:cNvPr id="46" name="Rectangle 8">
              <a:hlinkClick r:id="rId3" action="ppaction://hlinksldjump"/>
            </p:cNvPr>
            <p:cNvSpPr>
              <a:spLocks noChangeArrowheads="1"/>
            </p:cNvSpPr>
            <p:nvPr/>
          </p:nvSpPr>
          <p:spPr bwMode="gray">
            <a:xfrm>
              <a:off x="1520380" y="1981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Approach to Standardization</a:t>
              </a:r>
              <a:endParaRPr lang="en-GB" b="0" dirty="0">
                <a:solidFill>
                  <a:schemeClr val="bg2"/>
                </a:solidFill>
              </a:endParaRPr>
            </a:p>
          </p:txBody>
        </p:sp>
      </p:grpSp>
      <p:grpSp>
        <p:nvGrpSpPr>
          <p:cNvPr id="4" name="Group 46"/>
          <p:cNvGrpSpPr/>
          <p:nvPr/>
        </p:nvGrpSpPr>
        <p:grpSpPr>
          <a:xfrm>
            <a:off x="838200" y="2362200"/>
            <a:ext cx="7487872" cy="274320"/>
            <a:chOff x="826707" y="2436225"/>
            <a:chExt cx="7487872" cy="446353"/>
          </a:xfrm>
          <a:solidFill>
            <a:schemeClr val="accent3"/>
          </a:solidFill>
        </p:grpSpPr>
        <p:sp>
          <p:nvSpPr>
            <p:cNvPr id="48" name="Rectangle 9">
              <a:hlinkClick r:id="rId4"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4</a:t>
              </a:r>
              <a:r>
                <a:rPr lang="en-GB" dirty="0" smtClean="0">
                  <a:solidFill>
                    <a:schemeClr val="bg2"/>
                  </a:solidFill>
                </a:rPr>
                <a:t>.</a:t>
              </a:r>
              <a:endParaRPr lang="en-GB" b="0" dirty="0">
                <a:solidFill>
                  <a:schemeClr val="bg2"/>
                </a:solidFill>
              </a:endParaRPr>
            </a:p>
          </p:txBody>
        </p:sp>
        <p:sp>
          <p:nvSpPr>
            <p:cNvPr id="49"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Concepts</a:t>
              </a:r>
              <a:endParaRPr lang="en-GB" b="0" dirty="0">
                <a:solidFill>
                  <a:schemeClr val="bg2"/>
                </a:solidFill>
              </a:endParaRPr>
            </a:p>
          </p:txBody>
        </p:sp>
      </p:grpSp>
      <p:grpSp>
        <p:nvGrpSpPr>
          <p:cNvPr id="5" name="Group 86"/>
          <p:cNvGrpSpPr/>
          <p:nvPr/>
        </p:nvGrpSpPr>
        <p:grpSpPr>
          <a:xfrm>
            <a:off x="828064" y="1219200"/>
            <a:ext cx="7487872" cy="274320"/>
            <a:chOff x="826707" y="2436225"/>
            <a:chExt cx="7487872" cy="446353"/>
          </a:xfrm>
        </p:grpSpPr>
        <p:sp>
          <p:nvSpPr>
            <p:cNvPr id="88" name="Rectangle 9">
              <a:hlinkClick r:id="rId4" action="ppaction://hlinksldjump"/>
            </p:cNvPr>
            <p:cNvSpPr>
              <a:spLocks noChangeArrowheads="1"/>
            </p:cNvSpPr>
            <p:nvPr/>
          </p:nvSpPr>
          <p:spPr bwMode="gray">
            <a:xfrm>
              <a:off x="826707" y="2436225"/>
              <a:ext cx="532133" cy="446353"/>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89" name="Rectangle 10">
              <a:hlinkClick r:id="" action="ppaction://noaction"/>
            </p:cNvPr>
            <p:cNvSpPr>
              <a:spLocks noChangeArrowheads="1"/>
            </p:cNvSpPr>
            <p:nvPr/>
          </p:nvSpPr>
          <p:spPr bwMode="gray">
            <a:xfrm>
              <a:off x="1520380" y="2436225"/>
              <a:ext cx="6794199" cy="446353"/>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GB" b="0" dirty="0" smtClean="0">
                  <a:solidFill>
                    <a:schemeClr val="bg2"/>
                  </a:solidFill>
                </a:rPr>
                <a:t>Introduction to GFT</a:t>
              </a:r>
              <a:endParaRPr lang="en-GB" b="0" dirty="0">
                <a:solidFill>
                  <a:schemeClr val="bg2"/>
                </a:solidFill>
              </a:endParaRPr>
            </a:p>
          </p:txBody>
        </p:sp>
      </p:grpSp>
      <p:grpSp>
        <p:nvGrpSpPr>
          <p:cNvPr id="6" name="Group 89"/>
          <p:cNvGrpSpPr/>
          <p:nvPr/>
        </p:nvGrpSpPr>
        <p:grpSpPr>
          <a:xfrm>
            <a:off x="828064" y="2743200"/>
            <a:ext cx="7487872" cy="274320"/>
            <a:chOff x="826707" y="2436225"/>
            <a:chExt cx="7487872" cy="446353"/>
          </a:xfrm>
          <a:solidFill>
            <a:schemeClr val="accent3"/>
          </a:solidFill>
        </p:grpSpPr>
        <p:sp>
          <p:nvSpPr>
            <p:cNvPr id="91" name="Rectangle 9">
              <a:hlinkClick r:id="rId4"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5</a:t>
              </a:r>
              <a:r>
                <a:rPr lang="en-GB" dirty="0" smtClean="0">
                  <a:solidFill>
                    <a:schemeClr val="bg2"/>
                  </a:solidFill>
                </a:rPr>
                <a:t>.</a:t>
              </a:r>
              <a:endParaRPr lang="en-GB" b="0" dirty="0">
                <a:solidFill>
                  <a:schemeClr val="bg2"/>
                </a:solidFill>
              </a:endParaRPr>
            </a:p>
          </p:txBody>
        </p:sp>
        <p:sp>
          <p:nvSpPr>
            <p:cNvPr id="92"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Report Parameter Overview</a:t>
              </a:r>
              <a:endParaRPr lang="en-GB" b="0" dirty="0">
                <a:solidFill>
                  <a:schemeClr val="bg2"/>
                </a:solidFill>
              </a:endParaRPr>
            </a:p>
          </p:txBody>
        </p:sp>
      </p:grpSp>
    </p:spTree>
    <p:extLst>
      <p:ext uri="{BB962C8B-B14F-4D97-AF65-F5344CB8AC3E}">
        <p14:creationId xmlns:p14="http://schemas.microsoft.com/office/powerpoint/2010/main" val="13377050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Operating Unit</a:t>
            </a:r>
            <a:endParaRPr lang="en-US" sz="2400" b="0" dirty="0">
              <a:solidFill>
                <a:schemeClr val="bg1"/>
              </a:solidFill>
            </a:endParaRP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Filtering plan information using this dimension might provide skewed results</a:t>
            </a:r>
          </a:p>
          <a:p>
            <a:pPr marL="177706" indent="-177706">
              <a:spcAft>
                <a:spcPts val="300"/>
              </a:spcAft>
              <a:buClr>
                <a:srgbClr val="FFC000"/>
              </a:buClr>
              <a:buSzPct val="75000"/>
              <a:buFont typeface="Arial" pitchFamily="34" charset="0"/>
              <a:buChar char="►"/>
            </a:pPr>
            <a:r>
              <a:rPr lang="en-US" sz="1400" dirty="0" smtClean="0">
                <a:solidFill>
                  <a:srgbClr val="646464"/>
                </a:solidFill>
              </a:rPr>
              <a:t>Additional roll ups can be requested via the Super Users</a:t>
            </a:r>
          </a:p>
          <a:p>
            <a:pPr marL="177706" indent="-177706">
              <a:spcAft>
                <a:spcPts val="300"/>
              </a:spcAft>
              <a:buClr>
                <a:srgbClr val="FFC000"/>
              </a:buClr>
              <a:buSzPct val="75000"/>
              <a:buFont typeface="Arial" pitchFamily="34" charset="0"/>
              <a:buChar char="►"/>
            </a:pPr>
            <a:r>
              <a:rPr lang="en-US" sz="1400" dirty="0" smtClean="0">
                <a:solidFill>
                  <a:srgbClr val="646464"/>
                </a:solidFill>
              </a:rPr>
              <a:t>Lowest </a:t>
            </a:r>
            <a:r>
              <a:rPr lang="en-US" sz="1400" dirty="0">
                <a:solidFill>
                  <a:srgbClr val="646464"/>
                </a:solidFill>
              </a:rPr>
              <a:t>level: </a:t>
            </a:r>
            <a:r>
              <a:rPr lang="en-US" sz="1400" dirty="0" smtClean="0">
                <a:solidFill>
                  <a:srgbClr val="646464"/>
                </a:solidFill>
              </a:rPr>
              <a:t>OUxxx</a:t>
            </a:r>
            <a:endParaRPr lang="en-US" sz="1400" dirty="0">
              <a:solidFill>
                <a:srgbClr val="646464"/>
              </a:solidFill>
            </a:endParaRPr>
          </a:p>
          <a:p>
            <a:pPr marL="177706" indent="-177706">
              <a:spcAft>
                <a:spcPts val="300"/>
              </a:spcAft>
              <a:buClr>
                <a:srgbClr val="FFC000"/>
              </a:buClr>
              <a:buSzPct val="75000"/>
              <a:buFont typeface="Arial" pitchFamily="34" charset="0"/>
              <a:buChar char="►"/>
            </a:pPr>
            <a:r>
              <a:rPr lang="en-US" sz="1400" dirty="0">
                <a:solidFill>
                  <a:srgbClr val="646464"/>
                </a:solidFill>
              </a:rPr>
              <a:t>Audience: </a:t>
            </a:r>
          </a:p>
          <a:p>
            <a:pPr marL="634664" lvl="1" indent="-177706">
              <a:spcAft>
                <a:spcPts val="300"/>
              </a:spcAft>
              <a:buClr>
                <a:srgbClr val="FFC000"/>
              </a:buClr>
              <a:buSzPct val="75000"/>
              <a:buFont typeface="Arial" pitchFamily="34" charset="0"/>
              <a:buChar char="►"/>
            </a:pPr>
            <a:r>
              <a:rPr lang="en-US" sz="1400" dirty="0" smtClean="0">
                <a:solidFill>
                  <a:srgbClr val="646464"/>
                </a:solidFill>
              </a:rPr>
              <a:t>Finance</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Operating Unit</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spcBef>
                <a:spcPts val="0"/>
              </a:spcBef>
              <a:defRPr/>
            </a:pPr>
            <a:r>
              <a:rPr lang="en-US" sz="1400" b="1" i="1" dirty="0" smtClean="0"/>
              <a:t>This dimension will consist of a flat list of all used Operating Units and will be available to Finance only on certain reports and via ad hoc</a:t>
            </a:r>
          </a:p>
        </p:txBody>
      </p:sp>
      <p:sp>
        <p:nvSpPr>
          <p:cNvPr id="8" name="Rectangle 7"/>
          <p:cNvSpPr/>
          <p:nvPr/>
        </p:nvSpPr>
        <p:spPr>
          <a:xfrm>
            <a:off x="350520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9" name="Rectangle 8"/>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3078" name="Picture 6"/>
          <p:cNvPicPr>
            <a:picLocks noChangeAspect="1" noChangeArrowheads="1"/>
          </p:cNvPicPr>
          <p:nvPr/>
        </p:nvPicPr>
        <p:blipFill>
          <a:blip r:embed="rId3" cstate="print"/>
          <a:srcRect/>
          <a:stretch>
            <a:fillRect/>
          </a:stretch>
        </p:blipFill>
        <p:spPr bwMode="auto">
          <a:xfrm>
            <a:off x="3517232" y="3276600"/>
            <a:ext cx="1876425" cy="1619250"/>
          </a:xfrm>
          <a:prstGeom prst="rect">
            <a:avLst/>
          </a:prstGeom>
          <a:noFill/>
          <a:ln w="9525">
            <a:noFill/>
            <a:miter lim="800000"/>
            <a:headEnd/>
            <a:tailEnd/>
          </a:ln>
        </p:spPr>
      </p:pic>
      <p:sp>
        <p:nvSpPr>
          <p:cNvPr id="15" name="Rectangle 14"/>
          <p:cNvSpPr/>
          <p:nvPr/>
        </p:nvSpPr>
        <p:spPr>
          <a:xfrm>
            <a:off x="6567001" y="3494567"/>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2979288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Management Unit</a:t>
            </a:r>
            <a:endParaRPr lang="en-US" sz="2400" b="0" dirty="0">
              <a:solidFill>
                <a:schemeClr val="bg1"/>
              </a:solidFill>
            </a:endParaRP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Filtering plan information using this dimension might provide skewed results</a:t>
            </a:r>
          </a:p>
          <a:p>
            <a:pPr marL="177706" indent="-177706">
              <a:spcAft>
                <a:spcPts val="300"/>
              </a:spcAft>
              <a:buClr>
                <a:srgbClr val="FFC000"/>
              </a:buClr>
              <a:buSzPct val="75000"/>
              <a:buFont typeface="Arial" pitchFamily="34" charset="0"/>
              <a:buChar char="►"/>
            </a:pPr>
            <a:r>
              <a:rPr lang="en-US" sz="1400" dirty="0" smtClean="0">
                <a:solidFill>
                  <a:srgbClr val="646464"/>
                </a:solidFill>
              </a:rPr>
              <a:t>Additional roll ups can be requested via the Super Users </a:t>
            </a:r>
          </a:p>
          <a:p>
            <a:pPr marL="177706" indent="-177706">
              <a:spcAft>
                <a:spcPts val="300"/>
              </a:spcAft>
              <a:buClr>
                <a:srgbClr val="FFC000"/>
              </a:buClr>
              <a:buSzPct val="75000"/>
              <a:buFont typeface="Arial" pitchFamily="34" charset="0"/>
              <a:buChar char="►"/>
            </a:pPr>
            <a:r>
              <a:rPr lang="en-US" sz="1400" dirty="0" smtClean="0">
                <a:solidFill>
                  <a:srgbClr val="646464"/>
                </a:solidFill>
              </a:rPr>
              <a:t>Lowest </a:t>
            </a:r>
            <a:r>
              <a:rPr lang="en-US" sz="1400" dirty="0">
                <a:solidFill>
                  <a:srgbClr val="646464"/>
                </a:solidFill>
              </a:rPr>
              <a:t>level: </a:t>
            </a:r>
            <a:r>
              <a:rPr lang="en-US" sz="1400" dirty="0" smtClean="0">
                <a:solidFill>
                  <a:srgbClr val="646464"/>
                </a:solidFill>
              </a:rPr>
              <a:t>MUxxx</a:t>
            </a:r>
            <a:endParaRPr lang="en-US" sz="1400" dirty="0">
              <a:solidFill>
                <a:srgbClr val="646464"/>
              </a:solidFill>
            </a:endParaRPr>
          </a:p>
          <a:p>
            <a:pPr marL="177706" indent="-177706">
              <a:spcAft>
                <a:spcPts val="300"/>
              </a:spcAft>
              <a:buClr>
                <a:srgbClr val="FFC000"/>
              </a:buClr>
              <a:buSzPct val="75000"/>
              <a:buFont typeface="Arial" pitchFamily="34" charset="0"/>
              <a:buChar char="►"/>
            </a:pPr>
            <a:r>
              <a:rPr lang="en-US" sz="1400" dirty="0">
                <a:solidFill>
                  <a:srgbClr val="646464"/>
                </a:solidFill>
              </a:rPr>
              <a:t>Audience: </a:t>
            </a:r>
          </a:p>
          <a:p>
            <a:pPr marL="634664" lvl="1" indent="-177706">
              <a:spcAft>
                <a:spcPts val="300"/>
              </a:spcAft>
              <a:buClr>
                <a:srgbClr val="FFC000"/>
              </a:buClr>
              <a:buSzPct val="75000"/>
              <a:buFont typeface="Arial" pitchFamily="34" charset="0"/>
              <a:buChar char="►"/>
            </a:pPr>
            <a:r>
              <a:rPr lang="en-US" sz="1400" dirty="0" smtClean="0">
                <a:solidFill>
                  <a:srgbClr val="646464"/>
                </a:solidFill>
              </a:rPr>
              <a:t>Finance</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Management Unit</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spcBef>
                <a:spcPts val="0"/>
              </a:spcBef>
              <a:defRPr/>
            </a:pPr>
            <a:r>
              <a:rPr lang="en-US" sz="1400" b="1" i="1" dirty="0" smtClean="0"/>
              <a:t>This dimension will consist of a flat list of all used Management Units and will be available to Finance only on certain reports and via ad hoc</a:t>
            </a:r>
          </a:p>
        </p:txBody>
      </p:sp>
      <p:sp>
        <p:nvSpPr>
          <p:cNvPr id="8" name="Rectangle 7"/>
          <p:cNvSpPr/>
          <p:nvPr/>
        </p:nvSpPr>
        <p:spPr>
          <a:xfrm>
            <a:off x="350520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9" name="Rectangle 8"/>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4099" name="Picture 3"/>
          <p:cNvPicPr>
            <a:picLocks noChangeAspect="1" noChangeArrowheads="1"/>
          </p:cNvPicPr>
          <p:nvPr/>
        </p:nvPicPr>
        <p:blipFill>
          <a:blip r:embed="rId3" cstate="print"/>
          <a:srcRect/>
          <a:stretch>
            <a:fillRect/>
          </a:stretch>
        </p:blipFill>
        <p:spPr bwMode="auto">
          <a:xfrm>
            <a:off x="3529264" y="3276600"/>
            <a:ext cx="1876425" cy="1628775"/>
          </a:xfrm>
          <a:prstGeom prst="rect">
            <a:avLst/>
          </a:prstGeom>
          <a:noFill/>
          <a:ln w="9525">
            <a:noFill/>
            <a:miter lim="800000"/>
            <a:headEnd/>
            <a:tailEnd/>
          </a:ln>
        </p:spPr>
      </p:pic>
      <p:sp>
        <p:nvSpPr>
          <p:cNvPr id="17" name="Rectangle 16"/>
          <p:cNvSpPr/>
          <p:nvPr/>
        </p:nvSpPr>
        <p:spPr>
          <a:xfrm>
            <a:off x="6567001" y="3689499"/>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11583195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Service </a:t>
            </a:r>
            <a:r>
              <a:rPr lang="en-US" sz="2400" b="0" dirty="0">
                <a:solidFill>
                  <a:schemeClr val="bg1"/>
                </a:solidFill>
              </a:rPr>
              <a:t>Line</a:t>
            </a: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a:solidFill>
                  <a:srgbClr val="646464"/>
                </a:solidFill>
              </a:rPr>
              <a:t>Globally consistent SL hierarchy </a:t>
            </a:r>
          </a:p>
          <a:p>
            <a:pPr marL="177706" indent="-177706">
              <a:spcAft>
                <a:spcPts val="300"/>
              </a:spcAft>
              <a:buClr>
                <a:srgbClr val="FFC000"/>
              </a:buClr>
              <a:buSzPct val="75000"/>
              <a:buFont typeface="Arial" pitchFamily="34" charset="0"/>
              <a:buChar char="►"/>
            </a:pPr>
            <a:r>
              <a:rPr lang="en-US" sz="1400" dirty="0" smtClean="0">
                <a:solidFill>
                  <a:srgbClr val="646464"/>
                </a:solidFill>
              </a:rPr>
              <a:t>Includes </a:t>
            </a:r>
            <a:r>
              <a:rPr lang="en-US" sz="1400" dirty="0">
                <a:solidFill>
                  <a:srgbClr val="646464"/>
                </a:solidFill>
              </a:rPr>
              <a:t>double counting for ‘Transaction Tax’ </a:t>
            </a:r>
            <a:r>
              <a:rPr lang="en-US" sz="1400" dirty="0" smtClean="0">
                <a:solidFill>
                  <a:srgbClr val="646464"/>
                </a:solidFill>
              </a:rPr>
              <a:t>in TAS and </a:t>
            </a:r>
            <a:r>
              <a:rPr lang="en-US" sz="1400" dirty="0">
                <a:solidFill>
                  <a:srgbClr val="646464"/>
                </a:solidFill>
              </a:rPr>
              <a:t>‘Accounting Compliance &amp; Reporting</a:t>
            </a:r>
            <a:r>
              <a:rPr lang="en-US" sz="1400" dirty="0" smtClean="0">
                <a:solidFill>
                  <a:srgbClr val="646464"/>
                </a:solidFill>
              </a:rPr>
              <a:t>’ (ACR) in BTC</a:t>
            </a:r>
            <a:endParaRPr lang="en-US" sz="1400" dirty="0">
              <a:solidFill>
                <a:srgbClr val="646464"/>
              </a:solidFill>
            </a:endParaRPr>
          </a:p>
          <a:p>
            <a:pPr marL="177706" indent="-177706">
              <a:spcAft>
                <a:spcPts val="300"/>
              </a:spcAft>
              <a:buClr>
                <a:srgbClr val="FFC000"/>
              </a:buClr>
              <a:buSzPct val="75000"/>
              <a:buFont typeface="Arial" pitchFamily="34" charset="0"/>
              <a:buChar char="►"/>
            </a:pPr>
            <a:r>
              <a:rPr lang="en-US" sz="1400" dirty="0">
                <a:solidFill>
                  <a:srgbClr val="646464"/>
                </a:solidFill>
              </a:rPr>
              <a:t>Lowest level: SMU</a:t>
            </a:r>
          </a:p>
          <a:p>
            <a:pPr marL="177706" indent="-177706">
              <a:spcAft>
                <a:spcPts val="300"/>
              </a:spcAft>
              <a:buClr>
                <a:srgbClr val="FFC000"/>
              </a:buClr>
              <a:buSzPct val="75000"/>
              <a:buFont typeface="Arial" pitchFamily="34" charset="0"/>
              <a:buChar char="►"/>
            </a:pPr>
            <a:r>
              <a:rPr lang="en-US" sz="1400" dirty="0">
                <a:solidFill>
                  <a:srgbClr val="646464"/>
                </a:solidFill>
              </a:rPr>
              <a:t>Audience: </a:t>
            </a:r>
          </a:p>
          <a:p>
            <a:pPr marL="634664" lvl="1" indent="-177706">
              <a:spcAft>
                <a:spcPts val="300"/>
              </a:spcAft>
              <a:buClr>
                <a:srgbClr val="FFC000"/>
              </a:buClr>
              <a:buSzPct val="75000"/>
              <a:buFont typeface="Arial" pitchFamily="34" charset="0"/>
              <a:buChar char="►"/>
            </a:pPr>
            <a:r>
              <a:rPr lang="en-US" sz="1400" dirty="0">
                <a:solidFill>
                  <a:srgbClr val="646464"/>
                </a:solidFill>
              </a:rPr>
              <a:t>Business Management </a:t>
            </a:r>
          </a:p>
          <a:p>
            <a:pPr marL="634664" lvl="1" indent="-177706">
              <a:spcAft>
                <a:spcPts val="300"/>
              </a:spcAft>
              <a:buClr>
                <a:srgbClr val="FFC000"/>
              </a:buClr>
              <a:buSzPct val="75000"/>
              <a:buFont typeface="Arial" pitchFamily="34" charset="0"/>
              <a:buChar char="►"/>
            </a:pPr>
            <a:r>
              <a:rPr lang="en-US" sz="1400" dirty="0">
                <a:solidFill>
                  <a:srgbClr val="646464"/>
                </a:solidFill>
              </a:rPr>
              <a:t>Finance</a:t>
            </a: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a:solidFill>
                  <a:srgbClr val="646464"/>
                </a:solidFill>
              </a:rPr>
              <a:t>Service Line</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a:t>Globally defined structure capturing our </a:t>
            </a:r>
            <a:r>
              <a:rPr lang="en-US" sz="1400" b="1" i="1" dirty="0" smtClean="0"/>
              <a:t>Service and Sub </a:t>
            </a:r>
            <a:r>
              <a:rPr lang="en-US" sz="1400" b="1" i="1" dirty="0"/>
              <a:t>Service </a:t>
            </a:r>
            <a:r>
              <a:rPr lang="en-US" sz="1400" b="1" i="1" dirty="0" smtClean="0"/>
              <a:t>Lines. </a:t>
            </a:r>
            <a:endParaRPr lang="en-US" sz="1400" b="1" i="1" dirty="0"/>
          </a:p>
          <a:p>
            <a:pPr>
              <a:lnSpc>
                <a:spcPts val="1600"/>
              </a:lnSpc>
              <a:spcBef>
                <a:spcPts val="400"/>
              </a:spcBef>
              <a:spcAft>
                <a:spcPts val="400"/>
              </a:spcAft>
            </a:pPr>
            <a:r>
              <a:rPr lang="en-US" sz="1400" b="1" i="1" dirty="0"/>
              <a:t>No local flexibility available to reflect a different Service Line roll up.</a:t>
            </a:r>
          </a:p>
        </p:txBody>
      </p:sp>
      <p:sp>
        <p:nvSpPr>
          <p:cNvPr id="8" name="Rectangle 7"/>
          <p:cNvSpPr/>
          <p:nvPr/>
        </p:nvSpPr>
        <p:spPr>
          <a:xfrm>
            <a:off x="350520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9" name="Rectangle 8"/>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39938" name="Picture 2"/>
          <p:cNvPicPr>
            <a:picLocks noChangeAspect="1" noChangeArrowheads="1"/>
          </p:cNvPicPr>
          <p:nvPr/>
        </p:nvPicPr>
        <p:blipFill>
          <a:blip r:embed="rId4" cstate="print"/>
          <a:srcRect/>
          <a:stretch>
            <a:fillRect/>
          </a:stretch>
        </p:blipFill>
        <p:spPr bwMode="auto">
          <a:xfrm>
            <a:off x="3519818" y="3257550"/>
            <a:ext cx="2652382" cy="1513104"/>
          </a:xfrm>
          <a:prstGeom prst="rect">
            <a:avLst/>
          </a:prstGeom>
          <a:noFill/>
          <a:ln w="9525">
            <a:noFill/>
            <a:miter lim="800000"/>
            <a:headEnd/>
            <a:tailEnd/>
          </a:ln>
        </p:spPr>
      </p:pic>
      <p:sp>
        <p:nvSpPr>
          <p:cNvPr id="14" name="Rectangle 13"/>
          <p:cNvSpPr/>
          <p:nvPr/>
        </p:nvSpPr>
        <p:spPr>
          <a:xfrm>
            <a:off x="6567001" y="3886200"/>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50202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Markets</a:t>
            </a:r>
            <a:endParaRPr lang="en-US" sz="2400" b="0" dirty="0">
              <a:solidFill>
                <a:schemeClr val="bg1"/>
              </a:solidFill>
            </a:endParaRP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Globally consistent assignment of Sub-Areas to markets</a:t>
            </a:r>
          </a:p>
          <a:p>
            <a:pPr marL="177706" indent="-177706">
              <a:spcAft>
                <a:spcPts val="300"/>
              </a:spcAft>
              <a:buClr>
                <a:srgbClr val="FFC000"/>
              </a:buClr>
              <a:buSzPct val="75000"/>
              <a:buFont typeface="Arial" pitchFamily="34" charset="0"/>
              <a:buChar char="►"/>
            </a:pPr>
            <a:r>
              <a:rPr lang="en-US" sz="1400" dirty="0" smtClean="0">
                <a:solidFill>
                  <a:srgbClr val="646464"/>
                </a:solidFill>
              </a:rPr>
              <a:t>Lowest level: Markets itself (e.g. developed markets)</a:t>
            </a:r>
          </a:p>
          <a:p>
            <a:pPr marL="177706" indent="-177706">
              <a:spcAft>
                <a:spcPts val="300"/>
              </a:spcAft>
              <a:buClr>
                <a:srgbClr val="FFC000"/>
              </a:buClr>
              <a:buSzPct val="75000"/>
              <a:buFont typeface="Arial" pitchFamily="34" charset="0"/>
              <a:buChar char="►"/>
            </a:pPr>
            <a:r>
              <a:rPr lang="en-US" sz="1400" dirty="0" smtClean="0">
                <a:solidFill>
                  <a:srgbClr val="646464"/>
                </a:solidFill>
              </a:rPr>
              <a:t>The Market dimension is only available in the ‘Executive Weekly Flash’ and ‘Executive Dashboard’ (as well as in Ad-Hoc) and not as an additional filter in other reports</a:t>
            </a: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Markets</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Globally defined structure capturing our Markets structure</a:t>
            </a:r>
          </a:p>
          <a:p>
            <a:pPr>
              <a:lnSpc>
                <a:spcPts val="1600"/>
              </a:lnSpc>
              <a:spcBef>
                <a:spcPts val="400"/>
              </a:spcBef>
              <a:spcAft>
                <a:spcPts val="400"/>
              </a:spcAft>
            </a:pPr>
            <a:r>
              <a:rPr lang="en-US" sz="1400" b="1" i="1" dirty="0" smtClean="0"/>
              <a:t>No local flexibility available to reflect a different Markets assignment.</a:t>
            </a:r>
            <a:endParaRPr lang="en-US" sz="1400" b="1" i="1" dirty="0"/>
          </a:p>
        </p:txBody>
      </p:sp>
      <p:sp>
        <p:nvSpPr>
          <p:cNvPr id="8" name="Rectangle 7"/>
          <p:cNvSpPr/>
          <p:nvPr/>
        </p:nvSpPr>
        <p:spPr>
          <a:xfrm>
            <a:off x="3505200" y="2906398"/>
            <a:ext cx="5181600"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9" name="Rectangle 8"/>
          <p:cNvSpPr/>
          <p:nvPr/>
        </p:nvSpPr>
        <p:spPr>
          <a:xfrm>
            <a:off x="3505200" y="3266398"/>
            <a:ext cx="5181600"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1026" name="Picture 2"/>
          <p:cNvPicPr>
            <a:picLocks noChangeAspect="1" noChangeArrowheads="1"/>
          </p:cNvPicPr>
          <p:nvPr/>
        </p:nvPicPr>
        <p:blipFill>
          <a:blip r:embed="rId3" cstate="print"/>
          <a:srcRect l="2362" t="44094" r="69446" b="39475"/>
          <a:stretch>
            <a:fillRect/>
          </a:stretch>
        </p:blipFill>
        <p:spPr bwMode="auto">
          <a:xfrm>
            <a:off x="3588150" y="3334475"/>
            <a:ext cx="3866698" cy="1408661"/>
          </a:xfrm>
          <a:prstGeom prst="rect">
            <a:avLst/>
          </a:prstGeom>
          <a:noFill/>
          <a:ln w="9525">
            <a:noFill/>
            <a:miter lim="800000"/>
            <a:headEnd/>
            <a:tailEnd/>
          </a:ln>
        </p:spPr>
      </p:pic>
      <p:sp>
        <p:nvSpPr>
          <p:cNvPr id="14" name="Rectangle 13"/>
          <p:cNvSpPr/>
          <p:nvPr/>
        </p:nvSpPr>
        <p:spPr>
          <a:xfrm>
            <a:off x="3686239" y="3376614"/>
            <a:ext cx="2262185" cy="1332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5" name="TextBox 14"/>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spTree>
    <p:extLst>
      <p:ext uri="{BB962C8B-B14F-4D97-AF65-F5344CB8AC3E}">
        <p14:creationId xmlns:p14="http://schemas.microsoft.com/office/powerpoint/2010/main" val="7781501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Standard Report Parameters </a:t>
            </a:r>
            <a:br>
              <a:rPr lang="en-US" dirty="0" smtClean="0">
                <a:solidFill>
                  <a:schemeClr val="bg1"/>
                </a:solidFill>
              </a:rPr>
            </a:br>
            <a:r>
              <a:rPr lang="en-US" sz="2400" b="0" dirty="0" smtClean="0">
                <a:solidFill>
                  <a:schemeClr val="bg1"/>
                </a:solidFill>
              </a:rPr>
              <a:t>Interaction between Management, Geography &amp; SL</a:t>
            </a:r>
            <a:endParaRPr lang="en-US" sz="2400" b="0" dirty="0">
              <a:solidFill>
                <a:schemeClr val="bg1"/>
              </a:solidFill>
            </a:endParaRPr>
          </a:p>
        </p:txBody>
      </p:sp>
      <p:sp>
        <p:nvSpPr>
          <p:cNvPr id="4" name="Text Placeholder 3"/>
          <p:cNvSpPr txBox="1">
            <a:spLocks/>
          </p:cNvSpPr>
          <p:nvPr/>
        </p:nvSpPr>
        <p:spPr>
          <a:xfrm>
            <a:off x="457200" y="1143000"/>
            <a:ext cx="8229600" cy="533400"/>
          </a:xfrm>
          <a:prstGeom prst="rect">
            <a:avLst/>
          </a:prstGeom>
        </p:spPr>
        <p:txBody>
          <a:bodyPr lIns="0" tIns="0" rIns="0" bIns="0"/>
          <a:lstStyle/>
          <a:p>
            <a:pPr marL="0" lvl="1" defTabSz="913916">
              <a:lnSpc>
                <a:spcPct val="85000"/>
              </a:lnSpc>
              <a:spcBef>
                <a:spcPts val="600"/>
              </a:spcBef>
              <a:spcAft>
                <a:spcPts val="600"/>
              </a:spcAft>
              <a:buClr>
                <a:schemeClr val="accent2"/>
              </a:buClr>
              <a:buSzPct val="75000"/>
              <a:tabLst>
                <a:tab pos="2153098" algn="l"/>
              </a:tabLst>
              <a:defRPr/>
            </a:pPr>
            <a:r>
              <a:rPr lang="en-US" b="1" i="1" dirty="0" smtClean="0">
                <a:solidFill>
                  <a:schemeClr val="bg1"/>
                </a:solidFill>
                <a:latin typeface="+mn-lt"/>
              </a:rPr>
              <a:t>The Management, Geography &amp; Service Line dimensions interact with each other to achieve certain cuts of the data</a:t>
            </a:r>
          </a:p>
        </p:txBody>
      </p:sp>
      <p:graphicFrame>
        <p:nvGraphicFramePr>
          <p:cNvPr id="6" name="Table 5"/>
          <p:cNvGraphicFramePr>
            <a:graphicFrameLocks noGrp="1"/>
          </p:cNvGraphicFramePr>
          <p:nvPr/>
        </p:nvGraphicFramePr>
        <p:xfrm>
          <a:off x="457201" y="1904774"/>
          <a:ext cx="8229598" cy="4205761"/>
        </p:xfrm>
        <a:graphic>
          <a:graphicData uri="http://schemas.openxmlformats.org/drawingml/2006/table">
            <a:tbl>
              <a:tblPr/>
              <a:tblGrid>
                <a:gridCol w="2362199"/>
                <a:gridCol w="2135402"/>
                <a:gridCol w="1950644"/>
                <a:gridCol w="1781353"/>
              </a:tblGrid>
              <a:tr h="123568">
                <a:tc>
                  <a:txBody>
                    <a:bodyPr/>
                    <a:lstStyle/>
                    <a:p>
                      <a:pPr algn="ctr" rtl="0" fontAlgn="t"/>
                      <a:r>
                        <a:rPr lang="en-US" sz="1400" b="1" i="0" u="none" strike="noStrike" dirty="0">
                          <a:solidFill>
                            <a:schemeClr val="bg1"/>
                          </a:solidFill>
                          <a:latin typeface="Arial"/>
                        </a:rPr>
                        <a:t>Example </a:t>
                      </a:r>
                    </a:p>
                  </a:txBody>
                  <a:tcPr marL="5617" marR="5617" marT="5617" marB="0"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chemeClr val="accent2"/>
                    </a:solidFill>
                  </a:tcPr>
                </a:tc>
                <a:tc>
                  <a:txBody>
                    <a:bodyPr/>
                    <a:lstStyle/>
                    <a:p>
                      <a:pPr algn="ctr" rtl="0" fontAlgn="t"/>
                      <a:r>
                        <a:rPr lang="en-US" sz="1400" b="1" i="0" u="none" strike="noStrike" dirty="0">
                          <a:solidFill>
                            <a:schemeClr val="bg1"/>
                          </a:solidFill>
                          <a:latin typeface="Arial"/>
                        </a:rPr>
                        <a:t>Management Filter Selection </a:t>
                      </a:r>
                    </a:p>
                  </a:txBody>
                  <a:tcPr marL="5617" marR="5617" marT="5617" marB="0"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chemeClr val="accent2"/>
                    </a:solidFill>
                  </a:tcPr>
                </a:tc>
                <a:tc>
                  <a:txBody>
                    <a:bodyPr/>
                    <a:lstStyle/>
                    <a:p>
                      <a:pPr algn="ctr" rtl="0" fontAlgn="t"/>
                      <a:r>
                        <a:rPr lang="en-US" sz="1400" b="1" i="0" u="none" strike="noStrike" dirty="0">
                          <a:solidFill>
                            <a:schemeClr val="bg1"/>
                          </a:solidFill>
                          <a:latin typeface="Arial"/>
                        </a:rPr>
                        <a:t>Geography Filter Selection </a:t>
                      </a:r>
                    </a:p>
                  </a:txBody>
                  <a:tcPr marL="5617" marR="5617" marT="5617" marB="0"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chemeClr val="accent2"/>
                    </a:solidFill>
                  </a:tcPr>
                </a:tc>
                <a:tc>
                  <a:txBody>
                    <a:bodyPr/>
                    <a:lstStyle/>
                    <a:p>
                      <a:pPr algn="ctr" rtl="0" fontAlgn="t"/>
                      <a:r>
                        <a:rPr lang="en-US" sz="1400" b="1" i="0" u="none" strike="noStrike" dirty="0">
                          <a:solidFill>
                            <a:schemeClr val="bg1"/>
                          </a:solidFill>
                          <a:latin typeface="Arial"/>
                        </a:rPr>
                        <a:t>Service Line Filter Selection</a:t>
                      </a:r>
                    </a:p>
                  </a:txBody>
                  <a:tcPr marL="5617" marR="5617" marT="5617" marB="0"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chemeClr val="accent2"/>
                    </a:solidFill>
                  </a:tcPr>
                </a:tc>
              </a:tr>
              <a:tr h="123568">
                <a:tc>
                  <a:txBody>
                    <a:bodyPr/>
                    <a:lstStyle/>
                    <a:p>
                      <a:pPr algn="l" rtl="0" fontAlgn="t"/>
                      <a:r>
                        <a:rPr lang="en-US" sz="1400" b="0" i="0" u="none" strike="noStrike" dirty="0">
                          <a:solidFill>
                            <a:schemeClr val="bg1"/>
                          </a:solidFill>
                          <a:latin typeface="Arial"/>
                        </a:rPr>
                        <a:t>EMEIA including EYGS (Assurance)</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All Areas including EYG </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EMEIA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Assurance</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r>
              <a:tr h="117951">
                <a:tc>
                  <a:txBody>
                    <a:bodyPr/>
                    <a:lstStyle/>
                    <a:p>
                      <a:pPr algn="l" rtl="0" fontAlgn="t"/>
                      <a:r>
                        <a:rPr lang="en-US" sz="1400" b="0" i="0" u="none" strike="noStrike" dirty="0">
                          <a:solidFill>
                            <a:schemeClr val="bg1"/>
                          </a:solidFill>
                          <a:latin typeface="Arial"/>
                        </a:rPr>
                        <a:t>EMEIA excluding EYGS (Assurance) </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EMEIA</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All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Assurance</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r>
              <a:tr h="117951">
                <a:tc>
                  <a:txBody>
                    <a:bodyPr/>
                    <a:lstStyle/>
                    <a:p>
                      <a:pPr algn="l" rtl="0" fontAlgn="t"/>
                      <a:r>
                        <a:rPr lang="en-US" sz="1400" b="0" i="0" u="none" strike="noStrike" dirty="0">
                          <a:solidFill>
                            <a:schemeClr val="bg1"/>
                          </a:solidFill>
                          <a:latin typeface="Arial"/>
                        </a:rPr>
                        <a:t>FraLux excluding FSO (Advisory)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FraLux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All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r>
              <a:tr h="117951">
                <a:tc>
                  <a:txBody>
                    <a:bodyPr/>
                    <a:lstStyle/>
                    <a:p>
                      <a:pPr algn="l" rtl="0" fontAlgn="t"/>
                      <a:r>
                        <a:rPr lang="en-US" sz="1400" b="0" i="0" u="none" strike="noStrike" dirty="0">
                          <a:solidFill>
                            <a:schemeClr val="bg1"/>
                          </a:solidFill>
                          <a:latin typeface="Arial"/>
                        </a:rPr>
                        <a:t>FraLux incl FSO excl EYGS (Advisory)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EMEIA</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FraLux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r>
              <a:tr h="117951">
                <a:tc>
                  <a:txBody>
                    <a:bodyPr/>
                    <a:lstStyle/>
                    <a:p>
                      <a:pPr algn="l" rtl="0" fontAlgn="t"/>
                      <a:r>
                        <a:rPr lang="en-US" sz="1400" b="0" i="0" u="none" strike="noStrike" dirty="0">
                          <a:solidFill>
                            <a:schemeClr val="bg1"/>
                          </a:solidFill>
                          <a:latin typeface="Arial"/>
                        </a:rPr>
                        <a:t>FraLux incl FSO incl EYGS (Advisory)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All Areas including EYG </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FraLux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r>
              <a:tr h="117951">
                <a:tc>
                  <a:txBody>
                    <a:bodyPr/>
                    <a:lstStyle/>
                    <a:p>
                      <a:pPr algn="l" rtl="0" fontAlgn="t"/>
                      <a:r>
                        <a:rPr lang="en-US" sz="1400" b="0" i="0" u="none" strike="noStrike" dirty="0">
                          <a:solidFill>
                            <a:schemeClr val="bg1"/>
                          </a:solidFill>
                          <a:latin typeface="Arial"/>
                        </a:rPr>
                        <a:t>US including EYC &amp; BBC (Tax)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US Based</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Americas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Tax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r>
              <a:tr h="117951">
                <a:tc>
                  <a:txBody>
                    <a:bodyPr/>
                    <a:lstStyle/>
                    <a:p>
                      <a:pPr algn="l" rtl="0" fontAlgn="t"/>
                      <a:r>
                        <a:rPr lang="en-US" sz="1400" b="0" i="0" u="none" strike="noStrike" dirty="0">
                          <a:solidFill>
                            <a:schemeClr val="bg1"/>
                          </a:solidFill>
                          <a:latin typeface="Arial"/>
                        </a:rPr>
                        <a:t>US excluding EYC &amp; BBC (Tax)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US Based </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US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Tax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r>
              <a:tr h="230285">
                <a:tc>
                  <a:txBody>
                    <a:bodyPr/>
                    <a:lstStyle/>
                    <a:p>
                      <a:pPr algn="l" rtl="0" fontAlgn="t"/>
                      <a:r>
                        <a:rPr lang="en-US" sz="1400" b="0" i="0" u="none" strike="noStrike" dirty="0">
                          <a:solidFill>
                            <a:schemeClr val="bg1"/>
                          </a:solidFill>
                          <a:latin typeface="Arial"/>
                        </a:rPr>
                        <a:t>Australia + New Zealand including FSO excluding EYGS (TAS)</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Asia Pacific</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smtClean="0">
                          <a:solidFill>
                            <a:schemeClr val="bg1"/>
                          </a:solidFill>
                          <a:latin typeface="Arial"/>
                        </a:rPr>
                        <a:t>EYANZ</a:t>
                      </a:r>
                      <a:endParaRPr lang="en-US" sz="1400" b="0" i="0" u="none" strike="noStrike" dirty="0">
                        <a:solidFill>
                          <a:schemeClr val="bg1"/>
                        </a:solidFill>
                        <a:latin typeface="Arial"/>
                      </a:endParaRP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TAS</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r>
            </a:tbl>
          </a:graphicData>
        </a:graphic>
      </p:graphicFrame>
    </p:spTree>
    <p:extLst>
      <p:ext uri="{BB962C8B-B14F-4D97-AF65-F5344CB8AC3E}">
        <p14:creationId xmlns:p14="http://schemas.microsoft.com/office/powerpoint/2010/main" val="3001802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Fiscal Year</a:t>
            </a:r>
            <a:endParaRPr lang="en-US" sz="2400" b="0" dirty="0">
              <a:solidFill>
                <a:schemeClr val="bg1"/>
              </a:solidFill>
            </a:endParaRP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Captures the fiscal year to which the data is linked</a:t>
            </a:r>
          </a:p>
          <a:p>
            <a:pPr marL="177706" indent="-177706">
              <a:spcAft>
                <a:spcPts val="300"/>
              </a:spcAft>
              <a:buClr>
                <a:srgbClr val="FFC000"/>
              </a:buClr>
              <a:buSzPct val="75000"/>
              <a:buFont typeface="Arial" pitchFamily="34" charset="0"/>
              <a:buChar char="►"/>
            </a:pPr>
            <a:r>
              <a:rPr lang="en-US" sz="1400" dirty="0" smtClean="0">
                <a:solidFill>
                  <a:srgbClr val="646464"/>
                </a:solidFill>
              </a:rPr>
              <a:t>Audience</a:t>
            </a:r>
            <a:r>
              <a:rPr lang="en-US" sz="1400" dirty="0">
                <a:solidFill>
                  <a:srgbClr val="646464"/>
                </a:solidFill>
              </a:rPr>
              <a:t>: </a:t>
            </a:r>
          </a:p>
          <a:p>
            <a:pPr marL="634664" lvl="1" indent="-177706">
              <a:spcAft>
                <a:spcPts val="300"/>
              </a:spcAft>
              <a:buClr>
                <a:srgbClr val="FFC000"/>
              </a:buClr>
              <a:buSzPct val="75000"/>
              <a:buFont typeface="Arial" pitchFamily="34" charset="0"/>
              <a:buChar char="►"/>
            </a:pPr>
            <a:r>
              <a:rPr lang="en-US" sz="1400" dirty="0" smtClean="0">
                <a:solidFill>
                  <a:srgbClr val="646464"/>
                </a:solidFill>
              </a:rPr>
              <a:t>Business Management </a:t>
            </a:r>
          </a:p>
          <a:p>
            <a:pPr marL="634664" lvl="1" indent="-177706">
              <a:spcAft>
                <a:spcPts val="300"/>
              </a:spcAft>
              <a:buClr>
                <a:srgbClr val="FFC000"/>
              </a:buClr>
              <a:buSzPct val="75000"/>
              <a:buFont typeface="Arial" pitchFamily="34" charset="0"/>
              <a:buChar char="►"/>
            </a:pPr>
            <a:r>
              <a:rPr lang="en-US" sz="1400" dirty="0" smtClean="0">
                <a:solidFill>
                  <a:srgbClr val="646464"/>
                </a:solidFill>
              </a:rPr>
              <a:t>Finance</a:t>
            </a:r>
          </a:p>
          <a:p>
            <a:pPr marL="634664" lvl="1" indent="-177706">
              <a:spcAft>
                <a:spcPts val="300"/>
              </a:spcAft>
              <a:buClr>
                <a:srgbClr val="FFC000"/>
              </a:buClr>
              <a:buSzPct val="75000"/>
              <a:buFont typeface="Arial" pitchFamily="34" charset="0"/>
              <a:buChar char="►"/>
            </a:pP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Fiscal Year</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Contains the current year and 2 years of historical data</a:t>
            </a:r>
          </a:p>
          <a:p>
            <a:pPr>
              <a:lnSpc>
                <a:spcPts val="1600"/>
              </a:lnSpc>
              <a:spcBef>
                <a:spcPts val="400"/>
              </a:spcBef>
              <a:spcAft>
                <a:spcPts val="400"/>
              </a:spcAft>
            </a:pPr>
            <a:r>
              <a:rPr lang="en-US" sz="1400" b="1" i="1" dirty="0" smtClean="0"/>
              <a:t>Prior Prior Year will be available on reports which do not show a comparison between two years as Prior Prior Prior Year is not available</a:t>
            </a:r>
            <a:endParaRPr lang="en-US" sz="1400" b="1" i="1" dirty="0"/>
          </a:p>
        </p:txBody>
      </p:sp>
      <p:sp>
        <p:nvSpPr>
          <p:cNvPr id="8" name="Rectangle 7"/>
          <p:cNvSpPr/>
          <p:nvPr/>
        </p:nvSpPr>
        <p:spPr>
          <a:xfrm>
            <a:off x="3505200" y="2906398"/>
            <a:ext cx="2696674" cy="360000"/>
          </a:xfrm>
          <a:prstGeom prst="rect">
            <a:avLst/>
          </a:prstGeom>
          <a:solidFill>
            <a:srgbClr val="F2F2F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9" name="Rectangle 8"/>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6147" name="Picture 3"/>
          <p:cNvPicPr>
            <a:picLocks noChangeAspect="1" noChangeArrowheads="1"/>
          </p:cNvPicPr>
          <p:nvPr/>
        </p:nvPicPr>
        <p:blipFill>
          <a:blip r:embed="rId3" cstate="print"/>
          <a:srcRect/>
          <a:stretch>
            <a:fillRect/>
          </a:stretch>
        </p:blipFill>
        <p:spPr bwMode="auto">
          <a:xfrm>
            <a:off x="3513468" y="3276600"/>
            <a:ext cx="2106863" cy="609600"/>
          </a:xfrm>
          <a:prstGeom prst="rect">
            <a:avLst/>
          </a:prstGeom>
          <a:noFill/>
          <a:ln w="9525">
            <a:noFill/>
            <a:miter lim="800000"/>
            <a:headEnd/>
            <a:tailEnd/>
          </a:ln>
        </p:spPr>
      </p:pic>
      <p:sp>
        <p:nvSpPr>
          <p:cNvPr id="17" name="Rectangle 16"/>
          <p:cNvSpPr/>
          <p:nvPr/>
        </p:nvSpPr>
        <p:spPr>
          <a:xfrm>
            <a:off x="6567001" y="4081132"/>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3" name="TextBox 12"/>
          <p:cNvSpPr txBox="1"/>
          <p:nvPr/>
        </p:nvSpPr>
        <p:spPr>
          <a:xfrm>
            <a:off x="435934" y="5181600"/>
            <a:ext cx="2743200" cy="1015663"/>
          </a:xfrm>
          <a:prstGeom prst="rect">
            <a:avLst/>
          </a:prstGeom>
          <a:noFill/>
        </p:spPr>
        <p:txBody>
          <a:bodyPr wrap="square" rtlCol="0">
            <a:spAutoFit/>
          </a:bodyPr>
          <a:lstStyle/>
          <a:p>
            <a:r>
              <a:rPr lang="en-US" sz="1000" dirty="0" smtClean="0">
                <a:solidFill>
                  <a:schemeClr val="bg1"/>
                </a:solidFill>
              </a:rPr>
              <a:t>*In the FY12 reports, FY11 data has been restated to reflect the Foundational Elements policy changes.  </a:t>
            </a:r>
          </a:p>
          <a:p>
            <a:r>
              <a:rPr lang="en-US" sz="1000" dirty="0" smtClean="0">
                <a:solidFill>
                  <a:schemeClr val="bg1"/>
                </a:solidFill>
              </a:rPr>
              <a:t>The FY10 Actuals have not been restated in this respect and are therefore not comparable to the FY12 structure. </a:t>
            </a:r>
            <a:endParaRPr lang="en-US" sz="1000" dirty="0">
              <a:solidFill>
                <a:schemeClr val="bg1"/>
              </a:solidFill>
            </a:endParaRPr>
          </a:p>
        </p:txBody>
      </p:sp>
    </p:spTree>
    <p:extLst>
      <p:ext uri="{BB962C8B-B14F-4D97-AF65-F5344CB8AC3E}">
        <p14:creationId xmlns:p14="http://schemas.microsoft.com/office/powerpoint/2010/main" val="1039718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2"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Time Period</a:t>
            </a:r>
            <a:endParaRPr lang="en-US" sz="2400" b="0" dirty="0">
              <a:solidFill>
                <a:schemeClr val="bg1"/>
              </a:solidFill>
            </a:endParaRP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Regular time periods such as weeks and months</a:t>
            </a:r>
          </a:p>
          <a:p>
            <a:pPr marL="177706" indent="-177706">
              <a:spcAft>
                <a:spcPts val="300"/>
              </a:spcAft>
              <a:buClr>
                <a:srgbClr val="FFC000"/>
              </a:buClr>
              <a:buSzPct val="75000"/>
              <a:buFont typeface="Arial" pitchFamily="34" charset="0"/>
              <a:buChar char="►"/>
            </a:pPr>
            <a:r>
              <a:rPr lang="en-US" sz="1400" dirty="0" smtClean="0">
                <a:solidFill>
                  <a:srgbClr val="646464"/>
                </a:solidFill>
              </a:rPr>
              <a:t>Weeks only available on weekly reports</a:t>
            </a:r>
          </a:p>
          <a:p>
            <a:pPr marL="177706" indent="-177706">
              <a:spcAft>
                <a:spcPts val="300"/>
              </a:spcAft>
              <a:buClr>
                <a:srgbClr val="FFC000"/>
              </a:buClr>
              <a:buSzPct val="75000"/>
              <a:buFont typeface="Arial" pitchFamily="34" charset="0"/>
              <a:buChar char="►"/>
            </a:pPr>
            <a:r>
              <a:rPr lang="en-US" sz="1400" dirty="0" smtClean="0">
                <a:solidFill>
                  <a:srgbClr val="646464"/>
                </a:solidFill>
              </a:rPr>
              <a:t>Month 998 is used to capture GL adjustments for a given year without booking them to a particular month</a:t>
            </a:r>
          </a:p>
          <a:p>
            <a:pPr marL="177706" indent="-177706">
              <a:spcAft>
                <a:spcPts val="300"/>
              </a:spcAft>
              <a:buClr>
                <a:srgbClr val="FFC000"/>
              </a:buClr>
              <a:buSzPct val="75000"/>
              <a:buFont typeface="Arial" pitchFamily="34" charset="0"/>
              <a:buChar char="►"/>
            </a:pPr>
            <a:r>
              <a:rPr lang="en-US" sz="1400" dirty="0" smtClean="0">
                <a:solidFill>
                  <a:srgbClr val="646464"/>
                </a:solidFill>
              </a:rPr>
              <a:t>Audience</a:t>
            </a:r>
            <a:r>
              <a:rPr lang="en-US" sz="1400" dirty="0">
                <a:solidFill>
                  <a:srgbClr val="646464"/>
                </a:solidFill>
              </a:rPr>
              <a:t>: </a:t>
            </a:r>
          </a:p>
          <a:p>
            <a:pPr marL="634664" lvl="1" indent="-177706">
              <a:spcAft>
                <a:spcPts val="300"/>
              </a:spcAft>
              <a:buClr>
                <a:srgbClr val="FFC000"/>
              </a:buClr>
              <a:buSzPct val="75000"/>
              <a:buFont typeface="Arial" pitchFamily="34" charset="0"/>
              <a:buChar char="►"/>
            </a:pPr>
            <a:r>
              <a:rPr lang="en-US" sz="1400" dirty="0">
                <a:solidFill>
                  <a:srgbClr val="646464"/>
                </a:solidFill>
              </a:rPr>
              <a:t>Business Management </a:t>
            </a:r>
          </a:p>
          <a:p>
            <a:pPr marL="634664" lvl="1" indent="-177706">
              <a:spcAft>
                <a:spcPts val="300"/>
              </a:spcAft>
              <a:buClr>
                <a:srgbClr val="FFC000"/>
              </a:buClr>
              <a:buSzPct val="75000"/>
              <a:buFont typeface="Arial" pitchFamily="34" charset="0"/>
              <a:buChar char="►"/>
            </a:pPr>
            <a:r>
              <a:rPr lang="en-US" sz="1400" dirty="0">
                <a:solidFill>
                  <a:srgbClr val="646464"/>
                </a:solidFill>
              </a:rPr>
              <a:t>Finance</a:t>
            </a: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Time Period</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There will be a total of 53 weeks and Week will be based on the standard global calendar (5/4/4) </a:t>
            </a:r>
          </a:p>
        </p:txBody>
      </p:sp>
      <p:sp>
        <p:nvSpPr>
          <p:cNvPr id="8" name="Rectangle 7"/>
          <p:cNvSpPr/>
          <p:nvPr/>
        </p:nvSpPr>
        <p:spPr>
          <a:xfrm>
            <a:off x="3505200" y="2906398"/>
            <a:ext cx="2696674" cy="360000"/>
          </a:xfrm>
          <a:prstGeom prst="rect">
            <a:avLst/>
          </a:prstGeom>
          <a:solidFill>
            <a:srgbClr val="F2F2F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9" name="Rectangle 8"/>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1027" name="Picture 3"/>
          <p:cNvPicPr>
            <a:picLocks noChangeAspect="1" noChangeArrowheads="1"/>
          </p:cNvPicPr>
          <p:nvPr/>
        </p:nvPicPr>
        <p:blipFill>
          <a:blip r:embed="rId3" cstate="print"/>
          <a:srcRect/>
          <a:stretch>
            <a:fillRect/>
          </a:stretch>
        </p:blipFill>
        <p:spPr bwMode="auto">
          <a:xfrm>
            <a:off x="3517075" y="3276600"/>
            <a:ext cx="1876425" cy="2733675"/>
          </a:xfrm>
          <a:prstGeom prst="rect">
            <a:avLst/>
          </a:prstGeom>
          <a:noFill/>
          <a:ln w="9525">
            <a:noFill/>
            <a:miter lim="800000"/>
            <a:headEnd/>
            <a:tailEnd/>
          </a:ln>
        </p:spPr>
      </p:pic>
      <p:sp>
        <p:nvSpPr>
          <p:cNvPr id="17" name="Rectangle 16"/>
          <p:cNvSpPr/>
          <p:nvPr/>
        </p:nvSpPr>
        <p:spPr>
          <a:xfrm>
            <a:off x="6624450" y="4876800"/>
            <a:ext cx="2057400" cy="914400"/>
          </a:xfrm>
          <a:prstGeom prst="rect">
            <a:avLst/>
          </a:prstGeom>
          <a:solidFill>
            <a:schemeClr val="tx2"/>
          </a:solidFill>
          <a:ln w="25400" algn="ctr">
            <a:solidFill>
              <a:srgbClr val="0081AE"/>
            </a:solidFill>
            <a:miter lim="800000"/>
            <a:headEnd/>
            <a:tailEnd/>
          </a:ln>
        </p:spPr>
        <p:txBody>
          <a:bodyPr lIns="91440" tIns="45720" rIns="91440" bIns="45720" anchor="ctr" anchorCtr="0"/>
          <a:lstStyle/>
          <a:p>
            <a:pPr defTabSz="914042">
              <a:buClr>
                <a:srgbClr val="FFC000"/>
              </a:buClr>
              <a:buSzPct val="75000"/>
            </a:pPr>
            <a:r>
              <a:rPr lang="en-US" sz="1000" dirty="0" smtClean="0">
                <a:solidFill>
                  <a:schemeClr val="bg1"/>
                </a:solidFill>
                <a:latin typeface="Arial" charset="0"/>
              </a:rPr>
              <a:t>The monthly Adjustment weeks are used to capture the currency conversion adjustment mentioned in the Concepts section</a:t>
            </a:r>
            <a:endParaRPr lang="en-US" sz="1000" dirty="0">
              <a:solidFill>
                <a:schemeClr val="bg1"/>
              </a:solidFill>
              <a:latin typeface="Arial" charset="0"/>
            </a:endParaRPr>
          </a:p>
        </p:txBody>
      </p:sp>
      <p:cxnSp>
        <p:nvCxnSpPr>
          <p:cNvPr id="19" name="Straight Connector 18"/>
          <p:cNvCxnSpPr>
            <a:endCxn id="17" idx="1"/>
          </p:cNvCxnSpPr>
          <p:nvPr/>
        </p:nvCxnSpPr>
        <p:spPr>
          <a:xfrm>
            <a:off x="4719450" y="4724400"/>
            <a:ext cx="1905000" cy="609600"/>
          </a:xfrm>
          <a:prstGeom prst="line">
            <a:avLst/>
          </a:prstGeom>
          <a:ln w="25400">
            <a:solidFill>
              <a:srgbClr val="0081AE"/>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7" idx="1"/>
          </p:cNvCxnSpPr>
          <p:nvPr/>
        </p:nvCxnSpPr>
        <p:spPr>
          <a:xfrm flipV="1">
            <a:off x="4871850" y="5334000"/>
            <a:ext cx="1752600" cy="381000"/>
          </a:xfrm>
          <a:prstGeom prst="line">
            <a:avLst/>
          </a:prstGeom>
          <a:ln w="25400">
            <a:solidFill>
              <a:srgbClr val="0081AE"/>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567001" y="4277833"/>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35297426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Period Type</a:t>
            </a:r>
            <a:endParaRPr lang="en-US" sz="2400" b="0" dirty="0">
              <a:solidFill>
                <a:schemeClr val="bg1"/>
              </a:solidFill>
            </a:endParaRP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Audience</a:t>
            </a:r>
            <a:r>
              <a:rPr lang="en-US" sz="1400" dirty="0">
                <a:solidFill>
                  <a:srgbClr val="646464"/>
                </a:solidFill>
              </a:rPr>
              <a:t>: </a:t>
            </a:r>
          </a:p>
          <a:p>
            <a:pPr marL="634664" lvl="1" indent="-177706">
              <a:spcAft>
                <a:spcPts val="300"/>
              </a:spcAft>
              <a:buClr>
                <a:srgbClr val="FFC000"/>
              </a:buClr>
              <a:buSzPct val="75000"/>
              <a:buFont typeface="Arial" pitchFamily="34" charset="0"/>
              <a:buChar char="►"/>
            </a:pPr>
            <a:r>
              <a:rPr lang="en-US" sz="1400" dirty="0" smtClean="0">
                <a:solidFill>
                  <a:srgbClr val="646464"/>
                </a:solidFill>
              </a:rPr>
              <a:t>Business Management</a:t>
            </a:r>
          </a:p>
          <a:p>
            <a:pPr marL="634664" lvl="1" indent="-177706">
              <a:spcAft>
                <a:spcPts val="300"/>
              </a:spcAft>
              <a:buClr>
                <a:srgbClr val="FFC000"/>
              </a:buClr>
              <a:buSzPct val="75000"/>
              <a:buFont typeface="Arial" pitchFamily="34" charset="0"/>
              <a:buChar char="►"/>
            </a:pPr>
            <a:r>
              <a:rPr lang="en-US" sz="1400" dirty="0" smtClean="0">
                <a:solidFill>
                  <a:srgbClr val="646464"/>
                </a:solidFill>
              </a:rPr>
              <a:t>Finance</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Period Type</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Allows user to swap between MTD and YTD views</a:t>
            </a:r>
          </a:p>
          <a:p>
            <a:pPr>
              <a:lnSpc>
                <a:spcPts val="1600"/>
              </a:lnSpc>
              <a:spcBef>
                <a:spcPts val="400"/>
              </a:spcBef>
              <a:spcAft>
                <a:spcPts val="400"/>
              </a:spcAft>
            </a:pPr>
            <a:r>
              <a:rPr lang="en-US" sz="1400" b="1" i="1" dirty="0" smtClean="0"/>
              <a:t>Additional period types will be added as part of a future release</a:t>
            </a:r>
            <a:endParaRPr lang="en-US" sz="1400" b="1" i="1" dirty="0"/>
          </a:p>
        </p:txBody>
      </p:sp>
      <p:sp>
        <p:nvSpPr>
          <p:cNvPr id="8" name="Rectangle 7"/>
          <p:cNvSpPr/>
          <p:nvPr/>
        </p:nvSpPr>
        <p:spPr>
          <a:xfrm>
            <a:off x="3505200" y="2906398"/>
            <a:ext cx="2696674" cy="360000"/>
          </a:xfrm>
          <a:prstGeom prst="rect">
            <a:avLst/>
          </a:prstGeom>
          <a:solidFill>
            <a:srgbClr val="F2F2F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9" name="Rectangle 8"/>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8195" name="Picture 3"/>
          <p:cNvPicPr>
            <a:picLocks noChangeAspect="1" noChangeArrowheads="1"/>
          </p:cNvPicPr>
          <p:nvPr/>
        </p:nvPicPr>
        <p:blipFill>
          <a:blip r:embed="rId3" cstate="print"/>
          <a:srcRect/>
          <a:stretch>
            <a:fillRect/>
          </a:stretch>
        </p:blipFill>
        <p:spPr bwMode="auto">
          <a:xfrm>
            <a:off x="3522993" y="3276600"/>
            <a:ext cx="1857375" cy="561975"/>
          </a:xfrm>
          <a:prstGeom prst="rect">
            <a:avLst/>
          </a:prstGeom>
          <a:noFill/>
          <a:ln w="9525">
            <a:noFill/>
            <a:miter lim="800000"/>
            <a:headEnd/>
            <a:tailEnd/>
          </a:ln>
        </p:spPr>
      </p:pic>
      <p:sp>
        <p:nvSpPr>
          <p:cNvPr id="17" name="Rectangle 16"/>
          <p:cNvSpPr/>
          <p:nvPr/>
        </p:nvSpPr>
        <p:spPr>
          <a:xfrm>
            <a:off x="6567001" y="4463901"/>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9861879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Scenario*</a:t>
            </a:r>
            <a:endParaRPr lang="en-US" sz="2400" b="0" dirty="0">
              <a:solidFill>
                <a:schemeClr val="bg1"/>
              </a:solidFill>
            </a:endParaRP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Actual represents GFIS GL + Adjustments + Restatements</a:t>
            </a:r>
          </a:p>
          <a:p>
            <a:pPr marL="177706" indent="-177706">
              <a:spcAft>
                <a:spcPts val="300"/>
              </a:spcAft>
              <a:buClr>
                <a:srgbClr val="FFC000"/>
              </a:buClr>
              <a:buSzPct val="75000"/>
              <a:buFont typeface="Arial" pitchFamily="34" charset="0"/>
              <a:buChar char="►"/>
            </a:pPr>
            <a:r>
              <a:rPr lang="en-US" sz="1400" dirty="0" smtClean="0">
                <a:solidFill>
                  <a:srgbClr val="646464"/>
                </a:solidFill>
              </a:rPr>
              <a:t>GFIS GL represents data as recorded in GFIS</a:t>
            </a:r>
          </a:p>
          <a:p>
            <a:pPr marL="177706" indent="-177706">
              <a:spcAft>
                <a:spcPts val="300"/>
              </a:spcAft>
              <a:buClr>
                <a:srgbClr val="FFC000"/>
              </a:buClr>
              <a:buSzPct val="75000"/>
              <a:buFont typeface="Arial" pitchFamily="34" charset="0"/>
              <a:buChar char="►"/>
            </a:pPr>
            <a:r>
              <a:rPr lang="en-US" sz="1400" dirty="0" smtClean="0">
                <a:solidFill>
                  <a:srgbClr val="646464"/>
                </a:solidFill>
              </a:rPr>
              <a:t>Adjustments captures data for non GFIS countries and outside of GFIS adjustments</a:t>
            </a:r>
          </a:p>
          <a:p>
            <a:pPr marL="177706" indent="-177706">
              <a:spcAft>
                <a:spcPts val="300"/>
              </a:spcAft>
              <a:buClr>
                <a:srgbClr val="FFC000"/>
              </a:buClr>
              <a:buSzPct val="75000"/>
              <a:buFont typeface="Arial" pitchFamily="34" charset="0"/>
              <a:buChar char="►"/>
            </a:pPr>
            <a:r>
              <a:rPr lang="en-US" sz="1400" dirty="0" smtClean="0">
                <a:solidFill>
                  <a:srgbClr val="646464"/>
                </a:solidFill>
              </a:rPr>
              <a:t>Restatements captures prior year restatements for accounting policy changes</a:t>
            </a:r>
          </a:p>
          <a:p>
            <a:pPr marL="177706" indent="-177706">
              <a:spcAft>
                <a:spcPts val="300"/>
              </a:spcAft>
              <a:buClr>
                <a:srgbClr val="FFC000"/>
              </a:buClr>
              <a:buSzPct val="75000"/>
              <a:buFont typeface="Arial" pitchFamily="34" charset="0"/>
              <a:buChar char="►"/>
            </a:pPr>
            <a:r>
              <a:rPr lang="en-US" sz="1400" dirty="0" smtClean="0">
                <a:solidFill>
                  <a:srgbClr val="646464"/>
                </a:solidFill>
              </a:rPr>
              <a:t>Audience</a:t>
            </a:r>
            <a:r>
              <a:rPr lang="en-US" sz="1400" dirty="0">
                <a:solidFill>
                  <a:srgbClr val="646464"/>
                </a:solidFill>
              </a:rPr>
              <a:t>: </a:t>
            </a:r>
          </a:p>
          <a:p>
            <a:pPr marL="634664" lvl="1" indent="-177706">
              <a:spcAft>
                <a:spcPts val="300"/>
              </a:spcAft>
              <a:buClr>
                <a:srgbClr val="FFC000"/>
              </a:buClr>
              <a:buSzPct val="75000"/>
              <a:buFont typeface="Arial" pitchFamily="34" charset="0"/>
              <a:buChar char="►"/>
            </a:pPr>
            <a:r>
              <a:rPr lang="en-US" sz="1400" dirty="0" smtClean="0">
                <a:solidFill>
                  <a:srgbClr val="646464"/>
                </a:solidFill>
              </a:rPr>
              <a:t>Finance</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Scenario</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Allows the user to swap between various categories of data</a:t>
            </a:r>
          </a:p>
          <a:p>
            <a:pPr>
              <a:lnSpc>
                <a:spcPts val="1600"/>
              </a:lnSpc>
              <a:spcBef>
                <a:spcPts val="400"/>
              </a:spcBef>
              <a:spcAft>
                <a:spcPts val="400"/>
              </a:spcAft>
            </a:pPr>
            <a:r>
              <a:rPr lang="en-US" sz="1400" b="1" i="1" dirty="0" smtClean="0"/>
              <a:t>Plan / Outlook data is only available in the Current Year</a:t>
            </a:r>
          </a:p>
          <a:p>
            <a:pPr lvl="1">
              <a:spcBef>
                <a:spcPts val="0"/>
              </a:spcBef>
              <a:spcAft>
                <a:spcPts val="0"/>
              </a:spcAft>
            </a:pPr>
            <a:r>
              <a:rPr lang="en-US" sz="1200" b="1" i="1" dirty="0" smtClean="0">
                <a:solidFill>
                  <a:schemeClr val="bg1"/>
                </a:solidFill>
              </a:rPr>
              <a:t>FY12 Reports will only capture the FY12 Plan Data</a:t>
            </a:r>
          </a:p>
          <a:p>
            <a:pPr lvl="1">
              <a:spcBef>
                <a:spcPts val="0"/>
              </a:spcBef>
              <a:spcAft>
                <a:spcPts val="0"/>
              </a:spcAft>
            </a:pPr>
            <a:r>
              <a:rPr lang="en-US" sz="1200" b="1" i="1" dirty="0" smtClean="0">
                <a:solidFill>
                  <a:schemeClr val="bg1"/>
                </a:solidFill>
              </a:rPr>
              <a:t>FY11 Reports will only capture the FY11 Plan / Outlook Data</a:t>
            </a:r>
            <a:endParaRPr lang="en-US" sz="1200" b="1" i="1" dirty="0">
              <a:solidFill>
                <a:schemeClr val="bg1"/>
              </a:solidFill>
            </a:endParaRPr>
          </a:p>
        </p:txBody>
      </p:sp>
      <p:sp>
        <p:nvSpPr>
          <p:cNvPr id="10" name="Rectangle 9"/>
          <p:cNvSpPr/>
          <p:nvPr/>
        </p:nvSpPr>
        <p:spPr>
          <a:xfrm>
            <a:off x="3505200" y="2906398"/>
            <a:ext cx="2696674" cy="360000"/>
          </a:xfrm>
          <a:prstGeom prst="rect">
            <a:avLst/>
          </a:prstGeom>
          <a:solidFill>
            <a:srgbClr val="F2F2F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1" name="Rectangle 10"/>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9218" name="Picture 2"/>
          <p:cNvPicPr>
            <a:picLocks noChangeAspect="1" noChangeArrowheads="1"/>
          </p:cNvPicPr>
          <p:nvPr/>
        </p:nvPicPr>
        <p:blipFill>
          <a:blip r:embed="rId3" cstate="print"/>
          <a:srcRect/>
          <a:stretch>
            <a:fillRect/>
          </a:stretch>
        </p:blipFill>
        <p:spPr bwMode="auto">
          <a:xfrm>
            <a:off x="3521743" y="3276600"/>
            <a:ext cx="1876425" cy="1295400"/>
          </a:xfrm>
          <a:prstGeom prst="rect">
            <a:avLst/>
          </a:prstGeom>
          <a:noFill/>
          <a:ln w="9525">
            <a:noFill/>
            <a:miter lim="800000"/>
            <a:headEnd/>
            <a:tailEnd/>
          </a:ln>
        </p:spPr>
      </p:pic>
      <p:sp>
        <p:nvSpPr>
          <p:cNvPr id="17" name="Rectangle 16"/>
          <p:cNvSpPr/>
          <p:nvPr/>
        </p:nvSpPr>
        <p:spPr>
          <a:xfrm>
            <a:off x="6567001" y="4658833"/>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3" name="TextBox 12"/>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sp>
        <p:nvSpPr>
          <p:cNvPr id="14" name="TextBox 13"/>
          <p:cNvSpPr txBox="1"/>
          <p:nvPr/>
        </p:nvSpPr>
        <p:spPr>
          <a:xfrm>
            <a:off x="5505357" y="838200"/>
            <a:ext cx="3181443" cy="246221"/>
          </a:xfrm>
          <a:prstGeom prst="rect">
            <a:avLst/>
          </a:prstGeom>
          <a:noFill/>
        </p:spPr>
        <p:txBody>
          <a:bodyPr wrap="none" lIns="0" rIns="0" rtlCol="0">
            <a:spAutoFit/>
          </a:bodyPr>
          <a:lstStyle/>
          <a:p>
            <a:pPr algn="r"/>
            <a:r>
              <a:rPr lang="en-US" sz="1000" i="1" dirty="0" smtClean="0"/>
              <a:t>* P&amp;B reports offer additional scenarios (see next page)</a:t>
            </a:r>
            <a:endParaRPr lang="en-US" sz="1000" i="1" dirty="0"/>
          </a:p>
        </p:txBody>
      </p:sp>
    </p:spTree>
    <p:extLst>
      <p:ext uri="{BB962C8B-B14F-4D97-AF65-F5344CB8AC3E}">
        <p14:creationId xmlns:p14="http://schemas.microsoft.com/office/powerpoint/2010/main" val="5511685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cstate="print"/>
          <a:srcRect/>
          <a:stretch>
            <a:fillRect/>
          </a:stretch>
        </p:blipFill>
        <p:spPr bwMode="auto">
          <a:xfrm>
            <a:off x="6553200" y="2895601"/>
            <a:ext cx="2133599" cy="3291320"/>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Standard Report Parameters </a:t>
            </a:r>
            <a:br>
              <a:rPr lang="en-US" dirty="0" smtClean="0">
                <a:solidFill>
                  <a:schemeClr val="bg1"/>
                </a:solidFill>
              </a:rPr>
            </a:br>
            <a:r>
              <a:rPr lang="en-US" sz="2400" b="0" dirty="0" smtClean="0">
                <a:solidFill>
                  <a:schemeClr val="bg1"/>
                </a:solidFill>
              </a:rPr>
              <a:t>Currency*</a:t>
            </a:r>
            <a:endParaRPr lang="en-US" sz="2400" b="0" dirty="0">
              <a:solidFill>
                <a:schemeClr val="bg1"/>
              </a:solidFill>
            </a:endParaRPr>
          </a:p>
        </p:txBody>
      </p:sp>
      <p:sp>
        <p:nvSpPr>
          <p:cNvPr id="16" name="Rectangle 15"/>
          <p:cNvSpPr/>
          <p:nvPr/>
        </p:nvSpPr>
        <p:spPr>
          <a:xfrm>
            <a:off x="480060" y="2906398"/>
            <a:ext cx="2696674" cy="360000"/>
          </a:xfrm>
          <a:prstGeom prst="rect">
            <a:avLst/>
          </a:prstGeom>
          <a:solidFill>
            <a:schemeClr val="accent4"/>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solidFill>
            <a:schemeClr val="tx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t>Constant rates are used to calculate  operational variances excluding exchange rate effects</a:t>
            </a:r>
            <a:endParaRPr lang="en-US" sz="1400" dirty="0">
              <a:solidFill>
                <a:srgbClr val="646464"/>
              </a:solidFill>
            </a:endParaRPr>
          </a:p>
          <a:p>
            <a:pPr marL="177706" indent="-177706">
              <a:spcAft>
                <a:spcPts val="300"/>
              </a:spcAft>
              <a:buClr>
                <a:srgbClr val="FFC000"/>
              </a:buClr>
              <a:buSzPct val="75000"/>
              <a:buFont typeface="Arial" pitchFamily="34" charset="0"/>
              <a:buChar char="►"/>
            </a:pPr>
            <a:r>
              <a:rPr lang="en-US" sz="1400" dirty="0">
                <a:solidFill>
                  <a:srgbClr val="646464"/>
                </a:solidFill>
              </a:rPr>
              <a:t>Audience: </a:t>
            </a:r>
          </a:p>
          <a:p>
            <a:pPr marL="634664" lvl="1" indent="-177706">
              <a:spcAft>
                <a:spcPts val="300"/>
              </a:spcAft>
              <a:buClr>
                <a:srgbClr val="FFC000"/>
              </a:buClr>
              <a:buSzPct val="75000"/>
              <a:buFont typeface="Arial" pitchFamily="34" charset="0"/>
              <a:buChar char="►"/>
            </a:pPr>
            <a:r>
              <a:rPr lang="en-US" sz="1400" dirty="0">
                <a:solidFill>
                  <a:srgbClr val="646464"/>
                </a:solidFill>
              </a:rPr>
              <a:t>Business Management </a:t>
            </a:r>
          </a:p>
          <a:p>
            <a:pPr marL="634664" lvl="1" indent="-177706">
              <a:spcAft>
                <a:spcPts val="300"/>
              </a:spcAft>
              <a:buClr>
                <a:srgbClr val="FFC000"/>
              </a:buClr>
              <a:buSzPct val="75000"/>
              <a:buFont typeface="Arial" pitchFamily="34" charset="0"/>
              <a:buChar char="►"/>
            </a:pPr>
            <a:r>
              <a:rPr lang="en-US" sz="1400" dirty="0">
                <a:solidFill>
                  <a:srgbClr val="646464"/>
                </a:solidFill>
              </a:rPr>
              <a:t>Finance</a:t>
            </a: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Currency</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accent4"/>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Allows the user to swap between Local, Area, Alternate Area and Global currencies</a:t>
            </a:r>
          </a:p>
        </p:txBody>
      </p:sp>
      <p:sp>
        <p:nvSpPr>
          <p:cNvPr id="8" name="Rectangle 7"/>
          <p:cNvSpPr/>
          <p:nvPr/>
        </p:nvSpPr>
        <p:spPr>
          <a:xfrm>
            <a:off x="3505200" y="2906398"/>
            <a:ext cx="2696674" cy="360000"/>
          </a:xfrm>
          <a:prstGeom prst="rect">
            <a:avLst/>
          </a:prstGeom>
          <a:solidFill>
            <a:srgbClr val="F2F2F2"/>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9" name="Rectangle 8"/>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10244" name="Picture 4"/>
          <p:cNvPicPr>
            <a:picLocks noChangeAspect="1" noChangeArrowheads="1"/>
          </p:cNvPicPr>
          <p:nvPr/>
        </p:nvPicPr>
        <p:blipFill>
          <a:blip r:embed="rId3" cstate="print"/>
          <a:srcRect/>
          <a:stretch>
            <a:fillRect/>
          </a:stretch>
        </p:blipFill>
        <p:spPr bwMode="auto">
          <a:xfrm>
            <a:off x="3517232" y="3276600"/>
            <a:ext cx="1866900" cy="1466850"/>
          </a:xfrm>
          <a:prstGeom prst="rect">
            <a:avLst/>
          </a:prstGeom>
          <a:noFill/>
          <a:ln w="9525">
            <a:noFill/>
            <a:miter lim="800000"/>
            <a:headEnd/>
            <a:tailEnd/>
          </a:ln>
        </p:spPr>
      </p:pic>
      <p:sp>
        <p:nvSpPr>
          <p:cNvPr id="17" name="Rectangle 16"/>
          <p:cNvSpPr/>
          <p:nvPr/>
        </p:nvSpPr>
        <p:spPr>
          <a:xfrm>
            <a:off x="6567001" y="4855534"/>
            <a:ext cx="2066544"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 name="TextBox 13"/>
          <p:cNvSpPr txBox="1"/>
          <p:nvPr/>
        </p:nvSpPr>
        <p:spPr>
          <a:xfrm>
            <a:off x="6364048" y="838200"/>
            <a:ext cx="2322752" cy="246221"/>
          </a:xfrm>
          <a:prstGeom prst="rect">
            <a:avLst/>
          </a:prstGeom>
          <a:noFill/>
        </p:spPr>
        <p:txBody>
          <a:bodyPr wrap="none" lIns="0" rIns="0" rtlCol="0">
            <a:spAutoFit/>
          </a:bodyPr>
          <a:lstStyle/>
          <a:p>
            <a:pPr algn="r"/>
            <a:r>
              <a:rPr lang="en-US" sz="1000" i="1" dirty="0" smtClean="0"/>
              <a:t>* P&amp;B reports only contain constant rates</a:t>
            </a:r>
            <a:endParaRPr lang="en-US" sz="1000" i="1" dirty="0"/>
          </a:p>
        </p:txBody>
      </p:sp>
    </p:spTree>
    <p:extLst>
      <p:ext uri="{BB962C8B-B14F-4D97-AF65-F5344CB8AC3E}">
        <p14:creationId xmlns:p14="http://schemas.microsoft.com/office/powerpoint/2010/main" val="3240811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 and Key Changes</a:t>
            </a:r>
            <a:endParaRPr lang="en-US" dirty="0"/>
          </a:p>
        </p:txBody>
      </p:sp>
      <p:sp>
        <p:nvSpPr>
          <p:cNvPr id="18" name="Rectangle 17"/>
          <p:cNvSpPr>
            <a:spLocks noChangeArrowheads="1"/>
          </p:cNvSpPr>
          <p:nvPr/>
        </p:nvSpPr>
        <p:spPr bwMode="auto">
          <a:xfrm>
            <a:off x="455614" y="685803"/>
            <a:ext cx="8232774" cy="1066800"/>
          </a:xfrm>
          <a:prstGeom prst="rect">
            <a:avLst/>
          </a:prstGeom>
          <a:solidFill>
            <a:srgbClr val="FFD200"/>
          </a:solidFill>
          <a:ln w="9525">
            <a:noFill/>
            <a:miter lim="800000"/>
            <a:headEnd/>
            <a:tailEnd/>
          </a:ln>
        </p:spPr>
        <p:txBody>
          <a:bodyPr lIns="108000" tIns="108000" rIns="180000" bIns="46800" anchor="t" anchorCtr="0"/>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pPr marL="0" lvl="2" indent="12700" algn="l" defTabSz="895350" eaLnBrk="0" hangingPunct="0">
              <a:spcBef>
                <a:spcPct val="20000"/>
              </a:spcBef>
              <a:spcAft>
                <a:spcPct val="20000"/>
              </a:spcAft>
              <a:buClr>
                <a:schemeClr val="tx2"/>
              </a:buClr>
              <a:buSzPct val="80000"/>
            </a:pPr>
            <a:r>
              <a:rPr lang="en-US" b="1" dirty="0"/>
              <a:t>Vision</a:t>
            </a:r>
            <a:endParaRPr lang="en-US" sz="200" b="1" dirty="0"/>
          </a:p>
          <a:p>
            <a:pPr marL="177800" lvl="3" indent="0" algn="l" defTabSz="895350" eaLnBrk="0" hangingPunct="0">
              <a:spcBef>
                <a:spcPct val="20000"/>
              </a:spcBef>
              <a:spcAft>
                <a:spcPct val="20000"/>
              </a:spcAft>
              <a:buClr>
                <a:schemeClr val="tx2"/>
              </a:buClr>
              <a:buSzPct val="80000"/>
            </a:pPr>
            <a:r>
              <a:rPr lang="en-US" dirty="0"/>
              <a:t>Our goal is to create a world class global finance function that provides consistent high quality service to business managers and our client account teams, lowers enterprise risk and cost, supports improved integration of the organization globally and invests in development and career path for our people.</a:t>
            </a:r>
          </a:p>
        </p:txBody>
      </p:sp>
      <p:sp>
        <p:nvSpPr>
          <p:cNvPr id="33" name="Rectangle 32"/>
          <p:cNvSpPr/>
          <p:nvPr/>
        </p:nvSpPr>
        <p:spPr bwMode="auto">
          <a:xfrm>
            <a:off x="454818" y="1804609"/>
            <a:ext cx="8239125" cy="468000"/>
          </a:xfrm>
          <a:prstGeom prst="rect">
            <a:avLst/>
          </a:prstGeom>
          <a:solidFill>
            <a:srgbClr val="FFD200"/>
          </a:solidFill>
          <a:ln w="9525" cap="flat" cmpd="sng" algn="ctr">
            <a:solidFill>
              <a:srgbClr val="FFD200"/>
            </a:solidFill>
            <a:prstDash val="solid"/>
            <a:round/>
            <a:headEnd type="none" w="med" len="med"/>
            <a:tailEnd type="none" w="med" len="med"/>
          </a:ln>
          <a:effectLst/>
        </p:spPr>
        <p:txBody>
          <a:bodyPr vert="horz" wrap="square" lIns="72000" tIns="72000" rIns="72000" bIns="45720" numCol="1" rtlCol="0" anchor="t" anchorCtr="0" compatLnSpc="1">
            <a:prstTxWarp prst="textNoShape">
              <a:avLst/>
            </a:prstTxWarp>
          </a:bodyPr>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lumMod val="50000"/>
                  </a:schemeClr>
                </a:solidFill>
                <a:effectLst/>
                <a:latin typeface="+mj-lt"/>
              </a:rPr>
              <a:t>Key changes</a:t>
            </a:r>
          </a:p>
        </p:txBody>
      </p:sp>
      <p:sp>
        <p:nvSpPr>
          <p:cNvPr id="34" name="Rectangle 33"/>
          <p:cNvSpPr/>
          <p:nvPr/>
        </p:nvSpPr>
        <p:spPr>
          <a:xfrm>
            <a:off x="563960" y="2146656"/>
            <a:ext cx="2475811" cy="461665"/>
          </a:xfrm>
          <a:prstGeom prst="rect">
            <a:avLst/>
          </a:prstGeom>
          <a:solidFill>
            <a:srgbClr val="646464"/>
          </a:solidFill>
          <a:ln>
            <a:solidFill>
              <a:srgbClr val="646464"/>
            </a:solidFill>
          </a:ln>
        </p:spPr>
        <p:txBody>
          <a:bodyPr wrap="square" lIns="72000" tIns="36000" rIns="72000" bIns="36000" anchor="ctr" anchorCtr="0">
            <a:noAutofit/>
          </a:bodyPr>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r>
              <a:rPr lang="en-US" b="1" dirty="0">
                <a:solidFill>
                  <a:schemeClr val="tx2"/>
                </a:solidFill>
                <a:latin typeface="+mj-lt"/>
              </a:rPr>
              <a:t>a) Accounting </a:t>
            </a:r>
            <a:r>
              <a:rPr lang="en-US" b="1" dirty="0" smtClean="0">
                <a:solidFill>
                  <a:schemeClr val="tx2"/>
                </a:solidFill>
                <a:latin typeface="+mj-lt"/>
              </a:rPr>
              <a:t>Policies</a:t>
            </a:r>
            <a:endParaRPr lang="en-US" b="1" dirty="0">
              <a:solidFill>
                <a:schemeClr val="tx2"/>
              </a:solidFill>
              <a:latin typeface="+mj-lt"/>
            </a:endParaRPr>
          </a:p>
        </p:txBody>
      </p:sp>
      <p:sp>
        <p:nvSpPr>
          <p:cNvPr id="35" name="Rectangle 34"/>
          <p:cNvSpPr/>
          <p:nvPr/>
        </p:nvSpPr>
        <p:spPr>
          <a:xfrm>
            <a:off x="3297657" y="2122544"/>
            <a:ext cx="2475811" cy="461665"/>
          </a:xfrm>
          <a:prstGeom prst="rect">
            <a:avLst/>
          </a:prstGeom>
          <a:solidFill>
            <a:srgbClr val="646464"/>
          </a:solidFill>
          <a:ln>
            <a:solidFill>
              <a:srgbClr val="646464"/>
            </a:solidFill>
          </a:ln>
        </p:spPr>
        <p:txBody>
          <a:bodyPr wrap="square" lIns="72000" tIns="36000" rIns="72000" bIns="36000" anchor="ctr" anchorCtr="0">
            <a:noAutofit/>
          </a:bodyPr>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r>
              <a:rPr lang="en-US" b="1" dirty="0">
                <a:solidFill>
                  <a:schemeClr val="tx2"/>
                </a:solidFill>
              </a:rPr>
              <a:t>b) </a:t>
            </a:r>
            <a:r>
              <a:rPr lang="en-US" b="1" dirty="0" smtClean="0">
                <a:solidFill>
                  <a:schemeClr val="tx2"/>
                </a:solidFill>
              </a:rPr>
              <a:t>One </a:t>
            </a:r>
            <a:r>
              <a:rPr lang="en-US" b="1" dirty="0">
                <a:solidFill>
                  <a:schemeClr val="tx2"/>
                </a:solidFill>
              </a:rPr>
              <a:t>Global Reporting System</a:t>
            </a:r>
          </a:p>
        </p:txBody>
      </p:sp>
      <p:sp>
        <p:nvSpPr>
          <p:cNvPr id="36" name="Rectangle 35"/>
          <p:cNvSpPr/>
          <p:nvPr/>
        </p:nvSpPr>
        <p:spPr>
          <a:xfrm>
            <a:off x="6101670" y="2122544"/>
            <a:ext cx="2475811" cy="461665"/>
          </a:xfrm>
          <a:prstGeom prst="rect">
            <a:avLst/>
          </a:prstGeom>
          <a:solidFill>
            <a:srgbClr val="646464"/>
          </a:solidFill>
          <a:ln>
            <a:solidFill>
              <a:srgbClr val="646464"/>
            </a:solidFill>
          </a:ln>
        </p:spPr>
        <p:txBody>
          <a:bodyPr wrap="square" lIns="72000" tIns="36000" rIns="72000" bIns="36000" anchor="ctr" anchorCtr="0">
            <a:noAutofit/>
          </a:bodyPr>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r>
              <a:rPr lang="en-US" b="1" dirty="0">
                <a:solidFill>
                  <a:schemeClr val="tx2"/>
                </a:solidFill>
              </a:rPr>
              <a:t>c) Standardized </a:t>
            </a:r>
            <a:r>
              <a:rPr lang="en-US" b="1" dirty="0" smtClean="0">
                <a:solidFill>
                  <a:schemeClr val="tx2"/>
                </a:solidFill>
              </a:rPr>
              <a:t>Reports </a:t>
            </a:r>
            <a:endParaRPr lang="en-US" b="1" dirty="0">
              <a:solidFill>
                <a:schemeClr val="tx2"/>
              </a:solidFill>
            </a:endParaRPr>
          </a:p>
          <a:p>
            <a:r>
              <a:rPr lang="en-US" b="1" dirty="0">
                <a:solidFill>
                  <a:schemeClr val="tx2"/>
                </a:solidFill>
              </a:rPr>
              <a:t>and </a:t>
            </a:r>
            <a:r>
              <a:rPr lang="en-US" b="1" dirty="0" smtClean="0">
                <a:solidFill>
                  <a:schemeClr val="tx2"/>
                </a:solidFill>
              </a:rPr>
              <a:t>Delivery</a:t>
            </a:r>
            <a:endParaRPr lang="en-US" b="1" dirty="0">
              <a:solidFill>
                <a:schemeClr val="tx2"/>
              </a:solidFill>
            </a:endParaRPr>
          </a:p>
        </p:txBody>
      </p:sp>
      <p:sp>
        <p:nvSpPr>
          <p:cNvPr id="37" name="Flowchart: Merge 36"/>
          <p:cNvSpPr/>
          <p:nvPr/>
        </p:nvSpPr>
        <p:spPr bwMode="auto">
          <a:xfrm rot="10800000" flipV="1">
            <a:off x="824522" y="5103163"/>
            <a:ext cx="7471145" cy="324000"/>
          </a:xfrm>
          <a:prstGeom prst="flowChartMerge">
            <a:avLst/>
          </a:prstGeom>
          <a:solidFill>
            <a:srgbClr val="646464"/>
          </a:solidFill>
          <a:ln w="9525" cap="flat" cmpd="sng" algn="ctr">
            <a:noFill/>
            <a:prstDash val="solid"/>
            <a:round/>
            <a:headEnd type="none" w="med" len="med"/>
            <a:tailEnd type="none" w="med" len="med"/>
          </a:ln>
          <a:effectLst/>
        </p:spPr>
        <p:txBody>
          <a:bodyPr vert="horz" wrap="none" lIns="90000" tIns="144000" rIns="90000" bIns="46800" numCol="1" rtlCol="0" anchor="ctr" anchorCtr="0" compatLnSpc="1">
            <a:prstTxWarp prst="textNoShape">
              <a:avLst/>
            </a:prstTxWarp>
          </a:bodyPr>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pPr marL="0" marR="0" indent="0" algn="ctr" defTabSz="995363" rtl="0" eaLnBrk="1" fontAlgn="base" latinLnBrk="0" hangingPunct="1">
              <a:lnSpc>
                <a:spcPct val="100000"/>
              </a:lnSpc>
              <a:spcBef>
                <a:spcPct val="0"/>
              </a:spcBef>
              <a:spcAft>
                <a:spcPct val="0"/>
              </a:spcAft>
              <a:buClr>
                <a:schemeClr val="hlink"/>
              </a:buClr>
              <a:buSzPct val="75000"/>
              <a:buFont typeface="Arial" pitchFamily="34" charset="0"/>
              <a:buNone/>
              <a:tabLst/>
            </a:pPr>
            <a:r>
              <a:rPr kumimoji="0" lang="en-US" sz="1400" b="1" i="0" u="none" strike="noStrike" cap="none" normalizeH="0" baseline="0" dirty="0">
                <a:ln>
                  <a:noFill/>
                </a:ln>
                <a:solidFill>
                  <a:schemeClr val="tx2"/>
                </a:solidFill>
                <a:effectLst/>
                <a:latin typeface="+mj-lt"/>
              </a:rPr>
              <a:t>Benefits</a:t>
            </a:r>
          </a:p>
        </p:txBody>
      </p:sp>
      <p:sp>
        <p:nvSpPr>
          <p:cNvPr id="38" name="Rounded Rectangle 37"/>
          <p:cNvSpPr/>
          <p:nvPr/>
        </p:nvSpPr>
        <p:spPr bwMode="auto">
          <a:xfrm>
            <a:off x="450057" y="5435133"/>
            <a:ext cx="8232775" cy="972000"/>
          </a:xfrm>
          <a:prstGeom prst="roundRect">
            <a:avLst/>
          </a:prstGeom>
          <a:solidFill>
            <a:schemeClr val="accent4"/>
          </a:solidFill>
          <a:ln w="9525" cap="flat" cmpd="sng" algn="ctr">
            <a:solidFill>
              <a:srgbClr val="CCCCCC"/>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pPr marL="182563" indent="-182563" algn="l">
              <a:buClr>
                <a:srgbClr val="FFD200"/>
              </a:buClr>
              <a:buSzPct val="80000"/>
              <a:buFont typeface="Arial" pitchFamily="34" charset="0"/>
              <a:buChar char="►"/>
            </a:pPr>
            <a:r>
              <a:rPr kumimoji="0" lang="en-US" i="0" u="none" strike="noStrike" cap="none" normalizeH="0" baseline="0" dirty="0">
                <a:ln>
                  <a:noFill/>
                </a:ln>
                <a:solidFill>
                  <a:srgbClr val="080808"/>
                </a:solidFill>
                <a:effectLst/>
                <a:latin typeface="Arial" pitchFamily="34" charset="0"/>
              </a:rPr>
              <a:t>Globally consisten</a:t>
            </a:r>
            <a:r>
              <a:rPr lang="en-US" dirty="0">
                <a:latin typeface="Arial" pitchFamily="34" charset="0"/>
              </a:rPr>
              <a:t>t, standardized and comparable information based on a consistent set of KPIs/metrics, calculations and structures </a:t>
            </a:r>
          </a:p>
          <a:p>
            <a:pPr marL="182563" indent="-182563" algn="l">
              <a:buClr>
                <a:srgbClr val="FFD200"/>
              </a:buClr>
              <a:buSzPct val="80000"/>
              <a:buFont typeface="Arial" pitchFamily="34" charset="0"/>
              <a:buChar char="►"/>
            </a:pPr>
            <a:r>
              <a:rPr kumimoji="0" lang="en-US" i="0" u="none" strike="noStrike" cap="none" normalizeH="0" baseline="0" dirty="0">
                <a:ln>
                  <a:noFill/>
                </a:ln>
                <a:solidFill>
                  <a:srgbClr val="080808"/>
                </a:solidFill>
                <a:effectLst/>
                <a:latin typeface="Arial" pitchFamily="34" charset="0"/>
              </a:rPr>
              <a:t>A consistent tool set that supports mobility of people and </a:t>
            </a:r>
            <a:r>
              <a:rPr lang="en-US" dirty="0">
                <a:latin typeface="Arial" pitchFamily="34" charset="0"/>
              </a:rPr>
              <a:t>quick </a:t>
            </a:r>
            <a:r>
              <a:rPr kumimoji="0" lang="en-US" i="0" u="none" strike="noStrike" cap="none" normalizeH="0" baseline="0" dirty="0">
                <a:ln>
                  <a:noFill/>
                </a:ln>
                <a:solidFill>
                  <a:srgbClr val="080808"/>
                </a:solidFill>
                <a:effectLst/>
                <a:latin typeface="Arial" pitchFamily="34" charset="0"/>
              </a:rPr>
              <a:t>information</a:t>
            </a:r>
            <a:r>
              <a:rPr kumimoji="0" lang="en-US" i="0" u="none" strike="noStrike" cap="none" normalizeH="0" dirty="0">
                <a:ln>
                  <a:noFill/>
                </a:ln>
                <a:solidFill>
                  <a:srgbClr val="080808"/>
                </a:solidFill>
                <a:effectLst/>
                <a:latin typeface="Arial" pitchFamily="34" charset="0"/>
              </a:rPr>
              <a:t> </a:t>
            </a:r>
            <a:r>
              <a:rPr kumimoji="0" lang="en-US" i="0" u="none" strike="noStrike" cap="none" normalizeH="0" baseline="0" dirty="0">
                <a:ln>
                  <a:noFill/>
                </a:ln>
                <a:solidFill>
                  <a:srgbClr val="080808"/>
                </a:solidFill>
                <a:effectLst/>
                <a:latin typeface="Arial" pitchFamily="34" charset="0"/>
              </a:rPr>
              <a:t>availability</a:t>
            </a:r>
          </a:p>
          <a:p>
            <a:pPr marL="182563" indent="-182563" algn="l">
              <a:buClr>
                <a:srgbClr val="FFD200"/>
              </a:buClr>
              <a:buSzPct val="80000"/>
              <a:buFont typeface="Arial" pitchFamily="34" charset="0"/>
              <a:buChar char="►"/>
            </a:pPr>
            <a:r>
              <a:rPr lang="en-US" dirty="0">
                <a:latin typeface="Arial" pitchFamily="34" charset="0"/>
              </a:rPr>
              <a:t>Increased efficiency and reduced costs to run and maintain one central reporting system vs. </a:t>
            </a:r>
            <a:r>
              <a:rPr lang="en-US" dirty="0" smtClean="0">
                <a:latin typeface="Arial" pitchFamily="34" charset="0"/>
              </a:rPr>
              <a:t>many</a:t>
            </a:r>
            <a:endParaRPr lang="en-US" dirty="0">
              <a:latin typeface="Arial" pitchFamily="34" charset="0"/>
            </a:endParaRPr>
          </a:p>
        </p:txBody>
      </p:sp>
      <p:sp>
        <p:nvSpPr>
          <p:cNvPr id="39" name="Rectangle 38"/>
          <p:cNvSpPr/>
          <p:nvPr/>
        </p:nvSpPr>
        <p:spPr bwMode="auto">
          <a:xfrm>
            <a:off x="423306" y="2567169"/>
            <a:ext cx="2733675" cy="2512547"/>
          </a:xfrm>
          <a:prstGeom prst="rect">
            <a:avLst/>
          </a:prstGeom>
          <a:solidFill>
            <a:schemeClr val="accent4"/>
          </a:solidFill>
          <a:ln w="9525" cap="flat" cmpd="sng" algn="ctr">
            <a:solidFill>
              <a:srgbClr val="646464"/>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pPr marL="177800" indent="-177800" algn="l">
              <a:spcAft>
                <a:spcPts val="300"/>
              </a:spcAft>
              <a:buClr>
                <a:srgbClr val="FFD200"/>
              </a:buClr>
              <a:buSzPct val="75000"/>
              <a:buFont typeface="Arial" pitchFamily="34" charset="0"/>
              <a:buChar char="►"/>
            </a:pPr>
            <a:r>
              <a:rPr lang="en-US" dirty="0">
                <a:solidFill>
                  <a:schemeClr val="tx1">
                    <a:lumMod val="50000"/>
                  </a:schemeClr>
                </a:solidFill>
              </a:rPr>
              <a:t>Policies will improve the comparability between our financial statements and drive </a:t>
            </a:r>
            <a:r>
              <a:rPr lang="en-US" dirty="0" smtClean="0">
                <a:solidFill>
                  <a:schemeClr val="tx1">
                    <a:lumMod val="50000"/>
                  </a:schemeClr>
                </a:solidFill>
              </a:rPr>
              <a:t>standardization.</a:t>
            </a:r>
            <a:endParaRPr lang="en-US" dirty="0">
              <a:solidFill>
                <a:schemeClr val="tx1">
                  <a:lumMod val="50000"/>
                </a:schemeClr>
              </a:solidFill>
            </a:endParaRPr>
          </a:p>
          <a:p>
            <a:pPr marL="177800" indent="-177800" algn="l">
              <a:spcAft>
                <a:spcPts val="300"/>
              </a:spcAft>
              <a:buClr>
                <a:srgbClr val="FFD200"/>
              </a:buClr>
              <a:buSzPct val="75000"/>
              <a:buFont typeface="Arial" pitchFamily="34" charset="0"/>
              <a:buChar char="►"/>
            </a:pPr>
            <a:r>
              <a:rPr lang="en-US" dirty="0">
                <a:solidFill>
                  <a:schemeClr val="tx1">
                    <a:lumMod val="50000"/>
                  </a:schemeClr>
                </a:solidFill>
                <a:latin typeface="+mj-lt"/>
              </a:rPr>
              <a:t>Policies will harmonize the overall layout of reports (e.g. revised P&amp;L structured) and the definitions of our KPIs</a:t>
            </a:r>
          </a:p>
        </p:txBody>
      </p:sp>
      <p:sp>
        <p:nvSpPr>
          <p:cNvPr id="40" name="Rectangle 39"/>
          <p:cNvSpPr/>
          <p:nvPr/>
        </p:nvSpPr>
        <p:spPr bwMode="auto">
          <a:xfrm>
            <a:off x="3203873" y="2567169"/>
            <a:ext cx="2733675" cy="2512547"/>
          </a:xfrm>
          <a:prstGeom prst="rect">
            <a:avLst/>
          </a:prstGeom>
          <a:solidFill>
            <a:schemeClr val="accent4"/>
          </a:solidFill>
          <a:ln w="9525" cap="flat" cmpd="sng" algn="ctr">
            <a:solidFill>
              <a:srgbClr val="646464"/>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pPr marL="177800" indent="-177800" algn="l">
              <a:spcAft>
                <a:spcPts val="300"/>
              </a:spcAft>
              <a:buClr>
                <a:srgbClr val="FFD200"/>
              </a:buClr>
              <a:buSzPct val="75000"/>
              <a:buFont typeface="Arial" pitchFamily="34" charset="0"/>
              <a:buChar char="►"/>
            </a:pPr>
            <a:r>
              <a:rPr lang="en-US" dirty="0">
                <a:solidFill>
                  <a:schemeClr val="tx1">
                    <a:lumMod val="50000"/>
                  </a:schemeClr>
                </a:solidFill>
              </a:rPr>
              <a:t>Reduces local flexibility and individuality</a:t>
            </a:r>
          </a:p>
          <a:p>
            <a:pPr marL="358775" indent="-177800" algn="l">
              <a:spcAft>
                <a:spcPts val="300"/>
              </a:spcAft>
              <a:buClr>
                <a:srgbClr val="FFD200"/>
              </a:buClr>
              <a:buSzPct val="75000"/>
              <a:buFont typeface="Arial" pitchFamily="34" charset="0"/>
              <a:buChar char="►"/>
            </a:pPr>
            <a:r>
              <a:rPr lang="en-US" dirty="0">
                <a:solidFill>
                  <a:schemeClr val="tx1">
                    <a:lumMod val="50000"/>
                  </a:schemeClr>
                </a:solidFill>
              </a:rPr>
              <a:t>Individual hierarchies and aggregations of code blocks reduced to one Management hierarchy  managed by each </a:t>
            </a:r>
            <a:r>
              <a:rPr lang="en-US" dirty="0" smtClean="0">
                <a:solidFill>
                  <a:schemeClr val="tx1">
                    <a:lumMod val="50000"/>
                  </a:schemeClr>
                </a:solidFill>
              </a:rPr>
              <a:t>Sub-Area</a:t>
            </a:r>
            <a:endParaRPr lang="en-US" dirty="0">
              <a:solidFill>
                <a:schemeClr val="tx1">
                  <a:lumMod val="50000"/>
                </a:schemeClr>
              </a:solidFill>
            </a:endParaRPr>
          </a:p>
          <a:p>
            <a:pPr marL="358775" indent="-177800" algn="l">
              <a:spcAft>
                <a:spcPts val="300"/>
              </a:spcAft>
              <a:buClr>
                <a:srgbClr val="FFD200"/>
              </a:buClr>
              <a:buSzPct val="75000"/>
              <a:buFont typeface="Arial" pitchFamily="34" charset="0"/>
              <a:buChar char="►"/>
            </a:pPr>
            <a:r>
              <a:rPr lang="en-US" dirty="0">
                <a:solidFill>
                  <a:schemeClr val="tx1">
                    <a:lumMod val="50000"/>
                  </a:schemeClr>
                </a:solidFill>
              </a:rPr>
              <a:t>Common and consistent KPI definition</a:t>
            </a:r>
          </a:p>
          <a:p>
            <a:pPr marL="180975" indent="-180975" algn="l">
              <a:spcAft>
                <a:spcPts val="300"/>
              </a:spcAft>
              <a:buClr>
                <a:srgbClr val="FFD200"/>
              </a:buClr>
              <a:buSzPct val="75000"/>
              <a:buFont typeface="Arial" pitchFamily="34" charset="0"/>
              <a:buChar char="►"/>
            </a:pPr>
            <a:r>
              <a:rPr lang="en-US" dirty="0">
                <a:solidFill>
                  <a:schemeClr val="tx1">
                    <a:lumMod val="50000"/>
                  </a:schemeClr>
                </a:solidFill>
              </a:rPr>
              <a:t>Changes and enhancements are managed by a governance process owned by Global Finance</a:t>
            </a:r>
          </a:p>
        </p:txBody>
      </p:sp>
      <p:sp>
        <p:nvSpPr>
          <p:cNvPr id="41" name="Rectangle 40"/>
          <p:cNvSpPr/>
          <p:nvPr/>
        </p:nvSpPr>
        <p:spPr bwMode="auto">
          <a:xfrm>
            <a:off x="5984440" y="2567169"/>
            <a:ext cx="2733675" cy="2512547"/>
          </a:xfrm>
          <a:prstGeom prst="rect">
            <a:avLst/>
          </a:prstGeom>
          <a:solidFill>
            <a:schemeClr val="accent4"/>
          </a:solidFill>
          <a:ln w="9525" cap="flat" cmpd="sng" algn="ctr">
            <a:solidFill>
              <a:srgbClr val="646464"/>
            </a:solidFill>
            <a:prstDash val="solid"/>
            <a:round/>
            <a:headEnd type="none" w="med" len="med"/>
            <a:tailEnd type="none" w="med" len="med"/>
          </a:ln>
          <a:effectLst/>
        </p:spPr>
        <p:txBody>
          <a:bodyPr vert="horz" wrap="square" lIns="91440" tIns="72000" rIns="91440" bIns="45720" numCol="1" rtlCol="0" anchor="t" anchorCtr="0" compatLnSpc="1">
            <a:prstTxWarp prst="textNoShape">
              <a:avLst/>
            </a:prstTxWarp>
          </a:bodyPr>
          <a:lstStyle>
            <a:defPPr>
              <a:defRPr lang="en-US"/>
            </a:defPPr>
            <a:lvl1pPr algn="ctr" rtl="0" fontAlgn="base">
              <a:spcBef>
                <a:spcPct val="0"/>
              </a:spcBef>
              <a:spcAft>
                <a:spcPct val="0"/>
              </a:spcAft>
              <a:defRPr sz="1200" kern="1200">
                <a:solidFill>
                  <a:srgbClr val="080808"/>
                </a:solidFill>
                <a:latin typeface="Arial" charset="0"/>
                <a:ea typeface="+mn-ea"/>
                <a:cs typeface="+mn-cs"/>
              </a:defRPr>
            </a:lvl1pPr>
            <a:lvl2pPr marL="455613" indent="1588" algn="ctr" rtl="0" fontAlgn="base">
              <a:spcBef>
                <a:spcPct val="0"/>
              </a:spcBef>
              <a:spcAft>
                <a:spcPct val="0"/>
              </a:spcAft>
              <a:defRPr sz="1200" kern="1200">
                <a:solidFill>
                  <a:srgbClr val="080808"/>
                </a:solidFill>
                <a:latin typeface="Arial" charset="0"/>
                <a:ea typeface="+mn-ea"/>
                <a:cs typeface="+mn-cs"/>
              </a:defRPr>
            </a:lvl2pPr>
            <a:lvl3pPr marL="912813" indent="1588" algn="ctr" rtl="0" fontAlgn="base">
              <a:spcBef>
                <a:spcPct val="0"/>
              </a:spcBef>
              <a:spcAft>
                <a:spcPct val="0"/>
              </a:spcAft>
              <a:defRPr sz="1200" kern="1200">
                <a:solidFill>
                  <a:srgbClr val="080808"/>
                </a:solidFill>
                <a:latin typeface="Arial" charset="0"/>
                <a:ea typeface="+mn-ea"/>
                <a:cs typeface="+mn-cs"/>
              </a:defRPr>
            </a:lvl3pPr>
            <a:lvl4pPr marL="1370013" indent="1588" algn="ctr" rtl="0" fontAlgn="base">
              <a:spcBef>
                <a:spcPct val="0"/>
              </a:spcBef>
              <a:spcAft>
                <a:spcPct val="0"/>
              </a:spcAft>
              <a:defRPr sz="1200" kern="1200">
                <a:solidFill>
                  <a:srgbClr val="080808"/>
                </a:solidFill>
                <a:latin typeface="Arial" charset="0"/>
                <a:ea typeface="+mn-ea"/>
                <a:cs typeface="+mn-cs"/>
              </a:defRPr>
            </a:lvl4pPr>
            <a:lvl5pPr marL="1827213" indent="1588" algn="ctr" rtl="0" fontAlgn="base">
              <a:spcBef>
                <a:spcPct val="0"/>
              </a:spcBef>
              <a:spcAft>
                <a:spcPct val="0"/>
              </a:spcAft>
              <a:defRPr sz="1200" kern="1200">
                <a:solidFill>
                  <a:srgbClr val="080808"/>
                </a:solidFill>
                <a:latin typeface="Arial" charset="0"/>
                <a:ea typeface="+mn-ea"/>
                <a:cs typeface="+mn-cs"/>
              </a:defRPr>
            </a:lvl5pPr>
            <a:lvl6pPr marL="2286000" algn="l" defTabSz="914400" rtl="0" eaLnBrk="1" latinLnBrk="0" hangingPunct="1">
              <a:defRPr sz="1200" kern="1200">
                <a:solidFill>
                  <a:srgbClr val="080808"/>
                </a:solidFill>
                <a:latin typeface="Arial" charset="0"/>
                <a:ea typeface="+mn-ea"/>
                <a:cs typeface="+mn-cs"/>
              </a:defRPr>
            </a:lvl6pPr>
            <a:lvl7pPr marL="2743200" algn="l" defTabSz="914400" rtl="0" eaLnBrk="1" latinLnBrk="0" hangingPunct="1">
              <a:defRPr sz="1200" kern="1200">
                <a:solidFill>
                  <a:srgbClr val="080808"/>
                </a:solidFill>
                <a:latin typeface="Arial" charset="0"/>
                <a:ea typeface="+mn-ea"/>
                <a:cs typeface="+mn-cs"/>
              </a:defRPr>
            </a:lvl7pPr>
            <a:lvl8pPr marL="3200400" algn="l" defTabSz="914400" rtl="0" eaLnBrk="1" latinLnBrk="0" hangingPunct="1">
              <a:defRPr sz="1200" kern="1200">
                <a:solidFill>
                  <a:srgbClr val="080808"/>
                </a:solidFill>
                <a:latin typeface="Arial" charset="0"/>
                <a:ea typeface="+mn-ea"/>
                <a:cs typeface="+mn-cs"/>
              </a:defRPr>
            </a:lvl8pPr>
            <a:lvl9pPr marL="3657600" algn="l" defTabSz="914400" rtl="0" eaLnBrk="1" latinLnBrk="0" hangingPunct="1">
              <a:defRPr sz="1200" kern="1200">
                <a:solidFill>
                  <a:srgbClr val="080808"/>
                </a:solidFill>
                <a:latin typeface="Arial" charset="0"/>
                <a:ea typeface="+mn-ea"/>
                <a:cs typeface="+mn-cs"/>
              </a:defRPr>
            </a:lvl9pPr>
          </a:lstStyle>
          <a:p>
            <a:pPr marL="177800" indent="-177800" algn="l">
              <a:spcAft>
                <a:spcPts val="300"/>
              </a:spcAft>
              <a:buClr>
                <a:srgbClr val="FFD200"/>
              </a:buClr>
              <a:buSzPct val="75000"/>
              <a:buFont typeface="Arial" pitchFamily="34" charset="0"/>
              <a:buChar char="►"/>
            </a:pPr>
            <a:r>
              <a:rPr lang="en-US" dirty="0">
                <a:solidFill>
                  <a:schemeClr val="tx1">
                    <a:lumMod val="50000"/>
                  </a:schemeClr>
                </a:solidFill>
              </a:rPr>
              <a:t>Reports have a consistent layout as well as look-and-feel</a:t>
            </a:r>
          </a:p>
          <a:p>
            <a:pPr marL="177800" indent="-177800" algn="l">
              <a:spcAft>
                <a:spcPts val="300"/>
              </a:spcAft>
              <a:buClr>
                <a:srgbClr val="FFD200"/>
              </a:buClr>
              <a:buSzPct val="75000"/>
              <a:buFont typeface="Arial" pitchFamily="34" charset="0"/>
              <a:buChar char="►"/>
            </a:pPr>
            <a:r>
              <a:rPr lang="en-US" dirty="0">
                <a:solidFill>
                  <a:schemeClr val="tx1">
                    <a:lumMod val="50000"/>
                  </a:schemeClr>
                </a:solidFill>
              </a:rPr>
              <a:t>Reports look different than currently and might have a different layout (e.g. order to columns)</a:t>
            </a:r>
          </a:p>
          <a:p>
            <a:pPr marL="177800" indent="-177800" algn="l">
              <a:spcAft>
                <a:spcPts val="300"/>
              </a:spcAft>
              <a:buClr>
                <a:srgbClr val="FFD200"/>
              </a:buClr>
              <a:buSzPct val="75000"/>
              <a:buFont typeface="Arial" pitchFamily="34" charset="0"/>
              <a:buChar char="►"/>
            </a:pPr>
            <a:r>
              <a:rPr lang="en-US" dirty="0">
                <a:solidFill>
                  <a:schemeClr val="tx1">
                    <a:lumMod val="50000"/>
                  </a:schemeClr>
                </a:solidFill>
              </a:rPr>
              <a:t>Reports are mainly accessed via the new Reporting Portal (self-service) through the intranet and not sent out via email (some exceptions  – report books)</a:t>
            </a:r>
          </a:p>
        </p:txBody>
      </p:sp>
    </p:spTree>
    <p:extLst>
      <p:ext uri="{BB962C8B-B14F-4D97-AF65-F5344CB8AC3E}">
        <p14:creationId xmlns:p14="http://schemas.microsoft.com/office/powerpoint/2010/main" val="3775374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a:blip r:embed="rId3" cstate="print"/>
          <a:srcRect/>
          <a:stretch>
            <a:fillRect/>
          </a:stretch>
        </p:blipFill>
        <p:spPr bwMode="auto">
          <a:xfrm>
            <a:off x="3069266" y="1752600"/>
            <a:ext cx="2766213" cy="4267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solidFill>
                  <a:schemeClr val="bg1"/>
                </a:solidFill>
              </a:rPr>
              <a:t>FR Standard Report Parameters</a:t>
            </a:r>
            <a:br>
              <a:rPr lang="en-US" dirty="0" smtClean="0">
                <a:solidFill>
                  <a:schemeClr val="bg1"/>
                </a:solidFill>
              </a:rPr>
            </a:br>
            <a:r>
              <a:rPr lang="en-US" sz="2400" b="0" dirty="0" smtClean="0">
                <a:solidFill>
                  <a:schemeClr val="bg1"/>
                </a:solidFill>
              </a:rPr>
              <a:t>Additional Drop Down Menus </a:t>
            </a:r>
            <a:endParaRPr lang="en-US" sz="2400" b="0" dirty="0">
              <a:solidFill>
                <a:schemeClr val="bg1"/>
              </a:solidFill>
            </a:endParaRPr>
          </a:p>
        </p:txBody>
      </p:sp>
      <p:sp>
        <p:nvSpPr>
          <p:cNvPr id="4" name="Rectangle 3"/>
          <p:cNvSpPr/>
          <p:nvPr/>
        </p:nvSpPr>
        <p:spPr>
          <a:xfrm>
            <a:off x="457200" y="1091902"/>
            <a:ext cx="8229600" cy="553998"/>
          </a:xfrm>
          <a:prstGeom prst="rect">
            <a:avLst/>
          </a:prstGeom>
        </p:spPr>
        <p:txBody>
          <a:bodyPr wrap="square" lIns="0" tIns="0" rIns="0" bIns="0">
            <a:spAutoFit/>
          </a:bodyPr>
          <a:lstStyle/>
          <a:p>
            <a:pPr>
              <a:spcBef>
                <a:spcPts val="600"/>
              </a:spcBef>
              <a:spcAft>
                <a:spcPts val="600"/>
              </a:spcAft>
            </a:pPr>
            <a:r>
              <a:rPr lang="en-US" b="1" i="1" dirty="0" smtClean="0">
                <a:solidFill>
                  <a:schemeClr val="bg2"/>
                </a:solidFill>
              </a:rPr>
              <a:t>There are additional report parameters which will be used to show specific cuts of data within the standard reports</a:t>
            </a:r>
            <a:endParaRPr lang="en-US" b="1" i="1" dirty="0">
              <a:solidFill>
                <a:schemeClr val="bg2"/>
              </a:solidFill>
            </a:endParaRPr>
          </a:p>
        </p:txBody>
      </p:sp>
      <p:pic>
        <p:nvPicPr>
          <p:cNvPr id="11273" name="Picture 9"/>
          <p:cNvPicPr>
            <a:picLocks noChangeAspect="1" noChangeArrowheads="1"/>
          </p:cNvPicPr>
          <p:nvPr/>
        </p:nvPicPr>
        <p:blipFill>
          <a:blip r:embed="rId4" cstate="print"/>
          <a:srcRect/>
          <a:stretch>
            <a:fillRect/>
          </a:stretch>
        </p:blipFill>
        <p:spPr bwMode="auto">
          <a:xfrm>
            <a:off x="6819900" y="1717228"/>
            <a:ext cx="1866900" cy="752475"/>
          </a:xfrm>
          <a:prstGeom prst="rect">
            <a:avLst/>
          </a:prstGeom>
          <a:noFill/>
          <a:ln w="9525">
            <a:solidFill>
              <a:schemeClr val="tx1"/>
            </a:solidFill>
            <a:miter lim="800000"/>
            <a:headEnd/>
            <a:tailEnd/>
          </a:ln>
        </p:spPr>
      </p:pic>
      <p:pic>
        <p:nvPicPr>
          <p:cNvPr id="11274" name="Picture 10"/>
          <p:cNvPicPr>
            <a:picLocks noChangeAspect="1" noChangeArrowheads="1"/>
          </p:cNvPicPr>
          <p:nvPr/>
        </p:nvPicPr>
        <p:blipFill>
          <a:blip r:embed="rId5" cstate="print"/>
          <a:srcRect/>
          <a:stretch>
            <a:fillRect/>
          </a:stretch>
        </p:blipFill>
        <p:spPr bwMode="auto">
          <a:xfrm>
            <a:off x="6829425" y="5342382"/>
            <a:ext cx="1857375" cy="762000"/>
          </a:xfrm>
          <a:prstGeom prst="rect">
            <a:avLst/>
          </a:prstGeom>
          <a:noFill/>
          <a:ln w="9525">
            <a:solidFill>
              <a:schemeClr val="tx1"/>
            </a:solidFill>
            <a:miter lim="800000"/>
            <a:headEnd/>
            <a:tailEnd/>
          </a:ln>
        </p:spPr>
      </p:pic>
      <p:pic>
        <p:nvPicPr>
          <p:cNvPr id="11275" name="Picture 11"/>
          <p:cNvPicPr>
            <a:picLocks noChangeAspect="1" noChangeArrowheads="1"/>
          </p:cNvPicPr>
          <p:nvPr/>
        </p:nvPicPr>
        <p:blipFill>
          <a:blip r:embed="rId6" cstate="print"/>
          <a:srcRect/>
          <a:stretch>
            <a:fillRect/>
          </a:stretch>
        </p:blipFill>
        <p:spPr bwMode="auto">
          <a:xfrm>
            <a:off x="457200" y="1717228"/>
            <a:ext cx="1838325" cy="914400"/>
          </a:xfrm>
          <a:prstGeom prst="rect">
            <a:avLst/>
          </a:prstGeom>
          <a:noFill/>
          <a:ln w="9525">
            <a:solidFill>
              <a:schemeClr val="tx1"/>
            </a:solidFill>
            <a:miter lim="800000"/>
            <a:headEnd/>
            <a:tailEnd/>
          </a:ln>
        </p:spPr>
      </p:pic>
      <p:sp>
        <p:nvSpPr>
          <p:cNvPr id="14" name="Rectangle 13"/>
          <p:cNvSpPr/>
          <p:nvPr/>
        </p:nvSpPr>
        <p:spPr>
          <a:xfrm>
            <a:off x="4154904" y="5293582"/>
            <a:ext cx="1636296" cy="269018"/>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5" name="TextBox 14"/>
          <p:cNvSpPr txBox="1"/>
          <p:nvPr/>
        </p:nvSpPr>
        <p:spPr>
          <a:xfrm>
            <a:off x="6819900" y="2538349"/>
            <a:ext cx="1865376" cy="1015663"/>
          </a:xfrm>
          <a:prstGeom prst="rect">
            <a:avLst/>
          </a:prstGeom>
          <a:noFill/>
          <a:ln w="25400">
            <a:solidFill>
              <a:srgbClr val="0081AE"/>
            </a:solidFill>
          </a:ln>
        </p:spPr>
        <p:txBody>
          <a:bodyPr wrap="square" rtlCol="0">
            <a:spAutoFit/>
          </a:bodyPr>
          <a:lstStyle/>
          <a:p>
            <a:r>
              <a:rPr lang="en-US" sz="1000" b="1" dirty="0" smtClean="0">
                <a:solidFill>
                  <a:schemeClr val="bg1"/>
                </a:solidFill>
              </a:rPr>
              <a:t>Variance:</a:t>
            </a:r>
          </a:p>
          <a:p>
            <a:r>
              <a:rPr lang="en-US" sz="1000" dirty="0" smtClean="0">
                <a:solidFill>
                  <a:schemeClr val="bg1"/>
                </a:solidFill>
              </a:rPr>
              <a:t>Operational Variance is the default variance, but Exchange Rate Variance and Total Variance will also be available to Finance.</a:t>
            </a:r>
          </a:p>
        </p:txBody>
      </p:sp>
      <p:sp>
        <p:nvSpPr>
          <p:cNvPr id="17" name="Rectangle 16"/>
          <p:cNvSpPr/>
          <p:nvPr/>
        </p:nvSpPr>
        <p:spPr>
          <a:xfrm>
            <a:off x="4154904" y="5054366"/>
            <a:ext cx="1636296" cy="2286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8" name="Rectangle 17"/>
          <p:cNvSpPr/>
          <p:nvPr/>
        </p:nvSpPr>
        <p:spPr>
          <a:xfrm>
            <a:off x="4154904" y="4528436"/>
            <a:ext cx="1636296" cy="2286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9" name="Rectangle 18"/>
          <p:cNvSpPr/>
          <p:nvPr/>
        </p:nvSpPr>
        <p:spPr>
          <a:xfrm>
            <a:off x="4154904" y="4758020"/>
            <a:ext cx="1636296" cy="29517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1" name="TextBox 20"/>
          <p:cNvSpPr txBox="1"/>
          <p:nvPr/>
        </p:nvSpPr>
        <p:spPr>
          <a:xfrm>
            <a:off x="6817896" y="4572000"/>
            <a:ext cx="1865376" cy="707886"/>
          </a:xfrm>
          <a:prstGeom prst="rect">
            <a:avLst/>
          </a:prstGeom>
          <a:noFill/>
          <a:ln w="25400">
            <a:solidFill>
              <a:srgbClr val="0081AE"/>
            </a:solidFill>
          </a:ln>
        </p:spPr>
        <p:txBody>
          <a:bodyPr wrap="square" rtlCol="0">
            <a:spAutoFit/>
          </a:bodyPr>
          <a:lstStyle/>
          <a:p>
            <a:r>
              <a:rPr lang="en-US" sz="1000" b="1" dirty="0" smtClean="0">
                <a:solidFill>
                  <a:schemeClr val="bg1"/>
                </a:solidFill>
              </a:rPr>
              <a:t>Show Variance In:</a:t>
            </a:r>
          </a:p>
          <a:p>
            <a:r>
              <a:rPr lang="en-US" sz="1000" dirty="0" smtClean="0">
                <a:solidFill>
                  <a:schemeClr val="bg1"/>
                </a:solidFill>
              </a:rPr>
              <a:t>% Change is the default on most reports, and Finance user s can switch the display.</a:t>
            </a:r>
          </a:p>
        </p:txBody>
      </p:sp>
      <p:sp>
        <p:nvSpPr>
          <p:cNvPr id="22" name="TextBox 21"/>
          <p:cNvSpPr txBox="1"/>
          <p:nvPr/>
        </p:nvSpPr>
        <p:spPr>
          <a:xfrm>
            <a:off x="457200" y="2707104"/>
            <a:ext cx="1865376" cy="1169551"/>
          </a:xfrm>
          <a:prstGeom prst="rect">
            <a:avLst/>
          </a:prstGeom>
          <a:noFill/>
          <a:ln w="25400">
            <a:solidFill>
              <a:srgbClr val="0081AE"/>
            </a:solidFill>
          </a:ln>
        </p:spPr>
        <p:txBody>
          <a:bodyPr wrap="square" rtlCol="0">
            <a:spAutoFit/>
          </a:bodyPr>
          <a:lstStyle/>
          <a:p>
            <a:r>
              <a:rPr lang="en-US" sz="1000" b="1" dirty="0" smtClean="0">
                <a:solidFill>
                  <a:schemeClr val="bg1"/>
                </a:solidFill>
              </a:rPr>
              <a:t>Divisor:</a:t>
            </a:r>
          </a:p>
          <a:p>
            <a:r>
              <a:rPr lang="en-US" sz="1000" dirty="0" smtClean="0">
                <a:solidFill>
                  <a:schemeClr val="bg1"/>
                </a:solidFill>
              </a:rPr>
              <a:t>This parameter serves to change the number display.  The default will be defined as Thousands. This can be changed on the User Preferences screen.</a:t>
            </a:r>
            <a:endParaRPr lang="en-US" sz="1000" b="1" dirty="0">
              <a:solidFill>
                <a:schemeClr val="bg1"/>
              </a:solidFill>
            </a:endParaRPr>
          </a:p>
        </p:txBody>
      </p:sp>
      <p:sp>
        <p:nvSpPr>
          <p:cNvPr id="23" name="TextBox 22"/>
          <p:cNvSpPr txBox="1"/>
          <p:nvPr/>
        </p:nvSpPr>
        <p:spPr>
          <a:xfrm>
            <a:off x="457200" y="4278233"/>
            <a:ext cx="1865376" cy="1169551"/>
          </a:xfrm>
          <a:prstGeom prst="rect">
            <a:avLst/>
          </a:prstGeom>
          <a:noFill/>
          <a:ln w="25400">
            <a:solidFill>
              <a:srgbClr val="0081AE"/>
            </a:solidFill>
          </a:ln>
        </p:spPr>
        <p:txBody>
          <a:bodyPr wrap="square" rtlCol="0">
            <a:spAutoFit/>
          </a:bodyPr>
          <a:lstStyle/>
          <a:p>
            <a:r>
              <a:rPr lang="en-US" sz="1000" b="1" dirty="0" smtClean="0">
                <a:solidFill>
                  <a:schemeClr val="bg1"/>
                </a:solidFill>
              </a:rPr>
              <a:t>Show Budget &amp; PY Amount:</a:t>
            </a:r>
          </a:p>
          <a:p>
            <a:r>
              <a:rPr lang="en-US" sz="1000" dirty="0" smtClean="0">
                <a:solidFill>
                  <a:schemeClr val="bg1"/>
                </a:solidFill>
              </a:rPr>
              <a:t>This allows the user to see the absolute amounts of the Budget &amp; PY.  Per default the absolute amounts will be hidden.</a:t>
            </a:r>
            <a:endParaRPr lang="en-US" sz="1000" dirty="0">
              <a:solidFill>
                <a:schemeClr val="bg1"/>
              </a:solidFill>
            </a:endParaRPr>
          </a:p>
        </p:txBody>
      </p:sp>
      <p:cxnSp>
        <p:nvCxnSpPr>
          <p:cNvPr id="24" name="Straight Connector 23"/>
          <p:cNvCxnSpPr>
            <a:stCxn id="18" idx="3"/>
            <a:endCxn id="11273" idx="1"/>
          </p:cNvCxnSpPr>
          <p:nvPr/>
        </p:nvCxnSpPr>
        <p:spPr>
          <a:xfrm flipV="1">
            <a:off x="5791200" y="2093466"/>
            <a:ext cx="1028700" cy="2549270"/>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9" idx="3"/>
            <a:endCxn id="11274" idx="1"/>
          </p:cNvCxnSpPr>
          <p:nvPr/>
        </p:nvCxnSpPr>
        <p:spPr>
          <a:xfrm>
            <a:off x="5791200" y="4905605"/>
            <a:ext cx="1038225" cy="817777"/>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1"/>
            <a:endCxn id="11275" idx="3"/>
          </p:cNvCxnSpPr>
          <p:nvPr/>
        </p:nvCxnSpPr>
        <p:spPr>
          <a:xfrm flipH="1" flipV="1">
            <a:off x="2295525" y="2174428"/>
            <a:ext cx="1859379" cy="2994238"/>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1"/>
            <a:endCxn id="3074" idx="3"/>
          </p:cNvCxnSpPr>
          <p:nvPr/>
        </p:nvCxnSpPr>
        <p:spPr>
          <a:xfrm flipH="1">
            <a:off x="2295144" y="5428091"/>
            <a:ext cx="1859760" cy="341912"/>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7" cstate="print"/>
          <a:srcRect/>
          <a:stretch>
            <a:fillRect/>
          </a:stretch>
        </p:blipFill>
        <p:spPr bwMode="auto">
          <a:xfrm>
            <a:off x="457200" y="5483690"/>
            <a:ext cx="1837944" cy="572626"/>
          </a:xfrm>
          <a:prstGeom prst="rect">
            <a:avLst/>
          </a:prstGeom>
          <a:noFill/>
          <a:ln w="9525">
            <a:solidFill>
              <a:schemeClr val="bg1"/>
            </a:solidFill>
            <a:miter lim="800000"/>
            <a:headEnd/>
            <a:tailEnd/>
          </a:ln>
        </p:spPr>
      </p:pic>
    </p:spTree>
    <p:extLst>
      <p:ext uri="{BB962C8B-B14F-4D97-AF65-F5344CB8AC3E}">
        <p14:creationId xmlns:p14="http://schemas.microsoft.com/office/powerpoint/2010/main" val="2378857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676400" y="1762125"/>
            <a:ext cx="2736517" cy="42576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solidFill>
                  <a:schemeClr val="bg1"/>
                </a:solidFill>
              </a:rPr>
              <a:t>FR Standard Report Parameters</a:t>
            </a:r>
            <a:br>
              <a:rPr lang="en-US" dirty="0" smtClean="0">
                <a:solidFill>
                  <a:schemeClr val="bg1"/>
                </a:solidFill>
              </a:rPr>
            </a:br>
            <a:r>
              <a:rPr lang="en-US" sz="2400" b="0" dirty="0" smtClean="0">
                <a:solidFill>
                  <a:schemeClr val="bg1"/>
                </a:solidFill>
              </a:rPr>
              <a:t>Structure Shown In Columns (1/2)</a:t>
            </a:r>
            <a:endParaRPr lang="en-US" sz="2400" b="0"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r>
              <a:rPr lang="en-US" b="1" i="1" dirty="0" smtClean="0">
                <a:solidFill>
                  <a:schemeClr val="bg2"/>
                </a:solidFill>
              </a:rPr>
              <a:t>Multi-organization reports will have an extra report parameter to allow users to select multiple organizations that they want to view in a report</a:t>
            </a:r>
          </a:p>
        </p:txBody>
      </p:sp>
      <p:sp>
        <p:nvSpPr>
          <p:cNvPr id="9" name="Rectangle 8"/>
          <p:cNvSpPr/>
          <p:nvPr/>
        </p:nvSpPr>
        <p:spPr>
          <a:xfrm>
            <a:off x="1697666" y="2036134"/>
            <a:ext cx="903768" cy="3048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p:cNvSpPr/>
          <p:nvPr/>
        </p:nvSpPr>
        <p:spPr>
          <a:xfrm>
            <a:off x="2677633" y="2078665"/>
            <a:ext cx="1600200" cy="958701"/>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3" name="Rectangle 12"/>
          <p:cNvSpPr/>
          <p:nvPr/>
        </p:nvSpPr>
        <p:spPr>
          <a:xfrm>
            <a:off x="4635798" y="1762125"/>
            <a:ext cx="3289002" cy="2400657"/>
          </a:xfrm>
          <a:prstGeom prst="rect">
            <a:avLst/>
          </a:prstGeom>
          <a:ln w="25400">
            <a:solidFill>
              <a:srgbClr val="0081AE"/>
            </a:solidFill>
          </a:ln>
        </p:spPr>
        <p:txBody>
          <a:bodyPr wrap="square">
            <a:spAutoFit/>
          </a:bodyPr>
          <a:lstStyle/>
          <a:p>
            <a:pPr defTabSz="914042">
              <a:buClr>
                <a:schemeClr val="hlink"/>
              </a:buClr>
              <a:buSzPct val="75000"/>
            </a:pPr>
            <a:r>
              <a:rPr lang="en-GB" sz="1000" b="1" dirty="0" smtClean="0">
                <a:solidFill>
                  <a:schemeClr val="bg1"/>
                </a:solidFill>
              </a:rPr>
              <a:t>Structure Shown in Columns:</a:t>
            </a:r>
          </a:p>
          <a:p>
            <a:pPr marL="117475" indent="-117475" defTabSz="914042">
              <a:buClr>
                <a:schemeClr val="accent2"/>
              </a:buClr>
              <a:buSzPct val="75000"/>
              <a:buFont typeface="Wingdings 3" pitchFamily="18" charset="2"/>
              <a:buChar char="u"/>
            </a:pPr>
            <a:r>
              <a:rPr lang="en-GB" sz="1000" dirty="0" smtClean="0">
                <a:solidFill>
                  <a:schemeClr val="bg1"/>
                </a:solidFill>
              </a:rPr>
              <a:t>Users are allowed to choose which structure/ organizations they would like to see across the top of some reports</a:t>
            </a:r>
          </a:p>
          <a:p>
            <a:pPr marL="117475" indent="-117475" defTabSz="914042">
              <a:buClr>
                <a:schemeClr val="accent2"/>
              </a:buClr>
              <a:buSzPct val="75000"/>
              <a:buFont typeface="Wingdings 3" pitchFamily="18" charset="2"/>
              <a:buChar char="u"/>
            </a:pPr>
            <a:r>
              <a:rPr lang="en-GB" sz="1000" dirty="0" smtClean="0">
                <a:solidFill>
                  <a:schemeClr val="bg1"/>
                </a:solidFill>
              </a:rPr>
              <a:t>Reports which have this filter allow users to use a multi-select feature in the Management, Geography, or Service Line parameters </a:t>
            </a:r>
          </a:p>
          <a:p>
            <a:pPr marL="233363" indent="-117475" defTabSz="914042">
              <a:buClr>
                <a:schemeClr val="accent2"/>
              </a:buClr>
              <a:buSzPct val="75000"/>
              <a:buFont typeface="Wingdings 3" pitchFamily="18" charset="2"/>
              <a:buChar char="u"/>
            </a:pPr>
            <a:r>
              <a:rPr lang="en-GB" sz="1000" dirty="0" smtClean="0">
                <a:solidFill>
                  <a:schemeClr val="bg1"/>
                </a:solidFill>
              </a:rPr>
              <a:t>Allow users to display multiple organizations across a report</a:t>
            </a:r>
          </a:p>
          <a:p>
            <a:pPr marL="117475" indent="-117475" defTabSz="914042">
              <a:buClr>
                <a:schemeClr val="accent2"/>
              </a:buClr>
              <a:buSzPct val="75000"/>
            </a:pPr>
            <a:r>
              <a:rPr lang="en-GB" sz="1000" b="1" dirty="0" smtClean="0">
                <a:solidFill>
                  <a:schemeClr val="bg1"/>
                </a:solidFill>
              </a:rPr>
              <a:t>Multi-Organization Reports have this parameter:</a:t>
            </a:r>
          </a:p>
          <a:p>
            <a:pPr marL="117475" indent="-117475" defTabSz="914042">
              <a:buClr>
                <a:schemeClr val="accent2"/>
              </a:buClr>
              <a:buSzPct val="75000"/>
              <a:buFont typeface="Wingdings 3" pitchFamily="18" charset="2"/>
              <a:buChar char="u"/>
            </a:pPr>
            <a:r>
              <a:rPr lang="en-GB" sz="1000" dirty="0" smtClean="0">
                <a:solidFill>
                  <a:schemeClr val="bg1"/>
                </a:solidFill>
              </a:rPr>
              <a:t>Detailed Executive Weekly Flash – Multi Organization</a:t>
            </a:r>
          </a:p>
          <a:p>
            <a:pPr marL="117475" indent="-117475" defTabSz="914042">
              <a:buClr>
                <a:schemeClr val="accent2"/>
              </a:buClr>
              <a:buSzPct val="75000"/>
              <a:buFont typeface="Wingdings 3" pitchFamily="18" charset="2"/>
              <a:buChar char="u"/>
            </a:pPr>
            <a:r>
              <a:rPr lang="en-GB" sz="1000" dirty="0" smtClean="0">
                <a:solidFill>
                  <a:schemeClr val="bg1"/>
                </a:solidFill>
              </a:rPr>
              <a:t>Operations Statement – Multi Organization</a:t>
            </a:r>
          </a:p>
          <a:p>
            <a:pPr marL="117475" indent="-117475" defTabSz="914042">
              <a:buClr>
                <a:schemeClr val="accent2"/>
              </a:buClr>
              <a:buSzPct val="75000"/>
              <a:buFont typeface="Wingdings 3" pitchFamily="18" charset="2"/>
              <a:buChar char="u"/>
            </a:pPr>
            <a:r>
              <a:rPr lang="en-GB" sz="1000" dirty="0" smtClean="0">
                <a:solidFill>
                  <a:schemeClr val="bg1"/>
                </a:solidFill>
              </a:rPr>
              <a:t>Summary Operations Statement – Multi Organization</a:t>
            </a:r>
          </a:p>
          <a:p>
            <a:pPr marL="117475" indent="-117475" defTabSz="914042">
              <a:buClr>
                <a:schemeClr val="accent2"/>
              </a:buClr>
              <a:buSzPct val="75000"/>
              <a:buFont typeface="Wingdings 3" pitchFamily="18" charset="2"/>
              <a:buChar char="u"/>
            </a:pPr>
            <a:r>
              <a:rPr lang="en-GB" sz="1000" dirty="0" smtClean="0">
                <a:solidFill>
                  <a:schemeClr val="bg1"/>
                </a:solidFill>
              </a:rPr>
              <a:t>Indirect Expense Report – Multi Organization</a:t>
            </a:r>
          </a:p>
        </p:txBody>
      </p:sp>
    </p:spTree>
    <p:extLst>
      <p:ext uri="{BB962C8B-B14F-4D97-AF65-F5344CB8AC3E}">
        <p14:creationId xmlns:p14="http://schemas.microsoft.com/office/powerpoint/2010/main" val="1283229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l="26509" t="26877" r="33333" b="23937"/>
          <a:stretch>
            <a:fillRect/>
          </a:stretch>
        </p:blipFill>
        <p:spPr bwMode="auto">
          <a:xfrm>
            <a:off x="5216715" y="2819400"/>
            <a:ext cx="3470085" cy="2656376"/>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2100" t="18058" r="58889" b="19318"/>
          <a:stretch>
            <a:fillRect/>
          </a:stretch>
        </p:blipFill>
        <p:spPr bwMode="auto">
          <a:xfrm>
            <a:off x="457200" y="2765502"/>
            <a:ext cx="3352800" cy="336409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solidFill>
                  <a:schemeClr val="bg1"/>
                </a:solidFill>
              </a:rPr>
              <a:t>FR Standard Report Parameters</a:t>
            </a:r>
            <a:br>
              <a:rPr lang="en-US" dirty="0" smtClean="0">
                <a:solidFill>
                  <a:schemeClr val="bg1"/>
                </a:solidFill>
              </a:rPr>
            </a:br>
            <a:r>
              <a:rPr lang="en-US" sz="2400" b="0" dirty="0" smtClean="0">
                <a:solidFill>
                  <a:schemeClr val="bg1"/>
                </a:solidFill>
              </a:rPr>
              <a:t>Structure Shown In Columns (2/2)</a:t>
            </a:r>
            <a:endParaRPr lang="en-US" sz="2400" b="0"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r>
              <a:rPr lang="en-US" b="1" i="1" dirty="0" smtClean="0">
                <a:solidFill>
                  <a:schemeClr val="bg2"/>
                </a:solidFill>
              </a:rPr>
              <a:t>For the Executive Weekly Flash and the Executive Dashboard, the Management, Service Line and Markets dimensions dictate the content displayed on the report.  The Geography dimension interacts with the other dimensions, but the Geography hierarchy is not displayed on the face of the reports. </a:t>
            </a:r>
          </a:p>
        </p:txBody>
      </p:sp>
      <p:sp>
        <p:nvSpPr>
          <p:cNvPr id="7" name="TextBox 6"/>
          <p:cNvSpPr txBox="1"/>
          <p:nvPr/>
        </p:nvSpPr>
        <p:spPr>
          <a:xfrm>
            <a:off x="457200" y="2514600"/>
            <a:ext cx="3276600" cy="307777"/>
          </a:xfrm>
          <a:prstGeom prst="rect">
            <a:avLst/>
          </a:prstGeom>
          <a:noFill/>
        </p:spPr>
        <p:txBody>
          <a:bodyPr wrap="square" rtlCol="0">
            <a:spAutoFit/>
          </a:bodyPr>
          <a:lstStyle/>
          <a:p>
            <a:pPr algn="ctr"/>
            <a:r>
              <a:rPr lang="en-US" sz="1400" b="1" dirty="0" smtClean="0">
                <a:solidFill>
                  <a:schemeClr val="bg1"/>
                </a:solidFill>
              </a:rPr>
              <a:t>Executive Weekly Flash</a:t>
            </a:r>
            <a:endParaRPr lang="en-US" sz="1400" b="1" dirty="0">
              <a:solidFill>
                <a:schemeClr val="bg1"/>
              </a:solidFill>
            </a:endParaRPr>
          </a:p>
        </p:txBody>
      </p:sp>
      <p:sp>
        <p:nvSpPr>
          <p:cNvPr id="8" name="TextBox 7"/>
          <p:cNvSpPr txBox="1"/>
          <p:nvPr/>
        </p:nvSpPr>
        <p:spPr>
          <a:xfrm>
            <a:off x="5334000" y="2514600"/>
            <a:ext cx="3276600" cy="307777"/>
          </a:xfrm>
          <a:prstGeom prst="rect">
            <a:avLst/>
          </a:prstGeom>
          <a:noFill/>
        </p:spPr>
        <p:txBody>
          <a:bodyPr wrap="square" rtlCol="0">
            <a:spAutoFit/>
          </a:bodyPr>
          <a:lstStyle/>
          <a:p>
            <a:pPr algn="ctr"/>
            <a:r>
              <a:rPr lang="en-US" sz="1400" b="1" dirty="0" smtClean="0">
                <a:solidFill>
                  <a:schemeClr val="bg1"/>
                </a:solidFill>
              </a:rPr>
              <a:t>Executive Dashboard</a:t>
            </a:r>
            <a:endParaRPr lang="en-US" sz="1400" b="1" dirty="0">
              <a:solidFill>
                <a:schemeClr val="bg1"/>
              </a:solidFill>
            </a:endParaRPr>
          </a:p>
        </p:txBody>
      </p:sp>
      <p:sp>
        <p:nvSpPr>
          <p:cNvPr id="15" name="Rectangle 14"/>
          <p:cNvSpPr/>
          <p:nvPr/>
        </p:nvSpPr>
        <p:spPr>
          <a:xfrm>
            <a:off x="478466" y="3298924"/>
            <a:ext cx="1426534" cy="936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8" name="Rectangle 17"/>
          <p:cNvSpPr/>
          <p:nvPr/>
        </p:nvSpPr>
        <p:spPr>
          <a:xfrm>
            <a:off x="478466" y="4267051"/>
            <a:ext cx="1426534" cy="972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1" name="TextBox 20"/>
          <p:cNvSpPr txBox="1"/>
          <p:nvPr/>
        </p:nvSpPr>
        <p:spPr>
          <a:xfrm>
            <a:off x="2282825" y="3108035"/>
            <a:ext cx="2590800" cy="861774"/>
          </a:xfrm>
          <a:prstGeom prst="rect">
            <a:avLst/>
          </a:prstGeom>
          <a:solidFill>
            <a:schemeClr val="tx2"/>
          </a:solidFill>
          <a:ln w="25400">
            <a:solidFill>
              <a:srgbClr val="0081AE"/>
            </a:solidFill>
          </a:ln>
        </p:spPr>
        <p:txBody>
          <a:bodyPr wrap="square" rtlCol="0">
            <a:spAutoFit/>
          </a:bodyPr>
          <a:lstStyle/>
          <a:p>
            <a:r>
              <a:rPr lang="en-US" sz="1000" b="1" dirty="0" smtClean="0">
                <a:solidFill>
                  <a:schemeClr val="bg1"/>
                </a:solidFill>
              </a:rPr>
              <a:t>Management:</a:t>
            </a:r>
          </a:p>
          <a:p>
            <a:r>
              <a:rPr lang="en-US" sz="1000" dirty="0" smtClean="0">
                <a:solidFill>
                  <a:schemeClr val="bg1"/>
                </a:solidFill>
              </a:rPr>
              <a:t>The Management hierarchy will always appear in rows and the Geography parameter will only influence the data in these reports</a:t>
            </a:r>
          </a:p>
        </p:txBody>
      </p:sp>
      <p:cxnSp>
        <p:nvCxnSpPr>
          <p:cNvPr id="23" name="Straight Arrow Connector 22"/>
          <p:cNvCxnSpPr>
            <a:stCxn id="21" idx="1"/>
            <a:endCxn id="15" idx="3"/>
          </p:cNvCxnSpPr>
          <p:nvPr/>
        </p:nvCxnSpPr>
        <p:spPr>
          <a:xfrm flipH="1">
            <a:off x="1905000" y="3538922"/>
            <a:ext cx="377825" cy="22800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1" idx="3"/>
            <a:endCxn id="39" idx="1"/>
          </p:cNvCxnSpPr>
          <p:nvPr/>
        </p:nvCxnSpPr>
        <p:spPr>
          <a:xfrm>
            <a:off x="4873625" y="3538922"/>
            <a:ext cx="377825" cy="117778"/>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282825" y="4140245"/>
            <a:ext cx="2590800" cy="718519"/>
          </a:xfrm>
          <a:prstGeom prst="rect">
            <a:avLst/>
          </a:prstGeom>
          <a:solidFill>
            <a:schemeClr val="tx2"/>
          </a:solidFill>
          <a:ln w="25400">
            <a:solidFill>
              <a:srgbClr val="0081AE"/>
            </a:solidFill>
          </a:ln>
        </p:spPr>
        <p:txBody>
          <a:bodyPr wrap="square" rtlCol="0">
            <a:spAutoFit/>
          </a:bodyPr>
          <a:lstStyle/>
          <a:p>
            <a:r>
              <a:rPr lang="en-US" sz="1000" b="1" dirty="0" smtClean="0">
                <a:solidFill>
                  <a:schemeClr val="bg1"/>
                </a:solidFill>
              </a:rPr>
              <a:t>Service Line:</a:t>
            </a:r>
          </a:p>
          <a:p>
            <a:r>
              <a:rPr lang="en-US" sz="1000" dirty="0" smtClean="0">
                <a:solidFill>
                  <a:schemeClr val="bg1"/>
                </a:solidFill>
              </a:rPr>
              <a:t>The Service Line hierarchy will always appear in rows in these reports, regardless of specific parameter selections</a:t>
            </a:r>
          </a:p>
        </p:txBody>
      </p:sp>
      <p:cxnSp>
        <p:nvCxnSpPr>
          <p:cNvPr id="28" name="Straight Arrow Connector 27"/>
          <p:cNvCxnSpPr>
            <a:stCxn id="27" idx="3"/>
            <a:endCxn id="40" idx="1"/>
          </p:cNvCxnSpPr>
          <p:nvPr/>
        </p:nvCxnSpPr>
        <p:spPr>
          <a:xfrm flipV="1">
            <a:off x="4873625" y="4430900"/>
            <a:ext cx="377825" cy="68605"/>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7" idx="1"/>
            <a:endCxn id="18" idx="3"/>
          </p:cNvCxnSpPr>
          <p:nvPr/>
        </p:nvCxnSpPr>
        <p:spPr>
          <a:xfrm flipH="1">
            <a:off x="1905000" y="4499505"/>
            <a:ext cx="377825" cy="253546"/>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sp>
        <p:nvSpPr>
          <p:cNvPr id="33" name="Rectangle 32"/>
          <p:cNvSpPr/>
          <p:nvPr/>
        </p:nvSpPr>
        <p:spPr>
          <a:xfrm>
            <a:off x="478466" y="5282750"/>
            <a:ext cx="1426534" cy="8208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4" name="TextBox 33"/>
          <p:cNvSpPr txBox="1"/>
          <p:nvPr/>
        </p:nvSpPr>
        <p:spPr>
          <a:xfrm>
            <a:off x="2282825" y="5029200"/>
            <a:ext cx="2590800" cy="861774"/>
          </a:xfrm>
          <a:prstGeom prst="rect">
            <a:avLst/>
          </a:prstGeom>
          <a:solidFill>
            <a:schemeClr val="tx2"/>
          </a:solidFill>
          <a:ln w="25400">
            <a:solidFill>
              <a:srgbClr val="0081AE"/>
            </a:solidFill>
          </a:ln>
        </p:spPr>
        <p:txBody>
          <a:bodyPr wrap="square" rtlCol="0">
            <a:spAutoFit/>
          </a:bodyPr>
          <a:lstStyle/>
          <a:p>
            <a:r>
              <a:rPr lang="en-US" sz="1000" b="1" dirty="0" smtClean="0">
                <a:solidFill>
                  <a:schemeClr val="bg1"/>
                </a:solidFill>
              </a:rPr>
              <a:t>Markets:</a:t>
            </a:r>
          </a:p>
          <a:p>
            <a:r>
              <a:rPr lang="en-US" sz="1000" dirty="0" smtClean="0">
                <a:solidFill>
                  <a:schemeClr val="bg1"/>
                </a:solidFill>
              </a:rPr>
              <a:t>The Markets hierarchy will always appear in rows in these reports, regardless of specific parameter selections. There is no drill-down functionality in the dimension.</a:t>
            </a:r>
          </a:p>
        </p:txBody>
      </p:sp>
      <p:cxnSp>
        <p:nvCxnSpPr>
          <p:cNvPr id="35" name="Straight Arrow Connector 34"/>
          <p:cNvCxnSpPr>
            <a:stCxn id="34" idx="1"/>
            <a:endCxn id="33" idx="3"/>
          </p:cNvCxnSpPr>
          <p:nvPr/>
        </p:nvCxnSpPr>
        <p:spPr>
          <a:xfrm flipH="1">
            <a:off x="1905000" y="5460087"/>
            <a:ext cx="377825" cy="233063"/>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251450" y="3314700"/>
            <a:ext cx="1368000" cy="684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0" name="Rectangle 39"/>
          <p:cNvSpPr/>
          <p:nvPr/>
        </p:nvSpPr>
        <p:spPr>
          <a:xfrm>
            <a:off x="5251450" y="4025900"/>
            <a:ext cx="1368000" cy="810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1" name="Rectangle 40"/>
          <p:cNvSpPr/>
          <p:nvPr/>
        </p:nvSpPr>
        <p:spPr>
          <a:xfrm>
            <a:off x="5251450" y="4851099"/>
            <a:ext cx="1368000" cy="5976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44" name="Straight Arrow Connector 43"/>
          <p:cNvCxnSpPr>
            <a:stCxn id="34" idx="3"/>
            <a:endCxn id="41" idx="1"/>
          </p:cNvCxnSpPr>
          <p:nvPr/>
        </p:nvCxnSpPr>
        <p:spPr>
          <a:xfrm flipV="1">
            <a:off x="4873625" y="5149899"/>
            <a:ext cx="377825" cy="310188"/>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333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WINDOWS\TEMP\SNAGHTML6115c2.PNG"/>
          <p:cNvPicPr>
            <a:picLocks noChangeAspect="1" noChangeArrowheads="1"/>
          </p:cNvPicPr>
          <p:nvPr/>
        </p:nvPicPr>
        <p:blipFill>
          <a:blip r:embed="rId2" cstate="print"/>
          <a:srcRect/>
          <a:stretch>
            <a:fillRect/>
          </a:stretch>
        </p:blipFill>
        <p:spPr bwMode="auto">
          <a:xfrm>
            <a:off x="457201" y="1752600"/>
            <a:ext cx="8229600" cy="4268662"/>
          </a:xfrm>
          <a:prstGeom prst="rect">
            <a:avLst/>
          </a:prstGeom>
          <a:noFill/>
        </p:spPr>
      </p:pic>
      <p:sp>
        <p:nvSpPr>
          <p:cNvPr id="2" name="Title 1"/>
          <p:cNvSpPr>
            <a:spLocks noGrp="1"/>
          </p:cNvSpPr>
          <p:nvPr>
            <p:ph type="title"/>
          </p:nvPr>
        </p:nvSpPr>
        <p:spPr/>
        <p:txBody>
          <a:bodyPr/>
          <a:lstStyle/>
          <a:p>
            <a:r>
              <a:rPr lang="en-US" dirty="0" smtClean="0">
                <a:solidFill>
                  <a:schemeClr val="bg1"/>
                </a:solidFill>
              </a:rPr>
              <a:t>FR Standard Report Parameters</a:t>
            </a:r>
            <a:br>
              <a:rPr lang="en-US" dirty="0" smtClean="0">
                <a:solidFill>
                  <a:schemeClr val="bg1"/>
                </a:solidFill>
              </a:rPr>
            </a:br>
            <a:r>
              <a:rPr lang="en-US" sz="2400" b="0" dirty="0" smtClean="0">
                <a:solidFill>
                  <a:schemeClr val="bg1"/>
                </a:solidFill>
              </a:rPr>
              <a:t>Show Peer/Children</a:t>
            </a:r>
            <a:endParaRPr lang="en-US" sz="2400" b="0"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endParaRPr lang="en-US" b="1" i="1" dirty="0" smtClean="0">
              <a:solidFill>
                <a:schemeClr val="bg2"/>
              </a:solidFill>
            </a:endParaRPr>
          </a:p>
        </p:txBody>
      </p:sp>
      <p:sp>
        <p:nvSpPr>
          <p:cNvPr id="5" name="Text Placeholder 3"/>
          <p:cNvSpPr txBox="1">
            <a:spLocks/>
          </p:cNvSpPr>
          <p:nvPr/>
        </p:nvSpPr>
        <p:spPr>
          <a:xfrm>
            <a:off x="457200" y="1089835"/>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r>
              <a:rPr lang="en-US" b="1" i="1" dirty="0" smtClean="0">
                <a:solidFill>
                  <a:schemeClr val="bg2"/>
                </a:solidFill>
              </a:rPr>
              <a:t>Users can utilize this parameter to compare peers/siblings or children members of a hierarchy within the report</a:t>
            </a:r>
          </a:p>
        </p:txBody>
      </p:sp>
      <p:sp>
        <p:nvSpPr>
          <p:cNvPr id="9" name="Rectangle 8"/>
          <p:cNvSpPr/>
          <p:nvPr/>
        </p:nvSpPr>
        <p:spPr>
          <a:xfrm>
            <a:off x="457200" y="2362200"/>
            <a:ext cx="990600" cy="1524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p:cNvSpPr/>
          <p:nvPr/>
        </p:nvSpPr>
        <p:spPr>
          <a:xfrm>
            <a:off x="1555899" y="2362200"/>
            <a:ext cx="1568301" cy="64008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p:cNvSpPr/>
          <p:nvPr/>
        </p:nvSpPr>
        <p:spPr>
          <a:xfrm>
            <a:off x="457200" y="4114800"/>
            <a:ext cx="3289002" cy="1477328"/>
          </a:xfrm>
          <a:prstGeom prst="rect">
            <a:avLst/>
          </a:prstGeom>
          <a:solidFill>
            <a:schemeClr val="tx2"/>
          </a:solidFill>
          <a:ln w="25400">
            <a:solidFill>
              <a:srgbClr val="0081AE"/>
            </a:solidFill>
          </a:ln>
        </p:spPr>
        <p:txBody>
          <a:bodyPr wrap="square">
            <a:spAutoFit/>
          </a:bodyPr>
          <a:lstStyle/>
          <a:p>
            <a:pPr defTabSz="914042">
              <a:buClr>
                <a:schemeClr val="hlink"/>
              </a:buClr>
              <a:buSzPct val="75000"/>
            </a:pPr>
            <a:r>
              <a:rPr lang="en-GB" sz="1000" b="1" dirty="0" smtClean="0">
                <a:solidFill>
                  <a:schemeClr val="bg1"/>
                </a:solidFill>
              </a:rPr>
              <a:t>Show Peer/Children:</a:t>
            </a:r>
          </a:p>
          <a:p>
            <a:pPr marL="117475" indent="-117475" defTabSz="914042">
              <a:buClr>
                <a:schemeClr val="accent2"/>
              </a:buClr>
              <a:buSzPct val="75000"/>
              <a:buFont typeface="Wingdings 3" pitchFamily="18" charset="2"/>
              <a:buChar char="u"/>
            </a:pPr>
            <a:r>
              <a:rPr lang="en-GB" sz="1000" dirty="0" smtClean="0">
                <a:solidFill>
                  <a:schemeClr val="bg1"/>
                </a:solidFill>
              </a:rPr>
              <a:t>Users can utilize this parameter to compare peer members of a hierarchy or children members of a hierarchy</a:t>
            </a:r>
          </a:p>
          <a:p>
            <a:pPr marL="117475" indent="-117475" defTabSz="914042">
              <a:buClr>
                <a:schemeClr val="accent2"/>
              </a:buClr>
              <a:buSzPct val="75000"/>
              <a:buFont typeface="Wingdings 3" pitchFamily="18" charset="2"/>
              <a:buChar char="u"/>
            </a:pPr>
            <a:r>
              <a:rPr lang="en-GB" sz="1000" dirty="0" smtClean="0">
                <a:solidFill>
                  <a:schemeClr val="bg1"/>
                </a:solidFill>
              </a:rPr>
              <a:t>This parameter allows for comparison across management organizations</a:t>
            </a:r>
          </a:p>
          <a:p>
            <a:pPr marL="117475" indent="-117475" defTabSz="914042">
              <a:buClr>
                <a:schemeClr val="accent2"/>
              </a:buClr>
              <a:buSzPct val="75000"/>
            </a:pPr>
            <a:r>
              <a:rPr lang="en-GB" sz="1000" b="1" dirty="0" smtClean="0">
                <a:solidFill>
                  <a:schemeClr val="bg1"/>
                </a:solidFill>
              </a:rPr>
              <a:t>Two Reports have this parameter:</a:t>
            </a:r>
          </a:p>
          <a:p>
            <a:pPr marL="117475" indent="-117475" defTabSz="914042">
              <a:buClr>
                <a:schemeClr val="accent2"/>
              </a:buClr>
              <a:buSzPct val="75000"/>
              <a:buFont typeface="Wingdings 3" pitchFamily="18" charset="2"/>
              <a:buChar char="u"/>
            </a:pPr>
            <a:r>
              <a:rPr lang="en-GB" sz="1000" dirty="0" smtClean="0">
                <a:solidFill>
                  <a:schemeClr val="bg1"/>
                </a:solidFill>
              </a:rPr>
              <a:t>Ranking Report by Peer</a:t>
            </a:r>
          </a:p>
          <a:p>
            <a:pPr marL="117475" indent="-117475" defTabSz="914042">
              <a:buClr>
                <a:schemeClr val="accent2"/>
              </a:buClr>
              <a:buSzPct val="75000"/>
              <a:buFont typeface="Wingdings 3" pitchFamily="18" charset="2"/>
              <a:buChar char="u"/>
            </a:pPr>
            <a:r>
              <a:rPr lang="en-GB" sz="1000" dirty="0" smtClean="0">
                <a:solidFill>
                  <a:schemeClr val="bg1"/>
                </a:solidFill>
              </a:rPr>
              <a:t>Executive Dashboard</a:t>
            </a:r>
          </a:p>
        </p:txBody>
      </p:sp>
    </p:spTree>
    <p:extLst>
      <p:ext uri="{BB962C8B-B14F-4D97-AF65-F5344CB8AC3E}">
        <p14:creationId xmlns:p14="http://schemas.microsoft.com/office/powerpoint/2010/main" val="1369394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312" t="31496" r="25555" b="12178"/>
          <a:stretch>
            <a:fillRect/>
          </a:stretch>
        </p:blipFill>
        <p:spPr bwMode="auto">
          <a:xfrm>
            <a:off x="460375" y="1752600"/>
            <a:ext cx="8229600" cy="396120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solidFill>
                  <a:schemeClr val="bg1"/>
                </a:solidFill>
              </a:rPr>
              <a:t>FR Standard Report Parameters</a:t>
            </a:r>
            <a:br>
              <a:rPr lang="en-US" dirty="0" smtClean="0">
                <a:solidFill>
                  <a:schemeClr val="bg1"/>
                </a:solidFill>
              </a:rPr>
            </a:br>
            <a:r>
              <a:rPr lang="en-US" sz="2400" b="0" dirty="0" smtClean="0">
                <a:solidFill>
                  <a:schemeClr val="bg1"/>
                </a:solidFill>
              </a:rPr>
              <a:t>Comparison scenarios </a:t>
            </a:r>
            <a:r>
              <a:rPr lang="en-US" sz="1400" dirty="0" smtClean="0">
                <a:solidFill>
                  <a:schemeClr val="bg1"/>
                </a:solidFill>
              </a:rPr>
              <a:t>(only in P&amp;B reports)</a:t>
            </a:r>
            <a:endParaRPr lang="en-US"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endParaRPr lang="en-US" b="1" i="1" dirty="0" smtClean="0">
              <a:solidFill>
                <a:schemeClr val="bg2"/>
              </a:solidFill>
            </a:endParaRPr>
          </a:p>
        </p:txBody>
      </p:sp>
      <p:sp>
        <p:nvSpPr>
          <p:cNvPr id="5" name="Text Placeholder 3"/>
          <p:cNvSpPr txBox="1">
            <a:spLocks/>
          </p:cNvSpPr>
          <p:nvPr/>
        </p:nvSpPr>
        <p:spPr>
          <a:xfrm>
            <a:off x="457200" y="1089835"/>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r>
              <a:rPr lang="en-US" b="1" i="1" dirty="0" smtClean="0">
                <a:solidFill>
                  <a:schemeClr val="bg2"/>
                </a:solidFill>
              </a:rPr>
              <a:t>Users can utilize this parameter to compare peers/siblings or children members of a hierarchy within the report</a:t>
            </a:r>
          </a:p>
        </p:txBody>
      </p:sp>
      <p:sp>
        <p:nvSpPr>
          <p:cNvPr id="9" name="Rectangle 8"/>
          <p:cNvSpPr/>
          <p:nvPr/>
        </p:nvSpPr>
        <p:spPr>
          <a:xfrm>
            <a:off x="501650" y="3347720"/>
            <a:ext cx="2712720" cy="216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p:cNvSpPr/>
          <p:nvPr/>
        </p:nvSpPr>
        <p:spPr>
          <a:xfrm>
            <a:off x="5397798" y="4533900"/>
            <a:ext cx="3289002" cy="1631216"/>
          </a:xfrm>
          <a:prstGeom prst="rect">
            <a:avLst/>
          </a:prstGeom>
          <a:solidFill>
            <a:schemeClr val="tx2"/>
          </a:solidFill>
          <a:ln w="25400">
            <a:solidFill>
              <a:srgbClr val="0081AE"/>
            </a:solidFill>
          </a:ln>
        </p:spPr>
        <p:txBody>
          <a:bodyPr wrap="square">
            <a:spAutoFit/>
          </a:bodyPr>
          <a:lstStyle/>
          <a:p>
            <a:pPr defTabSz="914042">
              <a:buClr>
                <a:schemeClr val="hlink"/>
              </a:buClr>
              <a:buSzPct val="75000"/>
            </a:pPr>
            <a:r>
              <a:rPr lang="en-GB" sz="1000" b="1" dirty="0" smtClean="0">
                <a:solidFill>
                  <a:schemeClr val="bg1"/>
                </a:solidFill>
              </a:rPr>
              <a:t>Show use of base and comparison scenarios:</a:t>
            </a:r>
          </a:p>
          <a:p>
            <a:pPr marL="117475" indent="-117475" defTabSz="914042">
              <a:buClr>
                <a:schemeClr val="accent2"/>
              </a:buClr>
              <a:buSzPct val="75000"/>
              <a:buFont typeface="Wingdings 3" pitchFamily="18" charset="2"/>
              <a:buChar char="u"/>
            </a:pPr>
            <a:r>
              <a:rPr lang="en-GB" sz="1000" dirty="0" smtClean="0">
                <a:solidFill>
                  <a:schemeClr val="bg1"/>
                </a:solidFill>
              </a:rPr>
              <a:t>Base scenario parameter dictates the content of column 1</a:t>
            </a:r>
          </a:p>
          <a:p>
            <a:pPr marL="117475" indent="-117475" defTabSz="914042">
              <a:buClr>
                <a:schemeClr val="accent2"/>
              </a:buClr>
              <a:buSzPct val="75000"/>
              <a:buFont typeface="Wingdings 3" pitchFamily="18" charset="2"/>
              <a:buChar char="u"/>
            </a:pPr>
            <a:r>
              <a:rPr lang="en-GB" sz="1000" dirty="0" smtClean="0">
                <a:solidFill>
                  <a:schemeClr val="bg1"/>
                </a:solidFill>
              </a:rPr>
              <a:t>Comparison scenario 1 parameter dictates that variance against column 1 is shown in column 2</a:t>
            </a:r>
          </a:p>
          <a:p>
            <a:pPr marL="117475" indent="-117475" defTabSz="914042">
              <a:buClr>
                <a:schemeClr val="accent2"/>
              </a:buClr>
              <a:buSzPct val="75000"/>
              <a:buFont typeface="Wingdings 3" pitchFamily="18" charset="2"/>
              <a:buChar char="u"/>
            </a:pPr>
            <a:r>
              <a:rPr lang="en-GB" sz="1000" dirty="0" smtClean="0">
                <a:solidFill>
                  <a:schemeClr val="bg1"/>
                </a:solidFill>
              </a:rPr>
              <a:t>Comparison scenario 2 parameter dictates which variance is calculated in column 3</a:t>
            </a:r>
          </a:p>
          <a:p>
            <a:pPr marL="117475" indent="-117475" defTabSz="914042">
              <a:buClr>
                <a:schemeClr val="accent2"/>
              </a:buClr>
              <a:buSzPct val="75000"/>
              <a:buFont typeface="Wingdings 3" pitchFamily="18" charset="2"/>
              <a:buChar char="u"/>
            </a:pPr>
            <a:r>
              <a:rPr lang="en-GB" sz="1000" dirty="0" smtClean="0">
                <a:solidFill>
                  <a:schemeClr val="bg1"/>
                </a:solidFill>
              </a:rPr>
              <a:t>Scenario 2 parameter dictates if the base scenario or scenario 1 is used for the variance calculation in column 3</a:t>
            </a:r>
          </a:p>
        </p:txBody>
      </p:sp>
      <p:sp>
        <p:nvSpPr>
          <p:cNvPr id="12" name="Rectangle 11"/>
          <p:cNvSpPr/>
          <p:nvPr/>
        </p:nvSpPr>
        <p:spPr>
          <a:xfrm>
            <a:off x="501650" y="3613150"/>
            <a:ext cx="2712720" cy="216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3" name="Rectangle 12"/>
          <p:cNvSpPr/>
          <p:nvPr/>
        </p:nvSpPr>
        <p:spPr>
          <a:xfrm>
            <a:off x="501650" y="3908425"/>
            <a:ext cx="2712720" cy="216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 name="Rectangle 13"/>
          <p:cNvSpPr/>
          <p:nvPr/>
        </p:nvSpPr>
        <p:spPr>
          <a:xfrm>
            <a:off x="501650" y="4191000"/>
            <a:ext cx="2712720" cy="216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5" name="Rectangle 14"/>
          <p:cNvSpPr/>
          <p:nvPr/>
        </p:nvSpPr>
        <p:spPr>
          <a:xfrm>
            <a:off x="5629274" y="2943224"/>
            <a:ext cx="855345" cy="638175"/>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6" name="Rectangle 15"/>
          <p:cNvSpPr/>
          <p:nvPr/>
        </p:nvSpPr>
        <p:spPr>
          <a:xfrm>
            <a:off x="6629400" y="3241673"/>
            <a:ext cx="712470" cy="108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8" name="Rectangle 17"/>
          <p:cNvSpPr/>
          <p:nvPr/>
        </p:nvSpPr>
        <p:spPr>
          <a:xfrm>
            <a:off x="6629400" y="3349623"/>
            <a:ext cx="711524" cy="108000"/>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0" name="Rectangle 19"/>
          <p:cNvSpPr/>
          <p:nvPr/>
        </p:nvSpPr>
        <p:spPr>
          <a:xfrm>
            <a:off x="7406005" y="3241673"/>
            <a:ext cx="702945" cy="219127"/>
          </a:xfrm>
          <a:prstGeom prst="rect">
            <a:avLst/>
          </a:prstGeom>
          <a:no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23" name="Elbow Connector 22"/>
          <p:cNvCxnSpPr>
            <a:stCxn id="9" idx="3"/>
            <a:endCxn id="15" idx="1"/>
          </p:cNvCxnSpPr>
          <p:nvPr/>
        </p:nvCxnSpPr>
        <p:spPr>
          <a:xfrm flipV="1">
            <a:off x="3214370" y="3262312"/>
            <a:ext cx="2414904" cy="193408"/>
          </a:xfrm>
          <a:prstGeom prst="bentConnector3">
            <a:avLst>
              <a:gd name="adj1" fmla="val 50000"/>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5" idx="3"/>
            <a:endCxn id="16" idx="0"/>
          </p:cNvCxnSpPr>
          <p:nvPr/>
        </p:nvCxnSpPr>
        <p:spPr>
          <a:xfrm flipV="1">
            <a:off x="6484619" y="3241673"/>
            <a:ext cx="501016" cy="20639"/>
          </a:xfrm>
          <a:prstGeom prst="bentConnector4">
            <a:avLst>
              <a:gd name="adj1" fmla="val 14449"/>
              <a:gd name="adj2" fmla="val 930704"/>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2" idx="3"/>
            <a:endCxn id="18" idx="2"/>
          </p:cNvCxnSpPr>
          <p:nvPr/>
        </p:nvCxnSpPr>
        <p:spPr>
          <a:xfrm flipV="1">
            <a:off x="3214370" y="3457623"/>
            <a:ext cx="3770792" cy="263527"/>
          </a:xfrm>
          <a:prstGeom prst="bentConnector2">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27"/>
          <p:cNvCxnSpPr>
            <a:stCxn id="13" idx="3"/>
            <a:endCxn id="20" idx="2"/>
          </p:cNvCxnSpPr>
          <p:nvPr/>
        </p:nvCxnSpPr>
        <p:spPr>
          <a:xfrm flipV="1">
            <a:off x="3214370" y="3460800"/>
            <a:ext cx="4543108" cy="555625"/>
          </a:xfrm>
          <a:prstGeom prst="bentConnector2">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27"/>
          <p:cNvCxnSpPr>
            <a:stCxn id="14" idx="3"/>
            <a:endCxn id="20" idx="2"/>
          </p:cNvCxnSpPr>
          <p:nvPr/>
        </p:nvCxnSpPr>
        <p:spPr>
          <a:xfrm flipV="1">
            <a:off x="3214370" y="3460800"/>
            <a:ext cx="4543108" cy="838200"/>
          </a:xfrm>
          <a:prstGeom prst="bentConnector2">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spTree>
    <p:extLst>
      <p:ext uri="{BB962C8B-B14F-4D97-AF65-F5344CB8AC3E}">
        <p14:creationId xmlns:p14="http://schemas.microsoft.com/office/powerpoint/2010/main" val="624683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 Standard Report Parameters</a:t>
            </a:r>
            <a:br>
              <a:rPr lang="en-US" dirty="0" smtClean="0">
                <a:solidFill>
                  <a:schemeClr val="bg1"/>
                </a:solidFill>
              </a:rPr>
            </a:br>
            <a:r>
              <a:rPr lang="en-US" sz="2400" b="0" dirty="0" smtClean="0">
                <a:solidFill>
                  <a:schemeClr val="bg1"/>
                </a:solidFill>
              </a:rPr>
              <a:t>Comparison scenarios </a:t>
            </a:r>
            <a:r>
              <a:rPr lang="en-US" sz="1400" dirty="0" smtClean="0">
                <a:solidFill>
                  <a:schemeClr val="bg1"/>
                </a:solidFill>
              </a:rPr>
              <a:t>(only in P&amp;B reports)</a:t>
            </a:r>
            <a:endParaRPr lang="en-US"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endParaRPr lang="en-US" b="1" i="1" dirty="0" smtClean="0">
              <a:solidFill>
                <a:schemeClr val="bg2"/>
              </a:solidFill>
            </a:endParaRPr>
          </a:p>
        </p:txBody>
      </p:sp>
      <p:sp>
        <p:nvSpPr>
          <p:cNvPr id="5" name="Text Placeholder 3"/>
          <p:cNvSpPr txBox="1">
            <a:spLocks/>
          </p:cNvSpPr>
          <p:nvPr/>
        </p:nvSpPr>
        <p:spPr>
          <a:xfrm>
            <a:off x="457200" y="1089835"/>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r>
              <a:rPr lang="en-US" b="1" i="1" dirty="0" smtClean="0">
                <a:solidFill>
                  <a:schemeClr val="bg2"/>
                </a:solidFill>
              </a:rPr>
              <a:t>The following comparisons are available in P&amp;B reports:</a:t>
            </a:r>
          </a:p>
        </p:txBody>
      </p:sp>
      <p:sp>
        <p:nvSpPr>
          <p:cNvPr id="39" name="TextBox 38"/>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graphicFrame>
        <p:nvGraphicFramePr>
          <p:cNvPr id="21" name="Table 20"/>
          <p:cNvGraphicFramePr>
            <a:graphicFrameLocks noGrp="1"/>
          </p:cNvGraphicFramePr>
          <p:nvPr/>
        </p:nvGraphicFramePr>
        <p:xfrm>
          <a:off x="1028700" y="1744170"/>
          <a:ext cx="7086600" cy="3302000"/>
        </p:xfrm>
        <a:graphic>
          <a:graphicData uri="http://schemas.openxmlformats.org/drawingml/2006/table">
            <a:tbl>
              <a:tblPr firstRow="1" bandRow="1">
                <a:tableStyleId>{5C22544A-7EE6-4342-B048-85BDC9FD1C3A}</a:tableStyleId>
              </a:tblPr>
              <a:tblGrid>
                <a:gridCol w="2438400"/>
                <a:gridCol w="4648200"/>
              </a:tblGrid>
              <a:tr h="370840">
                <a:tc>
                  <a:txBody>
                    <a:bodyPr/>
                    <a:lstStyle/>
                    <a:p>
                      <a:r>
                        <a:rPr lang="en-US" sz="1400" dirty="0" smtClean="0"/>
                        <a:t>Name</a:t>
                      </a:r>
                      <a:endParaRPr lang="en-US" sz="1400" dirty="0"/>
                    </a:p>
                  </a:txBody>
                  <a:tcPr>
                    <a:solidFill>
                      <a:schemeClr val="accent2"/>
                    </a:solidFill>
                  </a:tcPr>
                </a:tc>
                <a:tc>
                  <a:txBody>
                    <a:bodyPr/>
                    <a:lstStyle/>
                    <a:p>
                      <a:r>
                        <a:rPr lang="en-US" sz="1400" dirty="0" smtClean="0"/>
                        <a:t>Description</a:t>
                      </a:r>
                      <a:endParaRPr lang="en-US" sz="1400" dirty="0"/>
                    </a:p>
                  </a:txBody>
                  <a:tcPr>
                    <a:solidFill>
                      <a:schemeClr val="accent2"/>
                    </a:solidFill>
                  </a:tcPr>
                </a:tc>
              </a:tr>
              <a:tr h="370840">
                <a:tc>
                  <a:txBody>
                    <a:bodyPr/>
                    <a:lstStyle/>
                    <a:p>
                      <a:pPr marL="177800" indent="0" algn="l"/>
                      <a:r>
                        <a:rPr lang="en-US" sz="1400" dirty="0" smtClean="0"/>
                        <a:t>Base Scenario</a:t>
                      </a:r>
                      <a:endParaRPr lang="en-US" sz="1400" dirty="0"/>
                    </a:p>
                  </a:txBody>
                  <a:tcPr anchor="ctr">
                    <a:solidFill>
                      <a:schemeClr val="tx2"/>
                    </a:solidFill>
                  </a:tcPr>
                </a:tc>
                <a:tc>
                  <a:txBody>
                    <a:bodyPr/>
                    <a:lstStyle/>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Functions same way as Scenario filter of GFT FR</a:t>
                      </a:r>
                    </a:p>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Comparison Scenario 2 column</a:t>
                      </a:r>
                    </a:p>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Limited</a:t>
                      </a:r>
                      <a:r>
                        <a:rPr lang="en-US" sz="1200" b="0" baseline="0" dirty="0" smtClean="0">
                          <a:solidFill>
                            <a:schemeClr val="bg1"/>
                          </a:solidFill>
                          <a:latin typeface="+mn-lt"/>
                          <a:ea typeface="EYInterstate Light"/>
                          <a:cs typeface="Times New Roman"/>
                        </a:rPr>
                        <a:t> to FY13 Budget versions</a:t>
                      </a:r>
                      <a:endParaRPr lang="en-US" sz="1200" b="0" dirty="0" smtClean="0">
                        <a:solidFill>
                          <a:schemeClr val="bg1"/>
                        </a:solidFill>
                        <a:latin typeface="+mn-lt"/>
                        <a:ea typeface="EYInterstate Light"/>
                        <a:cs typeface="Times New Roman"/>
                      </a:endParaRPr>
                    </a:p>
                  </a:txBody>
                  <a:tcPr anchor="ctr">
                    <a:solidFill>
                      <a:schemeClr val="tx2"/>
                    </a:solidFill>
                  </a:tcPr>
                </a:tc>
              </a:tr>
              <a:tr h="370840">
                <a:tc>
                  <a:txBody>
                    <a:bodyPr/>
                    <a:lstStyle/>
                    <a:p>
                      <a:pPr marL="177800" indent="0" algn="l" defTabSz="914400" rtl="0" eaLnBrk="1" fontAlgn="b" latinLnBrk="0" hangingPunct="1"/>
                      <a:r>
                        <a:rPr lang="en-US" sz="1400" kern="1200" dirty="0">
                          <a:solidFill>
                            <a:schemeClr val="dk1"/>
                          </a:solidFill>
                          <a:latin typeface="+mn-lt"/>
                          <a:ea typeface="+mn-ea"/>
                          <a:cs typeface="+mn-cs"/>
                        </a:rPr>
                        <a:t>Comparison Scenario </a:t>
                      </a:r>
                      <a:r>
                        <a:rPr lang="en-US" sz="1400" kern="1200" dirty="0" smtClean="0">
                          <a:solidFill>
                            <a:schemeClr val="dk1"/>
                          </a:solidFill>
                          <a:latin typeface="+mn-lt"/>
                          <a:ea typeface="+mn-ea"/>
                          <a:cs typeface="+mn-cs"/>
                        </a:rPr>
                        <a:t>1</a:t>
                      </a:r>
                      <a:endParaRPr lang="en-US" sz="1400" kern="1200" dirty="0">
                        <a:solidFill>
                          <a:schemeClr val="dk1"/>
                        </a:solidFill>
                        <a:latin typeface="+mn-lt"/>
                        <a:ea typeface="+mn-ea"/>
                        <a:cs typeface="+mn-cs"/>
                      </a:endParaRPr>
                    </a:p>
                  </a:txBody>
                  <a:tcPr marL="84374" marR="0" marT="0" marB="0" anchor="ctr">
                    <a:solidFill>
                      <a:schemeClr val="tx2"/>
                    </a:solidFill>
                  </a:tcPr>
                </a:tc>
                <a:tc>
                  <a:txBody>
                    <a:bodyPr/>
                    <a:lstStyle/>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Combination of P&amp;B Scenario and Versions</a:t>
                      </a:r>
                    </a:p>
                  </a:txBody>
                  <a:tcPr anchor="ctr">
                    <a:solidFill>
                      <a:schemeClr val="tx2"/>
                    </a:solidFill>
                  </a:tcPr>
                </a:tc>
              </a:tr>
              <a:tr h="370840">
                <a:tc>
                  <a:txBody>
                    <a:bodyPr/>
                    <a:lstStyle/>
                    <a:p>
                      <a:pPr marL="177800" indent="0" algn="l" defTabSz="914400" rtl="0" eaLnBrk="1" fontAlgn="b" latinLnBrk="0" hangingPunct="1"/>
                      <a:r>
                        <a:rPr lang="en-US" sz="1400" kern="1200" dirty="0">
                          <a:solidFill>
                            <a:schemeClr val="dk1"/>
                          </a:solidFill>
                          <a:latin typeface="+mn-lt"/>
                          <a:ea typeface="+mn-ea"/>
                          <a:cs typeface="+mn-cs"/>
                        </a:rPr>
                        <a:t>Comparison Scenario </a:t>
                      </a:r>
                      <a:r>
                        <a:rPr lang="en-US" sz="1400" kern="1200" dirty="0" smtClean="0">
                          <a:solidFill>
                            <a:schemeClr val="dk1"/>
                          </a:solidFill>
                          <a:latin typeface="+mn-lt"/>
                          <a:ea typeface="+mn-ea"/>
                          <a:cs typeface="+mn-cs"/>
                        </a:rPr>
                        <a:t>2</a:t>
                      </a:r>
                      <a:endParaRPr lang="en-US" sz="1400" kern="1200" dirty="0">
                        <a:solidFill>
                          <a:schemeClr val="dk1"/>
                        </a:solidFill>
                        <a:latin typeface="+mn-lt"/>
                        <a:ea typeface="+mn-ea"/>
                        <a:cs typeface="+mn-cs"/>
                      </a:endParaRPr>
                    </a:p>
                  </a:txBody>
                  <a:tcPr marL="84374" marR="0" marT="0" marB="0" anchor="ctr">
                    <a:solidFill>
                      <a:schemeClr val="tx2"/>
                    </a:solidFill>
                  </a:tcPr>
                </a:tc>
                <a:tc>
                  <a:txBody>
                    <a:bodyPr/>
                    <a:lstStyle/>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Combination of P&amp;B Scenario and Versions</a:t>
                      </a:r>
                    </a:p>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User can choose “NA” to prevent report from generating Comparison Scenario 2 column</a:t>
                      </a:r>
                    </a:p>
                  </a:txBody>
                  <a:tcPr anchor="ctr">
                    <a:solidFill>
                      <a:schemeClr val="tx2"/>
                    </a:solidFill>
                  </a:tcPr>
                </a:tc>
              </a:tr>
              <a:tr h="370840">
                <a:tc>
                  <a:txBody>
                    <a:bodyPr/>
                    <a:lstStyle/>
                    <a:p>
                      <a:pPr marL="177800" indent="0" algn="l" defTabSz="914400" rtl="0" eaLnBrk="1" fontAlgn="b" latinLnBrk="0" hangingPunct="1"/>
                      <a:r>
                        <a:rPr lang="en-US" sz="1400" kern="1200" dirty="0" smtClean="0">
                          <a:solidFill>
                            <a:schemeClr val="dk1"/>
                          </a:solidFill>
                          <a:latin typeface="+mn-lt"/>
                          <a:ea typeface="+mn-ea"/>
                          <a:cs typeface="+mn-cs"/>
                        </a:rPr>
                        <a:t>Scenario 2 compares</a:t>
                      </a:r>
                      <a:endParaRPr lang="en-US" sz="1400" kern="1200" dirty="0">
                        <a:solidFill>
                          <a:schemeClr val="dk1"/>
                        </a:solidFill>
                        <a:latin typeface="+mn-lt"/>
                        <a:ea typeface="+mn-ea"/>
                        <a:cs typeface="+mn-cs"/>
                      </a:endParaRPr>
                    </a:p>
                  </a:txBody>
                  <a:tcPr marL="84374" marR="0" marT="0" marB="0" anchor="ctr">
                    <a:solidFill>
                      <a:schemeClr val="tx2"/>
                    </a:solidFill>
                  </a:tcPr>
                </a:tc>
                <a:tc>
                  <a:txBody>
                    <a:bodyPr/>
                    <a:lstStyle/>
                    <a:p>
                      <a:pPr marL="285750" marR="0" lvl="0" indent="-285750" algn="l" defTabSz="914400" rtl="0" eaLnBrk="1" fontAlgn="auto" latinLnBrk="0" hangingPunct="1">
                        <a:lnSpc>
                          <a:spcPct val="100000"/>
                        </a:lnSpc>
                        <a:spcBef>
                          <a:spcPts val="0"/>
                        </a:spcBef>
                        <a:spcAft>
                          <a:spcPts val="0"/>
                        </a:spcAft>
                        <a:buClr>
                          <a:srgbClr val="FFC000"/>
                        </a:buClr>
                        <a:buSzPts val="1000"/>
                        <a:buFont typeface="Arial"/>
                        <a:buChar char="►"/>
                        <a:tabLst/>
                        <a:defRPr/>
                      </a:pPr>
                      <a:r>
                        <a:rPr lang="en-US" sz="1200" b="0" kern="1200" dirty="0" smtClean="0">
                          <a:solidFill>
                            <a:schemeClr val="bg1"/>
                          </a:solidFill>
                          <a:latin typeface="+mn-lt"/>
                          <a:ea typeface="EYInterstate Light"/>
                          <a:cs typeface="Times New Roman"/>
                        </a:rPr>
                        <a:t>Allows user to choose comparison to be shown in the 3rd columns – Base Scenario </a:t>
                      </a:r>
                      <a:r>
                        <a:rPr lang="en-US" sz="1200" b="0" kern="1200" dirty="0" err="1" smtClean="0">
                          <a:solidFill>
                            <a:schemeClr val="bg1"/>
                          </a:solidFill>
                          <a:latin typeface="+mn-lt"/>
                          <a:ea typeface="EYInterstate Light"/>
                          <a:cs typeface="Times New Roman"/>
                        </a:rPr>
                        <a:t>vs</a:t>
                      </a:r>
                      <a:r>
                        <a:rPr lang="en-US" sz="1200" b="0" kern="1200" dirty="0" smtClean="0">
                          <a:solidFill>
                            <a:schemeClr val="bg1"/>
                          </a:solidFill>
                          <a:latin typeface="+mn-lt"/>
                          <a:ea typeface="EYInterstate Light"/>
                          <a:cs typeface="Times New Roman"/>
                        </a:rPr>
                        <a:t> Comparison Scenario 2 or Comparison Scenario 1 </a:t>
                      </a:r>
                      <a:r>
                        <a:rPr lang="en-US" sz="1200" b="0" kern="1200" dirty="0" err="1" smtClean="0">
                          <a:solidFill>
                            <a:schemeClr val="bg1"/>
                          </a:solidFill>
                          <a:latin typeface="+mn-lt"/>
                          <a:ea typeface="EYInterstate Light"/>
                          <a:cs typeface="Times New Roman"/>
                        </a:rPr>
                        <a:t>vs</a:t>
                      </a:r>
                      <a:r>
                        <a:rPr lang="en-US" sz="1200" b="0" kern="1200" dirty="0" smtClean="0">
                          <a:solidFill>
                            <a:schemeClr val="bg1"/>
                          </a:solidFill>
                          <a:latin typeface="+mn-lt"/>
                          <a:ea typeface="EYInterstate Light"/>
                          <a:cs typeface="Times New Roman"/>
                        </a:rPr>
                        <a:t> Comparison Scenario 2</a:t>
                      </a:r>
                    </a:p>
                  </a:txBody>
                  <a:tcPr anchor="ctr">
                    <a:solidFill>
                      <a:schemeClr val="tx2"/>
                    </a:solidFill>
                  </a:tcPr>
                </a:tc>
              </a:tr>
              <a:tr h="370840">
                <a:tc>
                  <a:txBody>
                    <a:bodyPr/>
                    <a:lstStyle/>
                    <a:p>
                      <a:pPr marL="177800" indent="0" algn="l" defTabSz="914400" rtl="0" eaLnBrk="1" fontAlgn="b" latinLnBrk="0" hangingPunct="1"/>
                      <a:r>
                        <a:rPr lang="en-US" sz="1400" kern="1200" dirty="0">
                          <a:solidFill>
                            <a:schemeClr val="dk1"/>
                          </a:solidFill>
                          <a:latin typeface="+mn-lt"/>
                          <a:ea typeface="+mn-ea"/>
                          <a:cs typeface="+mn-cs"/>
                        </a:rPr>
                        <a:t>Show </a:t>
                      </a:r>
                      <a:r>
                        <a:rPr lang="en-US" sz="1400" kern="1200" dirty="0" smtClean="0">
                          <a:solidFill>
                            <a:schemeClr val="dk1"/>
                          </a:solidFill>
                          <a:latin typeface="+mn-lt"/>
                          <a:ea typeface="+mn-ea"/>
                          <a:cs typeface="+mn-cs"/>
                        </a:rPr>
                        <a:t>Scenario </a:t>
                      </a:r>
                      <a:r>
                        <a:rPr lang="en-US" sz="1400" kern="1200" dirty="0">
                          <a:solidFill>
                            <a:schemeClr val="dk1"/>
                          </a:solidFill>
                          <a:latin typeface="+mn-lt"/>
                          <a:ea typeface="+mn-ea"/>
                          <a:cs typeface="+mn-cs"/>
                        </a:rPr>
                        <a:t>1 &amp; </a:t>
                      </a:r>
                      <a:r>
                        <a:rPr lang="en-US" sz="1400" kern="1200" dirty="0" smtClean="0">
                          <a:solidFill>
                            <a:schemeClr val="dk1"/>
                          </a:solidFill>
                          <a:latin typeface="+mn-lt"/>
                          <a:ea typeface="+mn-ea"/>
                          <a:cs typeface="+mn-cs"/>
                        </a:rPr>
                        <a:t>2 Amount</a:t>
                      </a:r>
                      <a:endParaRPr lang="en-US" sz="1400" kern="1200" dirty="0">
                        <a:solidFill>
                          <a:schemeClr val="dk1"/>
                        </a:solidFill>
                        <a:latin typeface="+mn-lt"/>
                        <a:ea typeface="+mn-ea"/>
                        <a:cs typeface="+mn-cs"/>
                      </a:endParaRPr>
                    </a:p>
                  </a:txBody>
                  <a:tcPr marL="84374" marR="0" marT="0" marB="0" anchor="ctr">
                    <a:solidFill>
                      <a:schemeClr val="tx2"/>
                    </a:solidFill>
                  </a:tcPr>
                </a:tc>
                <a:tc>
                  <a:txBody>
                    <a:bodyPr/>
                    <a:lstStyle/>
                    <a:p>
                      <a:pPr marL="285750" marR="0" lvl="0" indent="-285750" algn="l" defTabSz="914400" rtl="0" eaLnBrk="1" fontAlgn="auto" latinLnBrk="0" hangingPunct="1">
                        <a:lnSpc>
                          <a:spcPct val="100000"/>
                        </a:lnSpc>
                        <a:spcBef>
                          <a:spcPts val="0"/>
                        </a:spcBef>
                        <a:spcAft>
                          <a:spcPts val="0"/>
                        </a:spcAft>
                        <a:buClr>
                          <a:srgbClr val="FFC000"/>
                        </a:buClr>
                        <a:buSzPts val="1000"/>
                        <a:buFont typeface="Arial"/>
                        <a:buChar char="►"/>
                        <a:tabLst/>
                        <a:defRPr/>
                      </a:pPr>
                      <a:r>
                        <a:rPr lang="en-US" sz="1200" b="0" kern="1200" dirty="0" smtClean="0">
                          <a:solidFill>
                            <a:schemeClr val="bg1"/>
                          </a:solidFill>
                          <a:latin typeface="+mn-lt"/>
                          <a:ea typeface="EYInterstate Light"/>
                          <a:cs typeface="Times New Roman"/>
                        </a:rPr>
                        <a:t>Functions same way as Show Budget &amp; PY filter of GFT FR</a:t>
                      </a:r>
                    </a:p>
                    <a:p>
                      <a:pPr marL="285750" marR="0" lvl="0" indent="-285750" algn="l" defTabSz="914400" rtl="0" eaLnBrk="1" fontAlgn="auto" latinLnBrk="0" hangingPunct="1">
                        <a:lnSpc>
                          <a:spcPct val="100000"/>
                        </a:lnSpc>
                        <a:spcBef>
                          <a:spcPts val="0"/>
                        </a:spcBef>
                        <a:spcAft>
                          <a:spcPts val="0"/>
                        </a:spcAft>
                        <a:buClr>
                          <a:srgbClr val="FFC000"/>
                        </a:buClr>
                        <a:buSzPts val="1000"/>
                        <a:buFont typeface="Arial"/>
                        <a:buChar char="►"/>
                        <a:tabLst/>
                        <a:defRPr/>
                      </a:pPr>
                      <a:r>
                        <a:rPr lang="en-US" sz="1200" b="0" kern="1200" dirty="0" smtClean="0">
                          <a:solidFill>
                            <a:schemeClr val="bg1"/>
                          </a:solidFill>
                          <a:latin typeface="+mn-lt"/>
                          <a:ea typeface="EYInterstate Light"/>
                          <a:cs typeface="Times New Roman"/>
                        </a:rPr>
                        <a:t>Allows user to hide or show Comparison</a:t>
                      </a:r>
                      <a:r>
                        <a:rPr lang="en-US" sz="1200" b="0" kern="1200" baseline="0" dirty="0" smtClean="0">
                          <a:solidFill>
                            <a:schemeClr val="bg1"/>
                          </a:solidFill>
                          <a:latin typeface="+mn-lt"/>
                          <a:ea typeface="EYInterstate Light"/>
                          <a:cs typeface="Times New Roman"/>
                        </a:rPr>
                        <a:t> Scenario 1 and Comparison Scenario 2</a:t>
                      </a:r>
                    </a:p>
                  </a:txBody>
                  <a:tcPr anchor="ctr">
                    <a:solidFill>
                      <a:schemeClr val="tx2"/>
                    </a:solidFill>
                  </a:tcPr>
                </a:tc>
              </a:tr>
            </a:tbl>
          </a:graphicData>
        </a:graphic>
      </p:graphicFrame>
    </p:spTree>
    <p:extLst>
      <p:ext uri="{BB962C8B-B14F-4D97-AF65-F5344CB8AC3E}">
        <p14:creationId xmlns:p14="http://schemas.microsoft.com/office/powerpoint/2010/main" val="587053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 Standard Report Parameters</a:t>
            </a:r>
            <a:br>
              <a:rPr lang="en-US" dirty="0" smtClean="0">
                <a:solidFill>
                  <a:schemeClr val="bg1"/>
                </a:solidFill>
              </a:rPr>
            </a:br>
            <a:r>
              <a:rPr lang="en-US" sz="2400" b="0" dirty="0" smtClean="0">
                <a:solidFill>
                  <a:schemeClr val="bg1"/>
                </a:solidFill>
              </a:rPr>
              <a:t>Comparison scenarios </a:t>
            </a:r>
            <a:r>
              <a:rPr lang="en-US" sz="1400" dirty="0" smtClean="0">
                <a:solidFill>
                  <a:schemeClr val="bg1"/>
                </a:solidFill>
              </a:rPr>
              <a:t>(only in P&amp;B reports)</a:t>
            </a:r>
            <a:endParaRPr lang="en-US" dirty="0"/>
          </a:p>
        </p:txBody>
      </p:sp>
      <p:graphicFrame>
        <p:nvGraphicFramePr>
          <p:cNvPr id="4" name="Table 3"/>
          <p:cNvGraphicFramePr>
            <a:graphicFrameLocks noGrp="1"/>
          </p:cNvGraphicFramePr>
          <p:nvPr/>
        </p:nvGraphicFramePr>
        <p:xfrm>
          <a:off x="704850" y="1143003"/>
          <a:ext cx="7600952" cy="3886196"/>
        </p:xfrm>
        <a:graphic>
          <a:graphicData uri="http://schemas.openxmlformats.org/drawingml/2006/table">
            <a:tbl>
              <a:tblPr/>
              <a:tblGrid>
                <a:gridCol w="1900238"/>
                <a:gridCol w="1900238"/>
                <a:gridCol w="1900238"/>
                <a:gridCol w="1900238"/>
              </a:tblGrid>
              <a:tr h="306212">
                <a:tc>
                  <a:txBody>
                    <a:bodyPr/>
                    <a:lstStyle/>
                    <a:p>
                      <a:pPr marL="0" algn="ctr" defTabSz="914400" rtl="0" eaLnBrk="1" fontAlgn="ctr" latinLnBrk="0" hangingPunct="1"/>
                      <a:r>
                        <a:rPr lang="en-US" sz="1200" b="1" kern="1200" dirty="0">
                          <a:solidFill>
                            <a:schemeClr val="lt1"/>
                          </a:solidFill>
                          <a:latin typeface="+mn-lt"/>
                          <a:ea typeface="+mn-ea"/>
                          <a:cs typeface="+mn-cs"/>
                        </a:rPr>
                        <a:t>Base Scenario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marL="0" algn="ctr" defTabSz="914400" rtl="0" eaLnBrk="1" fontAlgn="ctr" latinLnBrk="0" hangingPunct="1"/>
                      <a:r>
                        <a:rPr lang="en-US" sz="1200" b="1" kern="1200" dirty="0">
                          <a:solidFill>
                            <a:schemeClr val="lt1"/>
                          </a:solidFill>
                          <a:latin typeface="+mn-lt"/>
                          <a:ea typeface="+mn-ea"/>
                          <a:cs typeface="+mn-cs"/>
                        </a:rPr>
                        <a:t>Comparison Scenario </a:t>
                      </a:r>
                      <a:r>
                        <a:rPr lang="en-US" sz="1200" b="1" kern="1200" dirty="0" smtClean="0">
                          <a:solidFill>
                            <a:schemeClr val="lt1"/>
                          </a:solidFill>
                          <a:latin typeface="+mn-lt"/>
                          <a:ea typeface="+mn-ea"/>
                          <a:cs typeface="+mn-cs"/>
                        </a:rPr>
                        <a:t>1</a:t>
                      </a:r>
                      <a:endParaRPr lang="en-US" sz="1200" b="1" kern="1200" dirty="0">
                        <a:solidFill>
                          <a:schemeClr val="lt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marL="0" algn="ctr" defTabSz="914400" rtl="0" eaLnBrk="1" fontAlgn="ctr" latinLnBrk="0" hangingPunct="1"/>
                      <a:r>
                        <a:rPr lang="en-US" sz="1200" b="1" kern="1200" dirty="0">
                          <a:solidFill>
                            <a:schemeClr val="lt1"/>
                          </a:solidFill>
                          <a:latin typeface="+mn-lt"/>
                          <a:ea typeface="+mn-ea"/>
                          <a:cs typeface="+mn-cs"/>
                        </a:rPr>
                        <a:t>Comparison Scenario 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marL="0" algn="ctr" defTabSz="914400" rtl="0" eaLnBrk="1" fontAlgn="ctr" latinLnBrk="0" hangingPunct="1"/>
                      <a:r>
                        <a:rPr lang="en-US" sz="1200" b="1" kern="1200" dirty="0" smtClean="0">
                          <a:solidFill>
                            <a:schemeClr val="lt1"/>
                          </a:solidFill>
                          <a:latin typeface="+mn-lt"/>
                          <a:ea typeface="+mn-ea"/>
                          <a:cs typeface="+mn-cs"/>
                        </a:rPr>
                        <a:t>Scenario 2 compares</a:t>
                      </a:r>
                      <a:endParaRPr lang="en-US" sz="1200" b="1" kern="1200" dirty="0">
                        <a:solidFill>
                          <a:schemeClr val="lt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r>
              <a:tr h="198888">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working</a:t>
                      </a:r>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working</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working</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Base </a:t>
                      </a:r>
                      <a:r>
                        <a:rPr lang="en-US" sz="1000" b="0" i="0" u="none" strike="noStrike" kern="1200" dirty="0" smtClean="0">
                          <a:solidFill>
                            <a:schemeClr val="bg1"/>
                          </a:solidFill>
                          <a:latin typeface="+mn-lt"/>
                          <a:ea typeface="+mn-ea"/>
                          <a:cs typeface="+mn-cs"/>
                        </a:rPr>
                        <a:t>vs. Scenario 2</a:t>
                      </a:r>
                      <a:endParaRPr lang="en-US" sz="1000" b="0" i="0" u="none" strike="noStrike" kern="1200" dirty="0">
                        <a:solidFill>
                          <a:schemeClr val="bg1"/>
                        </a:solidFill>
                        <a:latin typeface="+mn-lt"/>
                        <a:ea typeface="+mn-ea"/>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Ad Hoc 1</a:t>
                      </a:r>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Ad Hoc 1</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Ad Hoc 1</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Scenario 1 </a:t>
                      </a:r>
                      <a:r>
                        <a:rPr lang="en-US" sz="1000" b="0" i="0" u="none" strike="noStrike" kern="1200" dirty="0" err="1" smtClean="0">
                          <a:solidFill>
                            <a:schemeClr val="bg1"/>
                          </a:solidFill>
                          <a:latin typeface="+mn-lt"/>
                          <a:ea typeface="+mn-ea"/>
                          <a:cs typeface="+mn-cs"/>
                        </a:rPr>
                        <a:t>vs</a:t>
                      </a:r>
                      <a:r>
                        <a:rPr lang="en-US" sz="1000" b="0" i="0" u="none" strike="noStrike" kern="1200" dirty="0" smtClean="0">
                          <a:solidFill>
                            <a:schemeClr val="bg1"/>
                          </a:solidFill>
                          <a:latin typeface="+mn-lt"/>
                          <a:ea typeface="+mn-ea"/>
                          <a:cs typeface="+mn-cs"/>
                        </a:rPr>
                        <a:t> Scenario 2</a:t>
                      </a:r>
                      <a:endParaRPr lang="en-US" sz="1000" b="0" i="0" u="none" strike="noStrike" kern="1200" dirty="0">
                        <a:solidFill>
                          <a:schemeClr val="bg1"/>
                        </a:solidFill>
                        <a:latin typeface="+mn-lt"/>
                        <a:ea typeface="+mn-ea"/>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Ad Hoc 2</a:t>
                      </a:r>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Ad Hoc 2</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Ad Hoc 2</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Ad Hoc 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Ad Hoc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Ad Hoc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Ad Hoc 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Ad Hoc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Ad Hoc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Ad Hoc 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Ad Hoc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Ad Hoc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Submission 1</a:t>
                      </a:r>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Submission 1</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Submission 1</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Submission 2</a:t>
                      </a:r>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Submission 2</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Submission 2</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Submission 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Submission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bg1"/>
                          </a:solidFill>
                          <a:latin typeface="+mn-lt"/>
                          <a:ea typeface="+mn-ea"/>
                          <a:cs typeface="+mn-cs"/>
                        </a:rPr>
                        <a:t>FY13  Submission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Budget Final</a:t>
                      </a:r>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Budget Final</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FY13  Budget Final</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Budget </a:t>
                      </a:r>
                      <a:r>
                        <a:rPr lang="en-US" sz="1000" b="0" i="0" u="none" strike="noStrike" kern="1200" dirty="0">
                          <a:solidFill>
                            <a:schemeClr val="bg1"/>
                          </a:solidFill>
                          <a:latin typeface="+mn-lt"/>
                          <a:ea typeface="+mn-ea"/>
                          <a:cs typeface="+mn-cs"/>
                        </a:rPr>
                        <a:t>Final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Budget </a:t>
                      </a:r>
                      <a:r>
                        <a:rPr lang="en-US" sz="1000" b="0" i="0" u="none" strike="noStrike" kern="1200" dirty="0">
                          <a:solidFill>
                            <a:schemeClr val="bg1"/>
                          </a:solidFill>
                          <a:latin typeface="+mn-lt"/>
                          <a:ea typeface="+mn-ea"/>
                          <a:cs typeface="+mn-cs"/>
                        </a:rPr>
                        <a:t>Final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MLO (8+4)*</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MLO (8+4)*</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MLO (9+3)*</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MLO (9+3)*</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MLO (10+2)*</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MLO (10+2)*</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MLO (11+1)*</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MLO (11+1)*</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Actual</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FY12 </a:t>
                      </a:r>
                      <a:r>
                        <a:rPr lang="en-US" sz="1000" b="0" i="0" u="none" strike="noStrike" kern="1200" dirty="0" smtClean="0">
                          <a:solidFill>
                            <a:schemeClr val="bg1"/>
                          </a:solidFill>
                          <a:latin typeface="+mn-lt"/>
                          <a:ea typeface="+mn-ea"/>
                          <a:cs typeface="+mn-cs"/>
                        </a:rPr>
                        <a:t> Actual</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FY11 </a:t>
                      </a:r>
                      <a:r>
                        <a:rPr lang="en-US" sz="1000" b="0" i="0" u="none" strike="noStrike" kern="1200" dirty="0" smtClean="0">
                          <a:solidFill>
                            <a:schemeClr val="bg1"/>
                          </a:solidFill>
                          <a:latin typeface="+mn-lt"/>
                          <a:ea typeface="+mn-ea"/>
                          <a:cs typeface="+mn-cs"/>
                        </a:rPr>
                        <a:t> Actual</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FY11 </a:t>
                      </a:r>
                      <a:r>
                        <a:rPr lang="en-US" sz="1000" b="0" i="0" u="none" strike="noStrike" kern="1200" dirty="0" smtClean="0">
                          <a:solidFill>
                            <a:schemeClr val="bg1"/>
                          </a:solidFill>
                          <a:latin typeface="+mn-lt"/>
                          <a:ea typeface="+mn-ea"/>
                          <a:cs typeface="+mn-cs"/>
                        </a:rPr>
                        <a:t> Actual</a:t>
                      </a:r>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98888">
                <a:tc>
                  <a:txBody>
                    <a:bodyPr/>
                    <a:lstStyle/>
                    <a:p>
                      <a:pPr marL="85725" lvl="1" indent="0" algn="l" defTabSz="914400" rtl="0" eaLnBrk="1" fontAlgn="b" latinLnBrk="0" hangingPunct="1"/>
                      <a:r>
                        <a:rPr lang="en-US" sz="1000" b="0" i="0" u="none" strike="noStrike" kern="1200">
                          <a:solidFill>
                            <a:schemeClr val="bg1"/>
                          </a:solidFill>
                          <a:latin typeface="+mn-lt"/>
                          <a:ea typeface="+mn-ea"/>
                          <a:cs typeface="+mn-cs"/>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5725" lvl="1" indent="0" algn="l" defTabSz="914400" rtl="0" eaLnBrk="1" fontAlgn="b" latinLnBrk="0" hangingPunct="1"/>
                      <a:endParaRPr lang="en-US" sz="10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smtClean="0">
                          <a:solidFill>
                            <a:schemeClr val="bg1"/>
                          </a:solidFill>
                          <a:latin typeface="+mn-lt"/>
                          <a:ea typeface="+mn-ea"/>
                          <a:cs typeface="+mn-cs"/>
                        </a:rPr>
                        <a:t>N/A</a:t>
                      </a:r>
                      <a:endParaRPr lang="en-US" sz="1000" b="0" i="0" u="none" strike="noStrike" kern="1200" dirty="0">
                        <a:solidFill>
                          <a:schemeClr val="bg1"/>
                        </a:solidFill>
                        <a:latin typeface="+mn-lt"/>
                        <a:ea typeface="+mn-ea"/>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5725" lvl="1" indent="0" algn="l" defTabSz="914400" rtl="0" eaLnBrk="1" fontAlgn="b" latinLnBrk="0" hangingPunct="1"/>
                      <a:r>
                        <a:rPr lang="en-US" sz="1000" b="0" i="0" u="none" strike="noStrike" kern="1200" dirty="0">
                          <a:solidFill>
                            <a:schemeClr val="bg1"/>
                          </a:solidFill>
                          <a:latin typeface="+mn-lt"/>
                          <a:ea typeface="+mn-ea"/>
                          <a:cs typeface="+mn-cs"/>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10" name="Group 15"/>
          <p:cNvGrpSpPr/>
          <p:nvPr/>
        </p:nvGrpSpPr>
        <p:grpSpPr>
          <a:xfrm>
            <a:off x="6705600" y="4953000"/>
            <a:ext cx="1905000" cy="1066800"/>
            <a:chOff x="8759481" y="1447800"/>
            <a:chExt cx="1600200" cy="1066800"/>
          </a:xfrm>
        </p:grpSpPr>
        <p:sp>
          <p:nvSpPr>
            <p:cNvPr id="11" name="Rounded Rectangle 10"/>
            <p:cNvSpPr/>
            <p:nvPr/>
          </p:nvSpPr>
          <p:spPr>
            <a:xfrm>
              <a:off x="8759481" y="1447800"/>
              <a:ext cx="1600200" cy="1066800"/>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r>
                <a:rPr lang="en-US" sz="1000" dirty="0" smtClean="0">
                  <a:solidFill>
                    <a:schemeClr val="tx2">
                      <a:lumMod val="50000"/>
                    </a:schemeClr>
                  </a:solidFill>
                </a:rPr>
                <a:t>* MLOs will appear in drop down option as applicable month’s </a:t>
              </a:r>
            </a:p>
            <a:p>
              <a:r>
                <a:rPr lang="en-US" sz="1000" dirty="0" smtClean="0">
                  <a:solidFill>
                    <a:schemeClr val="tx2">
                      <a:lumMod val="50000"/>
                    </a:schemeClr>
                  </a:solidFill>
                </a:rPr>
                <a:t>financial information becomes available for FY12</a:t>
              </a:r>
            </a:p>
            <a:p>
              <a:endParaRPr lang="en-US" sz="1000" dirty="0" smtClean="0">
                <a:solidFill>
                  <a:schemeClr val="tx2">
                    <a:lumMod val="50000"/>
                  </a:schemeClr>
                </a:solidFill>
              </a:endParaRPr>
            </a:p>
          </p:txBody>
        </p:sp>
        <p:sp>
          <p:nvSpPr>
            <p:cNvPr id="12" name="Title 1"/>
            <p:cNvSpPr txBox="1">
              <a:spLocks/>
            </p:cNvSpPr>
            <p:nvPr/>
          </p:nvSpPr>
          <p:spPr bwMode="auto">
            <a:xfrm>
              <a:off x="8807301" y="1557668"/>
              <a:ext cx="533400" cy="711200"/>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grpSp>
        <p:nvGrpSpPr>
          <p:cNvPr id="14" name="Group 15"/>
          <p:cNvGrpSpPr/>
          <p:nvPr/>
        </p:nvGrpSpPr>
        <p:grpSpPr>
          <a:xfrm>
            <a:off x="552450" y="4953000"/>
            <a:ext cx="1905000" cy="1066800"/>
            <a:chOff x="8759481" y="1447800"/>
            <a:chExt cx="1600200" cy="1066800"/>
          </a:xfrm>
        </p:grpSpPr>
        <p:sp>
          <p:nvSpPr>
            <p:cNvPr id="15" name="Rounded Rectangle 14"/>
            <p:cNvSpPr/>
            <p:nvPr/>
          </p:nvSpPr>
          <p:spPr>
            <a:xfrm>
              <a:off x="8759481" y="1447800"/>
              <a:ext cx="1600200" cy="1066800"/>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r>
                <a:rPr lang="en-US" sz="1000" dirty="0" smtClean="0">
                  <a:solidFill>
                    <a:schemeClr val="tx2">
                      <a:lumMod val="50000"/>
                    </a:schemeClr>
                  </a:solidFill>
                </a:rPr>
                <a:t>Base Scenario drop down options are limited to FY13 Budget versions as FR should be used for </a:t>
              </a:r>
              <a:r>
                <a:rPr lang="en-US" sz="1000" dirty="0" err="1" smtClean="0">
                  <a:solidFill>
                    <a:schemeClr val="tx2">
                      <a:lumMod val="50000"/>
                    </a:schemeClr>
                  </a:solidFill>
                </a:rPr>
                <a:t>Actuals</a:t>
              </a:r>
              <a:r>
                <a:rPr lang="en-US" sz="1000" dirty="0" smtClean="0">
                  <a:solidFill>
                    <a:schemeClr val="tx2">
                      <a:lumMod val="50000"/>
                    </a:schemeClr>
                  </a:solidFill>
                </a:rPr>
                <a:t> reporting</a:t>
              </a:r>
            </a:p>
          </p:txBody>
        </p:sp>
        <p:sp>
          <p:nvSpPr>
            <p:cNvPr id="16" name="Title 1"/>
            <p:cNvSpPr txBox="1">
              <a:spLocks/>
            </p:cNvSpPr>
            <p:nvPr/>
          </p:nvSpPr>
          <p:spPr bwMode="auto">
            <a:xfrm>
              <a:off x="8807301" y="1557668"/>
              <a:ext cx="533400" cy="711200"/>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sp>
        <p:nvSpPr>
          <p:cNvPr id="17" name="TextBox 16"/>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spTree>
    <p:extLst>
      <p:ext uri="{BB962C8B-B14F-4D97-AF65-F5344CB8AC3E}">
        <p14:creationId xmlns:p14="http://schemas.microsoft.com/office/powerpoint/2010/main" val="2228557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 Standard Report Parameters</a:t>
            </a:r>
            <a:br>
              <a:rPr lang="en-US" dirty="0" smtClean="0">
                <a:solidFill>
                  <a:schemeClr val="bg1"/>
                </a:solidFill>
              </a:rPr>
            </a:br>
            <a:r>
              <a:rPr lang="en-US" sz="2400" b="0" dirty="0" smtClean="0">
                <a:solidFill>
                  <a:schemeClr val="bg1"/>
                </a:solidFill>
              </a:rPr>
              <a:t>Differences between FR &amp; P&amp;B reports</a:t>
            </a:r>
            <a:endParaRPr lang="en-US" sz="2400" b="0"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endParaRPr lang="en-US" b="1" i="1" dirty="0" smtClean="0">
              <a:solidFill>
                <a:schemeClr val="bg2"/>
              </a:solidFill>
            </a:endParaRPr>
          </a:p>
        </p:txBody>
      </p:sp>
      <p:sp>
        <p:nvSpPr>
          <p:cNvPr id="5" name="Text Placeholder 3"/>
          <p:cNvSpPr txBox="1">
            <a:spLocks/>
          </p:cNvSpPr>
          <p:nvPr/>
        </p:nvSpPr>
        <p:spPr>
          <a:xfrm>
            <a:off x="457200" y="1089835"/>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r>
              <a:rPr lang="en-US" b="1" i="1" dirty="0" smtClean="0">
                <a:solidFill>
                  <a:schemeClr val="bg2"/>
                </a:solidFill>
              </a:rPr>
              <a:t>FR parameters are utilized for P&amp;B reporting with some modifications</a:t>
            </a:r>
          </a:p>
        </p:txBody>
      </p:sp>
      <p:sp>
        <p:nvSpPr>
          <p:cNvPr id="39" name="TextBox 38"/>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graphicFrame>
        <p:nvGraphicFramePr>
          <p:cNvPr id="21" name="Table 20"/>
          <p:cNvGraphicFramePr>
            <a:graphicFrameLocks noGrp="1"/>
          </p:cNvGraphicFramePr>
          <p:nvPr/>
        </p:nvGraphicFramePr>
        <p:xfrm>
          <a:off x="742951" y="1744170"/>
          <a:ext cx="7658100" cy="2413000"/>
        </p:xfrm>
        <a:graphic>
          <a:graphicData uri="http://schemas.openxmlformats.org/drawingml/2006/table">
            <a:tbl>
              <a:tblPr firstRow="1" bandRow="1">
                <a:tableStyleId>{5C22544A-7EE6-4342-B048-85BDC9FD1C3A}</a:tableStyleId>
              </a:tblPr>
              <a:tblGrid>
                <a:gridCol w="2390542"/>
                <a:gridCol w="892098"/>
                <a:gridCol w="892098"/>
                <a:gridCol w="3483362"/>
              </a:tblGrid>
              <a:tr h="337820">
                <a:tc rowSpan="2">
                  <a:txBody>
                    <a:bodyPr/>
                    <a:lstStyle/>
                    <a:p>
                      <a:r>
                        <a:rPr lang="en-US" sz="1400" dirty="0" smtClean="0"/>
                        <a:t>Name</a:t>
                      </a:r>
                      <a:endParaRPr lang="en-US" sz="1400" dirty="0"/>
                    </a:p>
                  </a:txBody>
                  <a:tcPr anchor="ctr">
                    <a:lnR w="127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accent2"/>
                    </a:solidFill>
                  </a:tcPr>
                </a:tc>
                <a:tc gridSpan="2">
                  <a:txBody>
                    <a:bodyPr/>
                    <a:lstStyle/>
                    <a:p>
                      <a:pPr algn="ctr"/>
                      <a:r>
                        <a:rPr lang="en-US" sz="1400" dirty="0" smtClean="0"/>
                        <a:t>available</a:t>
                      </a:r>
                      <a:r>
                        <a:rPr lang="en-US" sz="1400" baseline="0" dirty="0" smtClean="0"/>
                        <a:t> in:</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2"/>
                    </a:solidFill>
                  </a:tcPr>
                </a:tc>
                <a:tc hMerge="1">
                  <a:txBody>
                    <a:bodyPr/>
                    <a:lstStyle/>
                    <a:p>
                      <a:endParaRPr lang="en-US" sz="1400" dirty="0"/>
                    </a:p>
                  </a:txBody>
                  <a:tcPr>
                    <a:solidFill>
                      <a:schemeClr val="accent2"/>
                    </a:solidFill>
                  </a:tcPr>
                </a:tc>
                <a:tc rowSpan="2">
                  <a:txBody>
                    <a:bodyPr/>
                    <a:lstStyle/>
                    <a:p>
                      <a:r>
                        <a:rPr lang="en-US" sz="1400" dirty="0" smtClean="0"/>
                        <a:t>Description</a:t>
                      </a:r>
                      <a:endParaRPr lang="en-US" sz="1400" dirty="0"/>
                    </a:p>
                  </a:txBody>
                  <a:tcPr anchor="ctr">
                    <a:lnL w="1270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solidFill>
                      <a:schemeClr val="accent2"/>
                    </a:solidFill>
                  </a:tcPr>
                </a:tc>
              </a:tr>
              <a:tr h="337820">
                <a:tc vMerge="1">
                  <a:txBody>
                    <a:bodyPr/>
                    <a:lstStyle/>
                    <a:p>
                      <a:endParaRPr lang="en-US" sz="1400" dirty="0"/>
                    </a:p>
                  </a:txBody>
                  <a:tcPr>
                    <a:solidFill>
                      <a:schemeClr val="accent2"/>
                    </a:solidFill>
                  </a:tcPr>
                </a:tc>
                <a:tc>
                  <a:txBody>
                    <a:bodyPr/>
                    <a:lstStyle/>
                    <a:p>
                      <a:pPr algn="ctr"/>
                      <a:r>
                        <a:rPr lang="en-US" sz="1400" b="1" kern="1200" dirty="0" smtClean="0">
                          <a:solidFill>
                            <a:schemeClr val="lt1"/>
                          </a:solidFill>
                          <a:latin typeface="+mn-lt"/>
                          <a:ea typeface="+mn-ea"/>
                          <a:cs typeface="+mn-cs"/>
                        </a:rPr>
                        <a:t>FR</a:t>
                      </a:r>
                      <a:endParaRPr lang="en-US" sz="14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pPr algn="ctr"/>
                      <a:r>
                        <a:rPr lang="en-US" sz="1400" b="1" kern="1200" dirty="0" smtClean="0">
                          <a:solidFill>
                            <a:schemeClr val="lt1"/>
                          </a:solidFill>
                          <a:latin typeface="+mn-lt"/>
                          <a:ea typeface="+mn-ea"/>
                          <a:cs typeface="+mn-cs"/>
                        </a:rPr>
                        <a:t>P&amp;B</a:t>
                      </a:r>
                      <a:endParaRPr lang="en-US" sz="14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vMerge="1">
                  <a:txBody>
                    <a:bodyPr/>
                    <a:lstStyle/>
                    <a:p>
                      <a:endParaRPr lang="en-US" sz="1400" dirty="0"/>
                    </a:p>
                  </a:txBody>
                  <a:tcPr>
                    <a:solidFill>
                      <a:schemeClr val="accent2"/>
                    </a:solidFill>
                  </a:tcPr>
                </a:tc>
              </a:tr>
              <a:tr h="370840">
                <a:tc>
                  <a:txBody>
                    <a:bodyPr/>
                    <a:lstStyle/>
                    <a:p>
                      <a:pPr marL="177800" indent="0" algn="l" defTabSz="914400" rtl="0" eaLnBrk="1" fontAlgn="b" latinLnBrk="0" hangingPunct="1"/>
                      <a:r>
                        <a:rPr lang="en-US" sz="1400" kern="1200" dirty="0">
                          <a:solidFill>
                            <a:schemeClr val="bg1"/>
                          </a:solidFill>
                          <a:latin typeface="+mn-lt"/>
                          <a:ea typeface="+mn-ea"/>
                          <a:cs typeface="+mn-cs"/>
                        </a:rPr>
                        <a:t>Show </a:t>
                      </a:r>
                      <a:r>
                        <a:rPr lang="en-US" sz="1400" kern="1200" dirty="0" smtClean="0">
                          <a:solidFill>
                            <a:schemeClr val="bg1"/>
                          </a:solidFill>
                          <a:latin typeface="+mn-lt"/>
                          <a:ea typeface="+mn-ea"/>
                          <a:cs typeface="+mn-cs"/>
                        </a:rPr>
                        <a:t>% </a:t>
                      </a:r>
                      <a:r>
                        <a:rPr lang="en-US" sz="1400" kern="1200" dirty="0">
                          <a:solidFill>
                            <a:schemeClr val="bg1"/>
                          </a:solidFill>
                          <a:latin typeface="+mn-lt"/>
                          <a:ea typeface="+mn-ea"/>
                          <a:cs typeface="+mn-cs"/>
                        </a:rPr>
                        <a:t>of </a:t>
                      </a:r>
                      <a:r>
                        <a:rPr lang="en-US" sz="1400" kern="1200" dirty="0" smtClean="0">
                          <a:solidFill>
                            <a:schemeClr val="bg1"/>
                          </a:solidFill>
                          <a:latin typeface="+mn-lt"/>
                          <a:ea typeface="+mn-ea"/>
                          <a:cs typeface="+mn-cs"/>
                        </a:rPr>
                        <a:t>TNR and % of </a:t>
                      </a:r>
                      <a:r>
                        <a:rPr lang="en-US" sz="1400" kern="1200" dirty="0" err="1" smtClean="0">
                          <a:solidFill>
                            <a:schemeClr val="bg1"/>
                          </a:solidFill>
                          <a:latin typeface="+mn-lt"/>
                          <a:ea typeface="+mn-ea"/>
                          <a:cs typeface="+mn-cs"/>
                        </a:rPr>
                        <a:t>Indirects</a:t>
                      </a:r>
                      <a:endParaRPr lang="en-US" sz="1400" kern="1200" dirty="0">
                        <a:solidFill>
                          <a:schemeClr val="bg1"/>
                        </a:solidFill>
                        <a:latin typeface="+mn-lt"/>
                        <a:ea typeface="+mn-ea"/>
                        <a:cs typeface="+mn-cs"/>
                      </a:endParaRPr>
                    </a:p>
                  </a:txBody>
                  <a:tcPr marL="84374" marR="0" marT="0" marB="0" anchor="ct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marR="0" lvl="0" indent="-285750" algn="ctr">
                        <a:spcBef>
                          <a:spcPts val="0"/>
                        </a:spcBef>
                        <a:spcAft>
                          <a:spcPts val="0"/>
                        </a:spcAft>
                        <a:buClr>
                          <a:srgbClr val="FFC000"/>
                        </a:buClr>
                        <a:buSzPts val="1000"/>
                        <a:buFont typeface="Arial"/>
                        <a:buNone/>
                      </a:pPr>
                      <a:r>
                        <a:rPr lang="en-US" sz="1200" b="0" dirty="0" smtClean="0">
                          <a:solidFill>
                            <a:schemeClr val="bg1"/>
                          </a:solidFill>
                          <a:latin typeface="+mn-lt"/>
                          <a:ea typeface="EYInterstate Light"/>
                          <a:cs typeface="Times New Roman"/>
                        </a:rPr>
                        <a:t>no</a:t>
                      </a:r>
                    </a:p>
                  </a:txBody>
                  <a:tcPr anchor="ct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marR="0" lvl="0" indent="-285750" algn="ctr">
                        <a:spcBef>
                          <a:spcPts val="0"/>
                        </a:spcBef>
                        <a:spcAft>
                          <a:spcPts val="0"/>
                        </a:spcAft>
                        <a:buClr>
                          <a:srgbClr val="FFC000"/>
                        </a:buClr>
                        <a:buSzPts val="1000"/>
                        <a:buFont typeface="Arial"/>
                        <a:buNone/>
                      </a:pPr>
                      <a:r>
                        <a:rPr lang="en-US" sz="1200" b="0" dirty="0" smtClean="0">
                          <a:solidFill>
                            <a:schemeClr val="bg1"/>
                          </a:solidFill>
                          <a:latin typeface="+mn-lt"/>
                          <a:ea typeface="EYInterstate Light"/>
                          <a:cs typeface="Times New Roman"/>
                        </a:rPr>
                        <a:t>yes</a:t>
                      </a:r>
                    </a:p>
                  </a:txBody>
                  <a:tcPr anchor="ct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Functions in similar way as Show Budget &amp; PY filter of GFT FR</a:t>
                      </a:r>
                    </a:p>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Allows user to hide or show %TNR and % of </a:t>
                      </a:r>
                      <a:r>
                        <a:rPr lang="en-US" sz="1200" b="0" dirty="0" err="1" smtClean="0">
                          <a:solidFill>
                            <a:schemeClr val="bg1"/>
                          </a:solidFill>
                          <a:latin typeface="+mn-lt"/>
                          <a:ea typeface="EYInterstate Light"/>
                          <a:cs typeface="Times New Roman"/>
                        </a:rPr>
                        <a:t>Indirects</a:t>
                      </a:r>
                      <a:r>
                        <a:rPr lang="en-US" sz="1200" b="0" dirty="0" smtClean="0">
                          <a:solidFill>
                            <a:schemeClr val="bg1"/>
                          </a:solidFill>
                          <a:latin typeface="+mn-lt"/>
                          <a:ea typeface="EYInterstate Light"/>
                          <a:cs typeface="Times New Roman"/>
                        </a:rPr>
                        <a:t> in column headings</a:t>
                      </a:r>
                    </a:p>
                  </a:txBody>
                  <a:tcPr anchor="ct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370840">
                <a:tc>
                  <a:txBody>
                    <a:bodyPr/>
                    <a:lstStyle/>
                    <a:p>
                      <a:pPr marL="177800" indent="0" algn="l" defTabSz="914400" rtl="0" eaLnBrk="1" fontAlgn="b" latinLnBrk="0" hangingPunct="1"/>
                      <a:r>
                        <a:rPr lang="en-US" sz="1400" kern="1200" dirty="0" smtClean="0">
                          <a:solidFill>
                            <a:schemeClr val="bg1"/>
                          </a:solidFill>
                          <a:latin typeface="+mn-lt"/>
                          <a:ea typeface="+mn-ea"/>
                          <a:cs typeface="+mn-cs"/>
                        </a:rPr>
                        <a:t>OU/MU parameters</a:t>
                      </a:r>
                      <a:endParaRPr lang="en-US" sz="1400" kern="1200" dirty="0">
                        <a:solidFill>
                          <a:schemeClr val="bg1"/>
                        </a:solidFill>
                        <a:latin typeface="+mn-lt"/>
                        <a:ea typeface="+mn-ea"/>
                        <a:cs typeface="+mn-cs"/>
                      </a:endParaRPr>
                    </a:p>
                  </a:txBody>
                  <a:tcPr marL="84374"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marR="0" lvl="0" indent="-285750" algn="ctr">
                        <a:spcBef>
                          <a:spcPts val="0"/>
                        </a:spcBef>
                        <a:spcAft>
                          <a:spcPts val="0"/>
                        </a:spcAft>
                        <a:buClr>
                          <a:srgbClr val="FFC000"/>
                        </a:buClr>
                        <a:buSzPts val="1000"/>
                        <a:buFont typeface="Arial"/>
                        <a:buNone/>
                      </a:pPr>
                      <a:r>
                        <a:rPr lang="en-US" sz="1200" b="0" dirty="0" smtClean="0">
                          <a:solidFill>
                            <a:schemeClr val="bg1"/>
                          </a:solidFill>
                          <a:latin typeface="+mn-lt"/>
                          <a:ea typeface="EYInterstate Light"/>
                          <a:cs typeface="Times New Roman"/>
                        </a:rPr>
                        <a:t>yes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marR="0" lvl="0" indent="-285750" algn="ctr">
                        <a:spcBef>
                          <a:spcPts val="0"/>
                        </a:spcBef>
                        <a:spcAft>
                          <a:spcPts val="0"/>
                        </a:spcAft>
                        <a:buClr>
                          <a:srgbClr val="FFC000"/>
                        </a:buClr>
                        <a:buSzPts val="1000"/>
                        <a:buFont typeface="Arial"/>
                        <a:buNone/>
                      </a:pPr>
                      <a:r>
                        <a:rPr lang="en-US" sz="1200" b="0" dirty="0" smtClean="0">
                          <a:solidFill>
                            <a:schemeClr val="bg1"/>
                          </a:solidFill>
                          <a:latin typeface="+mn-lt"/>
                          <a:ea typeface="EYInterstate Light"/>
                          <a:cs typeface="Times New Roman"/>
                        </a:rPr>
                        <a:t>no</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OU</a:t>
                      </a:r>
                      <a:r>
                        <a:rPr lang="en-US" sz="1200" b="0" baseline="0" dirty="0" smtClean="0">
                          <a:solidFill>
                            <a:schemeClr val="bg1"/>
                          </a:solidFill>
                          <a:latin typeface="+mn-lt"/>
                          <a:ea typeface="EYInterstate Light"/>
                          <a:cs typeface="Times New Roman"/>
                        </a:rPr>
                        <a:t> and </a:t>
                      </a:r>
                      <a:r>
                        <a:rPr lang="en-US" sz="1200" b="0" dirty="0" smtClean="0">
                          <a:solidFill>
                            <a:schemeClr val="bg1"/>
                          </a:solidFill>
                          <a:latin typeface="+mn-lt"/>
                          <a:ea typeface="EYInterstate Light"/>
                          <a:cs typeface="Times New Roman"/>
                        </a:rPr>
                        <a:t>MU</a:t>
                      </a:r>
                      <a:r>
                        <a:rPr lang="en-US" sz="1200" b="0" baseline="0" dirty="0" smtClean="0">
                          <a:solidFill>
                            <a:schemeClr val="bg1"/>
                          </a:solidFill>
                          <a:latin typeface="+mn-lt"/>
                          <a:ea typeface="EYInterstate Light"/>
                          <a:cs typeface="Times New Roman"/>
                        </a:rPr>
                        <a:t> </a:t>
                      </a:r>
                      <a:r>
                        <a:rPr lang="en-US" sz="1200" b="0" dirty="0" smtClean="0">
                          <a:solidFill>
                            <a:schemeClr val="bg1"/>
                          </a:solidFill>
                          <a:latin typeface="+mn-lt"/>
                          <a:ea typeface="EYInterstate Light"/>
                          <a:cs typeface="Times New Roman"/>
                        </a:rPr>
                        <a:t>parameters have been removed for P&amp;B </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370840">
                <a:tc>
                  <a:txBody>
                    <a:bodyPr/>
                    <a:lstStyle/>
                    <a:p>
                      <a:pPr marL="177800" indent="0" algn="l" defTabSz="914400" rtl="0" eaLnBrk="1" fontAlgn="b" latinLnBrk="0" hangingPunct="1"/>
                      <a:r>
                        <a:rPr lang="en-US" sz="1400" kern="1200" dirty="0" smtClean="0">
                          <a:solidFill>
                            <a:schemeClr val="bg1"/>
                          </a:solidFill>
                          <a:latin typeface="+mn-lt"/>
                          <a:ea typeface="+mn-ea"/>
                          <a:cs typeface="+mn-cs"/>
                        </a:rPr>
                        <a:t>Variance</a:t>
                      </a:r>
                      <a:r>
                        <a:rPr lang="en-US" sz="1400" kern="1200" baseline="0" dirty="0" smtClean="0">
                          <a:solidFill>
                            <a:schemeClr val="bg1"/>
                          </a:solidFill>
                          <a:latin typeface="+mn-lt"/>
                          <a:ea typeface="+mn-ea"/>
                          <a:cs typeface="+mn-cs"/>
                        </a:rPr>
                        <a:t> parameters</a:t>
                      </a:r>
                      <a:endParaRPr lang="en-US" sz="1400" kern="1200" dirty="0">
                        <a:solidFill>
                          <a:schemeClr val="bg1"/>
                        </a:solidFill>
                        <a:latin typeface="+mn-lt"/>
                        <a:ea typeface="+mn-ea"/>
                        <a:cs typeface="+mn-cs"/>
                      </a:endParaRPr>
                    </a:p>
                  </a:txBody>
                  <a:tcPr marL="84374" marR="0" marT="0" marB="0" anchor="ctr">
                    <a:lnT w="12700" cap="flat" cmpd="sng" algn="ctr">
                      <a:solidFill>
                        <a:schemeClr val="bg1"/>
                      </a:solidFill>
                      <a:prstDash val="solid"/>
                      <a:round/>
                      <a:headEnd type="none" w="med" len="med"/>
                      <a:tailEnd type="none" w="med" len="med"/>
                    </a:lnT>
                    <a:solidFill>
                      <a:schemeClr val="tx2"/>
                    </a:solidFill>
                  </a:tcPr>
                </a:tc>
                <a:tc>
                  <a:txBody>
                    <a:bodyPr/>
                    <a:lstStyle/>
                    <a:p>
                      <a:pPr marL="285750" marR="0" lvl="0" indent="-285750" algn="ctr">
                        <a:spcBef>
                          <a:spcPts val="0"/>
                        </a:spcBef>
                        <a:spcAft>
                          <a:spcPts val="0"/>
                        </a:spcAft>
                        <a:buClr>
                          <a:srgbClr val="FFC000"/>
                        </a:buClr>
                        <a:buSzPts val="1000"/>
                        <a:buFont typeface="Arial"/>
                        <a:buNone/>
                      </a:pPr>
                      <a:r>
                        <a:rPr lang="en-US" sz="1200" b="0" dirty="0" smtClean="0">
                          <a:solidFill>
                            <a:schemeClr val="bg1"/>
                          </a:solidFill>
                          <a:latin typeface="+mn-lt"/>
                          <a:ea typeface="EYInterstate Light"/>
                          <a:cs typeface="Times New Roman"/>
                        </a:rPr>
                        <a:t>yes</a:t>
                      </a:r>
                    </a:p>
                  </a:txBody>
                  <a:tcPr anchor="ctr">
                    <a:lnT w="12700" cap="flat" cmpd="sng" algn="ctr">
                      <a:solidFill>
                        <a:schemeClr val="bg1"/>
                      </a:solidFill>
                      <a:prstDash val="solid"/>
                      <a:round/>
                      <a:headEnd type="none" w="med" len="med"/>
                      <a:tailEnd type="none" w="med" len="med"/>
                    </a:lnT>
                    <a:solidFill>
                      <a:schemeClr val="tx2"/>
                    </a:solidFill>
                  </a:tcPr>
                </a:tc>
                <a:tc>
                  <a:txBody>
                    <a:bodyPr/>
                    <a:lstStyle/>
                    <a:p>
                      <a:pPr marL="285750" marR="0" lvl="0" indent="-285750" algn="ctr">
                        <a:spcBef>
                          <a:spcPts val="0"/>
                        </a:spcBef>
                        <a:spcAft>
                          <a:spcPts val="0"/>
                        </a:spcAft>
                        <a:buClr>
                          <a:srgbClr val="FFC000"/>
                        </a:buClr>
                        <a:buSzPts val="1000"/>
                        <a:buFont typeface="Arial"/>
                        <a:buNone/>
                      </a:pPr>
                      <a:r>
                        <a:rPr lang="en-US" sz="1200" b="0" dirty="0" smtClean="0">
                          <a:solidFill>
                            <a:schemeClr val="bg1"/>
                          </a:solidFill>
                          <a:latin typeface="+mn-lt"/>
                          <a:ea typeface="EYInterstate Light"/>
                          <a:cs typeface="Times New Roman"/>
                        </a:rPr>
                        <a:t>no</a:t>
                      </a:r>
                    </a:p>
                  </a:txBody>
                  <a:tcPr anchor="ctr">
                    <a:lnT w="12700" cap="flat" cmpd="sng" algn="ctr">
                      <a:solidFill>
                        <a:schemeClr val="bg1"/>
                      </a:solidFill>
                      <a:prstDash val="solid"/>
                      <a:round/>
                      <a:headEnd type="none" w="med" len="med"/>
                      <a:tailEnd type="none" w="med" len="med"/>
                    </a:lnT>
                    <a:solidFill>
                      <a:schemeClr val="tx2"/>
                    </a:solidFill>
                  </a:tcPr>
                </a:tc>
                <a:tc>
                  <a:txBody>
                    <a:bodyPr/>
                    <a:lstStyle/>
                    <a:p>
                      <a:pPr marL="285750" marR="0" lvl="0" indent="-285750">
                        <a:spcBef>
                          <a:spcPts val="0"/>
                        </a:spcBef>
                        <a:spcAft>
                          <a:spcPts val="0"/>
                        </a:spcAft>
                        <a:buClr>
                          <a:srgbClr val="FFC000"/>
                        </a:buClr>
                        <a:buSzPts val="1000"/>
                        <a:buFont typeface="Arial"/>
                        <a:buChar char="►"/>
                      </a:pPr>
                      <a:r>
                        <a:rPr lang="en-US" sz="1200" b="0" dirty="0" smtClean="0">
                          <a:solidFill>
                            <a:schemeClr val="bg1"/>
                          </a:solidFill>
                          <a:latin typeface="+mn-lt"/>
                          <a:ea typeface="EYInterstate Light"/>
                          <a:cs typeface="Times New Roman"/>
                        </a:rPr>
                        <a:t>Variance parameters have been removed for P&amp;B </a:t>
                      </a:r>
                    </a:p>
                  </a:txBody>
                  <a:tcPr anchor="ctr">
                    <a:lnT w="12700" cap="flat" cmpd="sng" algn="ctr">
                      <a:solidFill>
                        <a:schemeClr val="bg1"/>
                      </a:solidFill>
                      <a:prstDash val="solid"/>
                      <a:round/>
                      <a:headEnd type="none" w="med" len="med"/>
                      <a:tailEnd type="none" w="med" len="med"/>
                    </a:lnT>
                    <a:solidFill>
                      <a:schemeClr val="tx2"/>
                    </a:solidFill>
                  </a:tcPr>
                </a:tc>
              </a:tr>
            </a:tbl>
          </a:graphicData>
        </a:graphic>
      </p:graphicFrame>
    </p:spTree>
    <p:extLst>
      <p:ext uri="{BB962C8B-B14F-4D97-AF65-F5344CB8AC3E}">
        <p14:creationId xmlns:p14="http://schemas.microsoft.com/office/powerpoint/2010/main" val="489406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Grp="1" noChangeArrowheads="1"/>
          </p:cNvSpPr>
          <p:nvPr>
            <p:ph type="ctrTitle"/>
          </p:nvPr>
        </p:nvSpPr>
        <p:spPr>
          <a:xfrm>
            <a:off x="2267712" y="727187"/>
            <a:ext cx="6084887" cy="908050"/>
          </a:xfrm>
          <a:noFill/>
        </p:spPr>
        <p:txBody>
          <a:bodyPr/>
          <a:lstStyle/>
          <a:p>
            <a:r>
              <a:rPr lang="en-US" sz="2700" dirty="0"/>
              <a:t>Global Finance Transformation</a:t>
            </a:r>
            <a:br>
              <a:rPr lang="en-US" sz="2700" dirty="0"/>
            </a:br>
            <a:r>
              <a:rPr lang="en-US" sz="2700" dirty="0"/>
              <a:t>Financial Reporting Training</a:t>
            </a:r>
          </a:p>
        </p:txBody>
      </p:sp>
      <p:sp>
        <p:nvSpPr>
          <p:cNvPr id="15366" name="Rectangle 6"/>
          <p:cNvSpPr>
            <a:spLocks noGrp="1" noChangeArrowheads="1"/>
          </p:cNvSpPr>
          <p:nvPr>
            <p:ph type="subTitle" idx="1"/>
          </p:nvPr>
        </p:nvSpPr>
        <p:spPr/>
        <p:txBody>
          <a:bodyPr/>
          <a:lstStyle/>
          <a:p>
            <a:r>
              <a:rPr lang="en-US" dirty="0" smtClean="0"/>
              <a:t>Reporting Tool Navigation</a:t>
            </a:r>
            <a:endParaRPr lang="en-US" dirty="0"/>
          </a:p>
        </p:txBody>
      </p:sp>
    </p:spTree>
    <p:extLst>
      <p:ext uri="{BB962C8B-B14F-4D97-AF65-F5344CB8AC3E}">
        <p14:creationId xmlns:p14="http://schemas.microsoft.com/office/powerpoint/2010/main" val="52581760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GB" dirty="0" smtClean="0"/>
              <a:t>Reporting Tool Navigation Topics</a:t>
            </a:r>
            <a:endParaRPr lang="en-GB" dirty="0"/>
          </a:p>
        </p:txBody>
      </p:sp>
      <p:grpSp>
        <p:nvGrpSpPr>
          <p:cNvPr id="2" name="Group 40"/>
          <p:cNvGrpSpPr/>
          <p:nvPr/>
        </p:nvGrpSpPr>
        <p:grpSpPr>
          <a:xfrm>
            <a:off x="828064" y="1600200"/>
            <a:ext cx="7487872" cy="274320"/>
            <a:chOff x="826707" y="1600200"/>
            <a:chExt cx="7487872" cy="274320"/>
          </a:xfrm>
          <a:solidFill>
            <a:schemeClr val="accent3"/>
          </a:solidFill>
        </p:grpSpPr>
        <p:sp>
          <p:nvSpPr>
            <p:cNvPr id="42" name="Rectangle 5">
              <a:hlinkClick r:id="rId2" action="ppaction://hlinksldjump"/>
            </p:cNvPr>
            <p:cNvSpPr>
              <a:spLocks noChangeArrowheads="1"/>
            </p:cNvSpPr>
            <p:nvPr/>
          </p:nvSpPr>
          <p:spPr bwMode="gray">
            <a:xfrm>
              <a:off x="826707" y="1600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2</a:t>
              </a:r>
              <a:r>
                <a:rPr lang="en-GB" dirty="0" smtClean="0">
                  <a:solidFill>
                    <a:schemeClr val="bg2"/>
                  </a:solidFill>
                </a:rPr>
                <a:t>.</a:t>
              </a:r>
              <a:endParaRPr lang="en-GB" b="0" dirty="0">
                <a:solidFill>
                  <a:schemeClr val="bg2"/>
                </a:solidFill>
              </a:endParaRPr>
            </a:p>
          </p:txBody>
        </p:sp>
        <p:sp>
          <p:nvSpPr>
            <p:cNvPr id="43" name="Rectangle 6">
              <a:hlinkClick r:id="rId2" action="ppaction://hlinksldjump"/>
            </p:cNvPr>
            <p:cNvSpPr>
              <a:spLocks noChangeArrowheads="1"/>
            </p:cNvSpPr>
            <p:nvPr/>
          </p:nvSpPr>
          <p:spPr bwMode="gray">
            <a:xfrm>
              <a:off x="1520380" y="1600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Standard Report Folder Structure</a:t>
              </a:r>
              <a:endParaRPr lang="en-GB" b="0" dirty="0">
                <a:solidFill>
                  <a:schemeClr val="bg2"/>
                </a:solidFill>
              </a:endParaRPr>
            </a:p>
          </p:txBody>
        </p:sp>
      </p:grpSp>
      <p:grpSp>
        <p:nvGrpSpPr>
          <p:cNvPr id="3" name="Group 43"/>
          <p:cNvGrpSpPr/>
          <p:nvPr/>
        </p:nvGrpSpPr>
        <p:grpSpPr>
          <a:xfrm>
            <a:off x="828064" y="1981200"/>
            <a:ext cx="7487872" cy="274320"/>
            <a:chOff x="826707" y="1981200"/>
            <a:chExt cx="7487872" cy="274320"/>
          </a:xfrm>
          <a:solidFill>
            <a:schemeClr val="accent3"/>
          </a:solidFill>
        </p:grpSpPr>
        <p:sp>
          <p:nvSpPr>
            <p:cNvPr id="45" name="Rectangle 7">
              <a:hlinkClick r:id="" action="ppaction://noaction"/>
            </p:cNvPr>
            <p:cNvSpPr>
              <a:spLocks noChangeArrowheads="1"/>
            </p:cNvSpPr>
            <p:nvPr/>
          </p:nvSpPr>
          <p:spPr bwMode="gray">
            <a:xfrm>
              <a:off x="826707" y="1981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3</a:t>
              </a:r>
              <a:r>
                <a:rPr lang="en-GB" dirty="0" smtClean="0">
                  <a:solidFill>
                    <a:schemeClr val="bg2"/>
                  </a:solidFill>
                </a:rPr>
                <a:t>.</a:t>
              </a:r>
              <a:endParaRPr lang="en-GB" b="0" dirty="0">
                <a:solidFill>
                  <a:schemeClr val="bg2"/>
                </a:solidFill>
              </a:endParaRPr>
            </a:p>
          </p:txBody>
        </p:sp>
        <p:sp>
          <p:nvSpPr>
            <p:cNvPr id="46" name="Rectangle 8">
              <a:hlinkClick r:id="rId3" action="ppaction://hlinksldjump"/>
            </p:cNvPr>
            <p:cNvSpPr>
              <a:spLocks noChangeArrowheads="1"/>
            </p:cNvSpPr>
            <p:nvPr/>
          </p:nvSpPr>
          <p:spPr bwMode="gray">
            <a:xfrm>
              <a:off x="1520380" y="1981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err="1" smtClean="0">
                  <a:solidFill>
                    <a:schemeClr val="bg2"/>
                  </a:solidFill>
                </a:rPr>
                <a:t>Favorite</a:t>
              </a:r>
              <a:r>
                <a:rPr lang="en-GB" dirty="0" smtClean="0">
                  <a:solidFill>
                    <a:schemeClr val="bg2"/>
                  </a:solidFill>
                </a:rPr>
                <a:t> Report Folder Structure</a:t>
              </a:r>
              <a:endParaRPr lang="en-GB" b="0" dirty="0">
                <a:solidFill>
                  <a:schemeClr val="bg2"/>
                </a:solidFill>
              </a:endParaRPr>
            </a:p>
          </p:txBody>
        </p:sp>
      </p:grpSp>
      <p:grpSp>
        <p:nvGrpSpPr>
          <p:cNvPr id="4" name="Group 46"/>
          <p:cNvGrpSpPr/>
          <p:nvPr/>
        </p:nvGrpSpPr>
        <p:grpSpPr>
          <a:xfrm>
            <a:off x="838200" y="2362200"/>
            <a:ext cx="7487872" cy="274320"/>
            <a:chOff x="826707" y="2436225"/>
            <a:chExt cx="7487872" cy="446353"/>
          </a:xfrm>
          <a:solidFill>
            <a:schemeClr val="accent3"/>
          </a:solidFill>
        </p:grpSpPr>
        <p:sp>
          <p:nvSpPr>
            <p:cNvPr id="48" name="Rectangle 9">
              <a:hlinkClick r:id="" action="ppaction://noaction"/>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4</a:t>
              </a:r>
              <a:r>
                <a:rPr lang="en-GB" dirty="0" smtClean="0">
                  <a:solidFill>
                    <a:schemeClr val="bg2"/>
                  </a:solidFill>
                </a:rPr>
                <a:t>.</a:t>
              </a:r>
              <a:endParaRPr lang="en-GB" b="0" dirty="0">
                <a:solidFill>
                  <a:schemeClr val="bg2"/>
                </a:solidFill>
              </a:endParaRPr>
            </a:p>
          </p:txBody>
        </p:sp>
        <p:sp>
          <p:nvSpPr>
            <p:cNvPr id="49"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Save </a:t>
              </a:r>
              <a:r>
                <a:rPr lang="en-GB" dirty="0" err="1" smtClean="0">
                  <a:solidFill>
                    <a:schemeClr val="bg2"/>
                  </a:solidFill>
                </a:rPr>
                <a:t>Favorite</a:t>
              </a:r>
              <a:r>
                <a:rPr lang="en-GB" dirty="0" smtClean="0">
                  <a:solidFill>
                    <a:schemeClr val="bg2"/>
                  </a:solidFill>
                </a:rPr>
                <a:t> Reports</a:t>
              </a:r>
              <a:endParaRPr lang="en-GB" b="0" dirty="0">
                <a:solidFill>
                  <a:schemeClr val="bg2"/>
                </a:solidFill>
              </a:endParaRPr>
            </a:p>
          </p:txBody>
        </p:sp>
      </p:grpSp>
      <p:grpSp>
        <p:nvGrpSpPr>
          <p:cNvPr id="5" name="Group 53"/>
          <p:cNvGrpSpPr/>
          <p:nvPr/>
        </p:nvGrpSpPr>
        <p:grpSpPr>
          <a:xfrm>
            <a:off x="828064" y="1219200"/>
            <a:ext cx="7487872" cy="274320"/>
            <a:chOff x="826707" y="2436225"/>
            <a:chExt cx="7487872" cy="446353"/>
          </a:xfrm>
          <a:solidFill>
            <a:schemeClr val="bg1">
              <a:lumMod val="60000"/>
              <a:lumOff val="40000"/>
            </a:schemeClr>
          </a:solidFill>
        </p:grpSpPr>
        <p:sp>
          <p:nvSpPr>
            <p:cNvPr id="57" name="Rectangle 9">
              <a:hlinkClick r:id="" action="ppaction://noaction"/>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60"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b="0" dirty="0" smtClean="0">
                  <a:solidFill>
                    <a:schemeClr val="bg2"/>
                  </a:solidFill>
                </a:rPr>
                <a:t>Accessing the Portal</a:t>
              </a:r>
              <a:endParaRPr lang="en-GB" b="0" dirty="0">
                <a:solidFill>
                  <a:schemeClr val="bg2"/>
                </a:solidFill>
              </a:endParaRPr>
            </a:p>
          </p:txBody>
        </p:sp>
      </p:grpSp>
      <p:grpSp>
        <p:nvGrpSpPr>
          <p:cNvPr id="6" name="Group 62"/>
          <p:cNvGrpSpPr/>
          <p:nvPr/>
        </p:nvGrpSpPr>
        <p:grpSpPr>
          <a:xfrm>
            <a:off x="828064" y="2743200"/>
            <a:ext cx="7487872" cy="274320"/>
            <a:chOff x="826707" y="2436225"/>
            <a:chExt cx="7487872" cy="446353"/>
          </a:xfrm>
          <a:solidFill>
            <a:schemeClr val="accent3"/>
          </a:solidFill>
        </p:grpSpPr>
        <p:sp>
          <p:nvSpPr>
            <p:cNvPr id="66" name="Rectangle 9">
              <a:hlinkClick r:id="" action="ppaction://noaction"/>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5</a:t>
              </a:r>
              <a:r>
                <a:rPr lang="en-GB" dirty="0" smtClean="0">
                  <a:solidFill>
                    <a:schemeClr val="bg2"/>
                  </a:solidFill>
                </a:rPr>
                <a:t>.</a:t>
              </a:r>
              <a:endParaRPr lang="en-GB" b="0" dirty="0">
                <a:solidFill>
                  <a:schemeClr val="bg2"/>
                </a:solidFill>
              </a:endParaRPr>
            </a:p>
          </p:txBody>
        </p:sp>
        <p:sp>
          <p:nvSpPr>
            <p:cNvPr id="69"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Layout of Financial Reports</a:t>
              </a:r>
              <a:endParaRPr lang="en-GB" b="0" dirty="0">
                <a:solidFill>
                  <a:schemeClr val="bg2"/>
                </a:solidFill>
              </a:endParaRPr>
            </a:p>
          </p:txBody>
        </p:sp>
      </p:grpSp>
      <p:grpSp>
        <p:nvGrpSpPr>
          <p:cNvPr id="7" name="Group 71"/>
          <p:cNvGrpSpPr/>
          <p:nvPr/>
        </p:nvGrpSpPr>
        <p:grpSpPr>
          <a:xfrm>
            <a:off x="828064" y="3124200"/>
            <a:ext cx="7487872" cy="274320"/>
            <a:chOff x="826707" y="2436225"/>
            <a:chExt cx="7487872" cy="446353"/>
          </a:xfrm>
          <a:solidFill>
            <a:schemeClr val="accent3"/>
          </a:solidFill>
        </p:grpSpPr>
        <p:sp>
          <p:nvSpPr>
            <p:cNvPr id="75" name="Rectangle 9">
              <a:hlinkClick r:id="" action="ppaction://noaction"/>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6</a:t>
              </a:r>
              <a:r>
                <a:rPr lang="en-GB" dirty="0" smtClean="0">
                  <a:solidFill>
                    <a:schemeClr val="bg2"/>
                  </a:solidFill>
                </a:rPr>
                <a:t>.</a:t>
              </a:r>
              <a:endParaRPr lang="en-GB" b="0" dirty="0">
                <a:solidFill>
                  <a:schemeClr val="bg2"/>
                </a:solidFill>
              </a:endParaRPr>
            </a:p>
          </p:txBody>
        </p:sp>
        <p:sp>
          <p:nvSpPr>
            <p:cNvPr id="78"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b="0" dirty="0" smtClean="0">
                  <a:solidFill>
                    <a:schemeClr val="bg2"/>
                  </a:solidFill>
                </a:rPr>
                <a:t>Parameter Selections</a:t>
              </a:r>
              <a:endParaRPr lang="en-GB" b="0" dirty="0">
                <a:solidFill>
                  <a:schemeClr val="bg2"/>
                </a:solidFill>
              </a:endParaRPr>
            </a:p>
          </p:txBody>
        </p:sp>
      </p:grpSp>
      <p:grpSp>
        <p:nvGrpSpPr>
          <p:cNvPr id="8" name="Group 80"/>
          <p:cNvGrpSpPr/>
          <p:nvPr/>
        </p:nvGrpSpPr>
        <p:grpSpPr>
          <a:xfrm>
            <a:off x="828064" y="3505200"/>
            <a:ext cx="7487872" cy="274320"/>
            <a:chOff x="826707" y="2436225"/>
            <a:chExt cx="7487872" cy="446353"/>
          </a:xfrm>
          <a:solidFill>
            <a:schemeClr val="accent3"/>
          </a:solidFill>
        </p:grpSpPr>
        <p:sp>
          <p:nvSpPr>
            <p:cNvPr id="84" name="Rectangle 9">
              <a:hlinkClick r:id="" action="ppaction://noaction"/>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7</a:t>
              </a:r>
              <a:r>
                <a:rPr lang="en-GB" dirty="0" smtClean="0">
                  <a:solidFill>
                    <a:schemeClr val="bg2"/>
                  </a:solidFill>
                </a:rPr>
                <a:t>.</a:t>
              </a:r>
              <a:endParaRPr lang="en-GB" b="0" dirty="0">
                <a:solidFill>
                  <a:schemeClr val="bg2"/>
                </a:solidFill>
              </a:endParaRPr>
            </a:p>
          </p:txBody>
        </p:sp>
        <p:sp>
          <p:nvSpPr>
            <p:cNvPr id="87"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Drill Down and Drill Back</a:t>
              </a:r>
              <a:endParaRPr lang="en-GB" b="0" dirty="0">
                <a:solidFill>
                  <a:schemeClr val="bg2"/>
                </a:solidFill>
              </a:endParaRPr>
            </a:p>
          </p:txBody>
        </p:sp>
      </p:grpSp>
      <p:grpSp>
        <p:nvGrpSpPr>
          <p:cNvPr id="10" name="Group 87"/>
          <p:cNvGrpSpPr/>
          <p:nvPr/>
        </p:nvGrpSpPr>
        <p:grpSpPr>
          <a:xfrm>
            <a:off x="828064" y="3886200"/>
            <a:ext cx="7487872" cy="274320"/>
            <a:chOff x="826707" y="2436225"/>
            <a:chExt cx="7487872" cy="446353"/>
          </a:xfrm>
          <a:solidFill>
            <a:schemeClr val="accent3"/>
          </a:solidFill>
        </p:grpSpPr>
        <p:sp>
          <p:nvSpPr>
            <p:cNvPr id="89" name="Rectangle 9">
              <a:hlinkClick r:id="" action="ppaction://noaction"/>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8</a:t>
              </a:r>
              <a:r>
                <a:rPr lang="en-GB" dirty="0" smtClean="0">
                  <a:solidFill>
                    <a:schemeClr val="bg2"/>
                  </a:solidFill>
                </a:rPr>
                <a:t>.</a:t>
              </a:r>
              <a:endParaRPr lang="en-GB" b="0" dirty="0">
                <a:solidFill>
                  <a:schemeClr val="bg2"/>
                </a:solidFill>
              </a:endParaRPr>
            </a:p>
          </p:txBody>
        </p:sp>
        <p:sp>
          <p:nvSpPr>
            <p:cNvPr id="90"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Exporting</a:t>
              </a:r>
              <a:endParaRPr lang="en-GB" dirty="0">
                <a:solidFill>
                  <a:schemeClr val="bg2"/>
                </a:solidFill>
              </a:endParaRPr>
            </a:p>
          </p:txBody>
        </p:sp>
      </p:grpSp>
      <p:grpSp>
        <p:nvGrpSpPr>
          <p:cNvPr id="11" name="Group 90"/>
          <p:cNvGrpSpPr/>
          <p:nvPr/>
        </p:nvGrpSpPr>
        <p:grpSpPr>
          <a:xfrm>
            <a:off x="828064" y="4267200"/>
            <a:ext cx="7487872" cy="274320"/>
            <a:chOff x="826707" y="2436225"/>
            <a:chExt cx="7487872" cy="446353"/>
          </a:xfrm>
          <a:solidFill>
            <a:schemeClr val="accent3"/>
          </a:solidFill>
        </p:grpSpPr>
        <p:sp>
          <p:nvSpPr>
            <p:cNvPr id="92" name="Rectangle 9">
              <a:hlinkClick r:id="" action="ppaction://noaction"/>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9</a:t>
              </a:r>
              <a:r>
                <a:rPr lang="en-GB" dirty="0" smtClean="0">
                  <a:solidFill>
                    <a:schemeClr val="bg2"/>
                  </a:solidFill>
                </a:rPr>
                <a:t>.</a:t>
              </a:r>
              <a:endParaRPr lang="en-GB" b="0" dirty="0">
                <a:solidFill>
                  <a:schemeClr val="bg2"/>
                </a:solidFill>
              </a:endParaRPr>
            </a:p>
          </p:txBody>
        </p:sp>
        <p:sp>
          <p:nvSpPr>
            <p:cNvPr id="93"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Printing</a:t>
              </a:r>
              <a:endParaRPr lang="en-GB" b="0" dirty="0">
                <a:solidFill>
                  <a:schemeClr val="bg2"/>
                </a:solidFill>
              </a:endParaRPr>
            </a:p>
          </p:txBody>
        </p:sp>
      </p:grpSp>
      <p:grpSp>
        <p:nvGrpSpPr>
          <p:cNvPr id="40" name="Group 90"/>
          <p:cNvGrpSpPr/>
          <p:nvPr/>
        </p:nvGrpSpPr>
        <p:grpSpPr>
          <a:xfrm>
            <a:off x="828064" y="4645012"/>
            <a:ext cx="7487872" cy="274320"/>
            <a:chOff x="826707" y="2436225"/>
            <a:chExt cx="7487872" cy="446353"/>
          </a:xfrm>
          <a:solidFill>
            <a:schemeClr val="accent3"/>
          </a:solidFill>
        </p:grpSpPr>
        <p:sp>
          <p:nvSpPr>
            <p:cNvPr id="41" name="Rectangle 9">
              <a:hlinkClick r:id="" action="ppaction://noaction"/>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10.</a:t>
              </a:r>
              <a:endParaRPr lang="en-GB" b="0" dirty="0">
                <a:solidFill>
                  <a:schemeClr val="bg2"/>
                </a:solidFill>
              </a:endParaRPr>
            </a:p>
          </p:txBody>
        </p:sp>
        <p:sp>
          <p:nvSpPr>
            <p:cNvPr id="44"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Delegation</a:t>
              </a:r>
              <a:endParaRPr lang="en-GB" b="0" dirty="0">
                <a:solidFill>
                  <a:schemeClr val="bg2"/>
                </a:solidFill>
              </a:endParaRPr>
            </a:p>
          </p:txBody>
        </p:sp>
      </p:grpSp>
    </p:spTree>
    <p:extLst>
      <p:ext uri="{BB962C8B-B14F-4D97-AF65-F5344CB8AC3E}">
        <p14:creationId xmlns:p14="http://schemas.microsoft.com/office/powerpoint/2010/main" val="41243750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GB" dirty="0" smtClean="0"/>
              <a:t>Topics</a:t>
            </a:r>
            <a:endParaRPr lang="en-GB" dirty="0"/>
          </a:p>
        </p:txBody>
      </p:sp>
      <p:sp>
        <p:nvSpPr>
          <p:cNvPr id="9" name="Right Arrow 8"/>
          <p:cNvSpPr/>
          <p:nvPr/>
        </p:nvSpPr>
        <p:spPr>
          <a:xfrm>
            <a:off x="114300" y="1524000"/>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grpSp>
        <p:nvGrpSpPr>
          <p:cNvPr id="2" name="Group 40"/>
          <p:cNvGrpSpPr/>
          <p:nvPr/>
        </p:nvGrpSpPr>
        <p:grpSpPr>
          <a:xfrm>
            <a:off x="828064" y="1600200"/>
            <a:ext cx="7487872" cy="274320"/>
            <a:chOff x="826707" y="1600200"/>
            <a:chExt cx="7487872" cy="274320"/>
          </a:xfrm>
        </p:grpSpPr>
        <p:sp>
          <p:nvSpPr>
            <p:cNvPr id="42" name="Rectangle 5">
              <a:hlinkClick r:id="rId2" action="ppaction://hlinksldjump"/>
            </p:cNvPr>
            <p:cNvSpPr>
              <a:spLocks noChangeArrowheads="1"/>
            </p:cNvSpPr>
            <p:nvPr/>
          </p:nvSpPr>
          <p:spPr bwMode="gray">
            <a:xfrm>
              <a:off x="826707" y="1600200"/>
              <a:ext cx="532133" cy="274320"/>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2</a:t>
              </a:r>
              <a:r>
                <a:rPr lang="en-GB" dirty="0" smtClean="0">
                  <a:solidFill>
                    <a:schemeClr val="bg2"/>
                  </a:solidFill>
                </a:rPr>
                <a:t>.</a:t>
              </a:r>
              <a:endParaRPr lang="en-GB" b="0" dirty="0">
                <a:solidFill>
                  <a:schemeClr val="bg2"/>
                </a:solidFill>
              </a:endParaRPr>
            </a:p>
          </p:txBody>
        </p:sp>
        <p:sp>
          <p:nvSpPr>
            <p:cNvPr id="43" name="Rectangle 6">
              <a:hlinkClick r:id="rId2" action="ppaction://hlinksldjump"/>
            </p:cNvPr>
            <p:cNvSpPr>
              <a:spLocks noChangeArrowheads="1"/>
            </p:cNvSpPr>
            <p:nvPr/>
          </p:nvSpPr>
          <p:spPr bwMode="gray">
            <a:xfrm>
              <a:off x="1520380" y="1600200"/>
              <a:ext cx="6794199" cy="274320"/>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Objective of the Reporting Platform</a:t>
              </a:r>
              <a:endParaRPr lang="en-GB" b="0" dirty="0">
                <a:solidFill>
                  <a:schemeClr val="bg2"/>
                </a:solidFill>
              </a:endParaRPr>
            </a:p>
          </p:txBody>
        </p:sp>
      </p:grpSp>
      <p:grpSp>
        <p:nvGrpSpPr>
          <p:cNvPr id="5" name="Group 53"/>
          <p:cNvGrpSpPr/>
          <p:nvPr/>
        </p:nvGrpSpPr>
        <p:grpSpPr>
          <a:xfrm>
            <a:off x="828064" y="1219200"/>
            <a:ext cx="7487872" cy="274320"/>
            <a:chOff x="826707" y="2436225"/>
            <a:chExt cx="7487872" cy="446353"/>
          </a:xfrm>
          <a:solidFill>
            <a:schemeClr val="accent3"/>
          </a:solidFill>
        </p:grpSpPr>
        <p:sp>
          <p:nvSpPr>
            <p:cNvPr id="57" name="Rectangle 9">
              <a:hlinkClick r:id="rId3"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60"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b="0" dirty="0" smtClean="0">
                  <a:solidFill>
                    <a:schemeClr val="bg2"/>
                  </a:solidFill>
                </a:rPr>
                <a:t>Introduction to GFT</a:t>
              </a:r>
              <a:endParaRPr lang="en-GB" b="0" dirty="0">
                <a:solidFill>
                  <a:schemeClr val="bg2"/>
                </a:solidFill>
              </a:endParaRPr>
            </a:p>
          </p:txBody>
        </p:sp>
      </p:grpSp>
      <p:grpSp>
        <p:nvGrpSpPr>
          <p:cNvPr id="38" name="Group 43"/>
          <p:cNvGrpSpPr/>
          <p:nvPr/>
        </p:nvGrpSpPr>
        <p:grpSpPr>
          <a:xfrm>
            <a:off x="828064" y="1981200"/>
            <a:ext cx="7487872" cy="274320"/>
            <a:chOff x="826707" y="1981200"/>
            <a:chExt cx="7487872" cy="274320"/>
          </a:xfrm>
          <a:solidFill>
            <a:schemeClr val="accent3"/>
          </a:solidFill>
        </p:grpSpPr>
        <p:sp>
          <p:nvSpPr>
            <p:cNvPr id="39" name="Rectangle 7">
              <a:hlinkClick r:id="" action="ppaction://noaction"/>
            </p:cNvPr>
            <p:cNvSpPr>
              <a:spLocks noChangeArrowheads="1"/>
            </p:cNvSpPr>
            <p:nvPr/>
          </p:nvSpPr>
          <p:spPr bwMode="gray">
            <a:xfrm>
              <a:off x="826707" y="1981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3</a:t>
              </a:r>
              <a:r>
                <a:rPr lang="en-GB" dirty="0" smtClean="0">
                  <a:solidFill>
                    <a:schemeClr val="bg2"/>
                  </a:solidFill>
                </a:rPr>
                <a:t>.</a:t>
              </a:r>
              <a:endParaRPr lang="en-GB" b="0" dirty="0">
                <a:solidFill>
                  <a:schemeClr val="bg2"/>
                </a:solidFill>
              </a:endParaRPr>
            </a:p>
          </p:txBody>
        </p:sp>
        <p:sp>
          <p:nvSpPr>
            <p:cNvPr id="40" name="Rectangle 8">
              <a:hlinkClick r:id="rId4" action="ppaction://hlinksldjump"/>
            </p:cNvPr>
            <p:cNvSpPr>
              <a:spLocks noChangeArrowheads="1"/>
            </p:cNvSpPr>
            <p:nvPr/>
          </p:nvSpPr>
          <p:spPr bwMode="gray">
            <a:xfrm>
              <a:off x="1520380" y="1981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Approach to Standardization</a:t>
              </a:r>
              <a:endParaRPr lang="en-GB" b="0" dirty="0">
                <a:solidFill>
                  <a:schemeClr val="bg2"/>
                </a:solidFill>
              </a:endParaRPr>
            </a:p>
          </p:txBody>
        </p:sp>
      </p:grpSp>
      <p:grpSp>
        <p:nvGrpSpPr>
          <p:cNvPr id="41" name="Group 46"/>
          <p:cNvGrpSpPr/>
          <p:nvPr/>
        </p:nvGrpSpPr>
        <p:grpSpPr>
          <a:xfrm>
            <a:off x="838200" y="2362200"/>
            <a:ext cx="7487872" cy="274320"/>
            <a:chOff x="826707" y="2436225"/>
            <a:chExt cx="7487872" cy="446353"/>
          </a:xfrm>
          <a:solidFill>
            <a:schemeClr val="accent3"/>
          </a:solidFill>
        </p:grpSpPr>
        <p:sp>
          <p:nvSpPr>
            <p:cNvPr id="44" name="Rectangle 9">
              <a:hlinkClick r:id="rId3"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4</a:t>
              </a:r>
              <a:r>
                <a:rPr lang="en-GB" dirty="0" smtClean="0">
                  <a:solidFill>
                    <a:schemeClr val="bg2"/>
                  </a:solidFill>
                </a:rPr>
                <a:t>.</a:t>
              </a:r>
              <a:endParaRPr lang="en-GB" b="0" dirty="0">
                <a:solidFill>
                  <a:schemeClr val="bg2"/>
                </a:solidFill>
              </a:endParaRPr>
            </a:p>
          </p:txBody>
        </p:sp>
        <p:sp>
          <p:nvSpPr>
            <p:cNvPr id="47"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Concepts</a:t>
              </a:r>
              <a:endParaRPr lang="en-GB" b="0" dirty="0">
                <a:solidFill>
                  <a:schemeClr val="bg2"/>
                </a:solidFill>
              </a:endParaRPr>
            </a:p>
          </p:txBody>
        </p:sp>
      </p:grpSp>
      <p:grpSp>
        <p:nvGrpSpPr>
          <p:cNvPr id="54" name="Group 89"/>
          <p:cNvGrpSpPr/>
          <p:nvPr/>
        </p:nvGrpSpPr>
        <p:grpSpPr>
          <a:xfrm>
            <a:off x="828064" y="2743200"/>
            <a:ext cx="7487872" cy="274320"/>
            <a:chOff x="826707" y="2436225"/>
            <a:chExt cx="7487872" cy="446353"/>
          </a:xfrm>
          <a:solidFill>
            <a:schemeClr val="accent3"/>
          </a:solidFill>
        </p:grpSpPr>
        <p:sp>
          <p:nvSpPr>
            <p:cNvPr id="55" name="Rectangle 9">
              <a:hlinkClick r:id="rId3"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5</a:t>
              </a:r>
              <a:r>
                <a:rPr lang="en-GB" dirty="0" smtClean="0">
                  <a:solidFill>
                    <a:schemeClr val="bg2"/>
                  </a:solidFill>
                </a:rPr>
                <a:t>.</a:t>
              </a:r>
              <a:endParaRPr lang="en-GB" b="0" dirty="0">
                <a:solidFill>
                  <a:schemeClr val="bg2"/>
                </a:solidFill>
              </a:endParaRPr>
            </a:p>
          </p:txBody>
        </p:sp>
        <p:sp>
          <p:nvSpPr>
            <p:cNvPr id="56"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Report Parameter Overview</a:t>
              </a:r>
              <a:endParaRPr lang="en-GB" b="0" dirty="0">
                <a:solidFill>
                  <a:schemeClr val="bg2"/>
                </a:solidFill>
              </a:endParaRPr>
            </a:p>
          </p:txBody>
        </p:sp>
      </p:grpSp>
    </p:spTree>
    <p:extLst>
      <p:ext uri="{BB962C8B-B14F-4D97-AF65-F5344CB8AC3E}">
        <p14:creationId xmlns:p14="http://schemas.microsoft.com/office/powerpoint/2010/main" val="3336187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7712" y="730708"/>
            <a:ext cx="5524328" cy="860400"/>
          </a:xfrm>
        </p:spPr>
        <p:txBody>
          <a:bodyPr>
            <a:normAutofit fontScale="90000"/>
          </a:bodyPr>
          <a:lstStyle/>
          <a:p>
            <a:r>
              <a:rPr lang="en-US" dirty="0" smtClean="0"/>
              <a:t>Global </a:t>
            </a:r>
            <a:r>
              <a:rPr lang="en-US" dirty="0"/>
              <a:t>Finance Transformation</a:t>
            </a:r>
            <a:br>
              <a:rPr lang="en-US" dirty="0"/>
            </a:br>
            <a:r>
              <a:rPr lang="en-US" dirty="0"/>
              <a:t>Financial Reporting</a:t>
            </a:r>
            <a:endParaRPr lang="en-GB" dirty="0"/>
          </a:p>
        </p:txBody>
      </p:sp>
      <p:sp>
        <p:nvSpPr>
          <p:cNvPr id="3" name="Subtitle 2"/>
          <p:cNvSpPr>
            <a:spLocks noGrp="1"/>
          </p:cNvSpPr>
          <p:nvPr>
            <p:ph type="subTitle" idx="1"/>
          </p:nvPr>
        </p:nvSpPr>
        <p:spPr/>
        <p:txBody>
          <a:bodyPr>
            <a:normAutofit/>
          </a:bodyPr>
          <a:lstStyle/>
          <a:p>
            <a:r>
              <a:rPr lang="en-US" dirty="0" smtClean="0"/>
              <a:t>Ad Hoc Analysis Training</a:t>
            </a:r>
            <a:endParaRPr lang="en-US" dirty="0"/>
          </a:p>
          <a:p>
            <a:pPr lvl="1"/>
            <a:endParaRPr lang="en-GB" dirty="0" smtClean="0">
              <a:solidFill>
                <a:schemeClr val="bg1"/>
              </a:solidFill>
            </a:endParaRPr>
          </a:p>
        </p:txBody>
      </p:sp>
    </p:spTree>
    <p:extLst>
      <p:ext uri="{BB962C8B-B14F-4D97-AF65-F5344CB8AC3E}">
        <p14:creationId xmlns:p14="http://schemas.microsoft.com/office/powerpoint/2010/main" val="25210232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5"/>
            <a:ext cx="8232775" cy="863600"/>
          </a:xfrm>
        </p:spPr>
        <p:txBody>
          <a:bodyPr/>
          <a:lstStyle/>
          <a:p>
            <a:r>
              <a:rPr lang="en-US" dirty="0"/>
              <a:t>Learning objectives</a:t>
            </a:r>
          </a:p>
        </p:txBody>
      </p:sp>
      <p:sp>
        <p:nvSpPr>
          <p:cNvPr id="4" name="Text Placeholder 3"/>
          <p:cNvSpPr>
            <a:spLocks noGrp="1"/>
          </p:cNvSpPr>
          <p:nvPr>
            <p:ph type="body" sz="quarter" idx="10"/>
          </p:nvPr>
        </p:nvSpPr>
        <p:spPr>
          <a:xfrm>
            <a:off x="457200" y="1093940"/>
            <a:ext cx="8229600" cy="533400"/>
          </a:xfrm>
        </p:spPr>
        <p:txBody>
          <a:bodyPr/>
          <a:lstStyle/>
          <a:p>
            <a:r>
              <a:rPr lang="en-US" dirty="0"/>
              <a:t>By the end of this module, you will be able to: </a:t>
            </a:r>
          </a:p>
        </p:txBody>
      </p:sp>
      <p:sp>
        <p:nvSpPr>
          <p:cNvPr id="6" name="Content Placeholder 5"/>
          <p:cNvSpPr>
            <a:spLocks noGrp="1"/>
          </p:cNvSpPr>
          <p:nvPr>
            <p:ph idx="1"/>
          </p:nvPr>
        </p:nvSpPr>
        <p:spPr>
          <a:xfrm>
            <a:off x="455613" y="1881187"/>
            <a:ext cx="8234362" cy="4138613"/>
          </a:xfrm>
        </p:spPr>
        <p:txBody>
          <a:bodyPr/>
          <a:lstStyle/>
          <a:p>
            <a:r>
              <a:rPr lang="en-US" dirty="0" smtClean="0"/>
              <a:t>Describe all of the Financial Reporting dimensions used in pivot table analysis</a:t>
            </a:r>
          </a:p>
          <a:p>
            <a:r>
              <a:rPr lang="en-US" dirty="0" smtClean="0"/>
              <a:t>Create a pivot table in Excel </a:t>
            </a:r>
          </a:p>
          <a:p>
            <a:r>
              <a:rPr lang="en-US" dirty="0" smtClean="0"/>
              <a:t>Build custom analysis to show data in different views</a:t>
            </a:r>
          </a:p>
          <a:p>
            <a:r>
              <a:rPr lang="en-US" dirty="0" smtClean="0"/>
              <a:t>Use cube formulas to create spreadsheets and conduct analysis</a:t>
            </a:r>
          </a:p>
        </p:txBody>
      </p:sp>
    </p:spTree>
    <p:extLst>
      <p:ext uri="{BB962C8B-B14F-4D97-AF65-F5344CB8AC3E}">
        <p14:creationId xmlns:p14="http://schemas.microsoft.com/office/powerpoint/2010/main" val="23692199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5"/>
            <a:ext cx="8232775" cy="863600"/>
          </a:xfrm>
        </p:spPr>
        <p:txBody>
          <a:bodyPr/>
          <a:lstStyle/>
          <a:p>
            <a:r>
              <a:rPr lang="en-US" dirty="0" smtClean="0"/>
              <a:t>Ad hoc Analysis Features</a:t>
            </a:r>
            <a:endParaRPr lang="en-US" dirty="0"/>
          </a:p>
        </p:txBody>
      </p:sp>
      <p:sp>
        <p:nvSpPr>
          <p:cNvPr id="3" name="Content Placeholder 2"/>
          <p:cNvSpPr>
            <a:spLocks noGrp="1"/>
          </p:cNvSpPr>
          <p:nvPr>
            <p:ph idx="1"/>
          </p:nvPr>
        </p:nvSpPr>
        <p:spPr>
          <a:xfrm>
            <a:off x="455613" y="1423987"/>
            <a:ext cx="8234362" cy="4138613"/>
          </a:xfrm>
        </p:spPr>
        <p:txBody>
          <a:bodyPr/>
          <a:lstStyle/>
          <a:p>
            <a:pPr marL="173038" indent="-173038" fontAlgn="auto">
              <a:buClr>
                <a:srgbClr val="FFD200"/>
              </a:buClr>
              <a:buFont typeface="Arial" pitchFamily="34" charset="0"/>
              <a:buChar char="►"/>
              <a:defRPr/>
            </a:pPr>
            <a:r>
              <a:rPr lang="en-US" kern="1200" dirty="0" smtClean="0"/>
              <a:t>Ad hoc users perform the following tasks:</a:t>
            </a:r>
          </a:p>
          <a:p>
            <a:pPr marL="509588" lvl="1" indent="-163513">
              <a:buClr>
                <a:srgbClr val="FFD200"/>
              </a:buClr>
              <a:buFont typeface="Arial" pitchFamily="34" charset="0"/>
              <a:buChar char="►"/>
            </a:pPr>
            <a:r>
              <a:rPr lang="en-US" dirty="0" smtClean="0"/>
              <a:t>Use Excel to connect to the database cube in the background of the Reporting application</a:t>
            </a:r>
          </a:p>
          <a:p>
            <a:pPr marL="509588" lvl="1" indent="-163513" fontAlgn="auto">
              <a:buClr>
                <a:srgbClr val="FFD200"/>
              </a:buClr>
              <a:buFont typeface="Arial" pitchFamily="34" charset="0"/>
              <a:buChar char="►"/>
              <a:defRPr/>
            </a:pPr>
            <a:r>
              <a:rPr lang="en-US" dirty="0" smtClean="0"/>
              <a:t>Analyze data to answer questions which could not be answered directly by standard reports</a:t>
            </a:r>
          </a:p>
          <a:p>
            <a:pPr marL="509588" lvl="1" indent="-163513" fontAlgn="auto">
              <a:buClr>
                <a:srgbClr val="FFD200"/>
              </a:buClr>
              <a:buFont typeface="Arial" pitchFamily="34" charset="0"/>
              <a:buChar char="►"/>
              <a:defRPr/>
            </a:pPr>
            <a:r>
              <a:rPr lang="en-US" dirty="0" smtClean="0"/>
              <a:t>View data for specific dimensions from the data source without writing spreadsheet functions</a:t>
            </a:r>
          </a:p>
          <a:p>
            <a:pPr marL="509588" lvl="1" indent="-163513" fontAlgn="auto">
              <a:buClr>
                <a:srgbClr val="FFD200"/>
              </a:buClr>
              <a:buFont typeface="Arial" pitchFamily="34" charset="0"/>
              <a:buChar char="►"/>
              <a:defRPr/>
            </a:pPr>
            <a:r>
              <a:rPr lang="en-US" dirty="0" smtClean="0"/>
              <a:t>Perform ad hoc / free form analysis using pivot table functionality</a:t>
            </a:r>
          </a:p>
          <a:p>
            <a:pPr marL="476250" lvl="1" indent="-119063" fontAlgn="auto">
              <a:buClr>
                <a:srgbClr val="FFD200"/>
              </a:buClr>
              <a:buFont typeface="Arial" pitchFamily="34" charset="0"/>
              <a:buChar char="►"/>
              <a:defRPr/>
            </a:pPr>
            <a:r>
              <a:rPr lang="en-US" dirty="0" smtClean="0"/>
              <a:t>Slice and dice data at will</a:t>
            </a:r>
          </a:p>
        </p:txBody>
      </p:sp>
    </p:spTree>
    <p:extLst>
      <p:ext uri="{BB962C8B-B14F-4D97-AF65-F5344CB8AC3E}">
        <p14:creationId xmlns:p14="http://schemas.microsoft.com/office/powerpoint/2010/main" val="20931935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Pivot Tables </a:t>
            </a:r>
            <a:endParaRPr lang="en-US" dirty="0"/>
          </a:p>
        </p:txBody>
      </p:sp>
      <p:sp>
        <p:nvSpPr>
          <p:cNvPr id="3" name="Content Placeholder 2"/>
          <p:cNvSpPr>
            <a:spLocks noGrp="1"/>
          </p:cNvSpPr>
          <p:nvPr>
            <p:ph idx="1"/>
          </p:nvPr>
        </p:nvSpPr>
        <p:spPr>
          <a:xfrm>
            <a:off x="457200" y="1852246"/>
            <a:ext cx="8229600" cy="4272330"/>
          </a:xfrm>
        </p:spPr>
        <p:txBody>
          <a:bodyPr/>
          <a:lstStyle/>
          <a:p>
            <a:r>
              <a:rPr lang="en-US" dirty="0" smtClean="0"/>
              <a:t>To summarize data from a lengthy list into a compact format</a:t>
            </a:r>
          </a:p>
          <a:p>
            <a:r>
              <a:rPr lang="en-US" dirty="0" smtClean="0"/>
              <a:t>To find relationships within the data that are otherwise hard to see because of the amount of detail</a:t>
            </a:r>
          </a:p>
          <a:p>
            <a:r>
              <a:rPr lang="en-US" dirty="0" smtClean="0"/>
              <a:t>To organize the data so that it is easy to chart</a:t>
            </a:r>
            <a:endParaRPr lang="en-US" dirty="0"/>
          </a:p>
        </p:txBody>
      </p:sp>
      <p:sp>
        <p:nvSpPr>
          <p:cNvPr id="4" name="Text Placeholder 3"/>
          <p:cNvSpPr>
            <a:spLocks noGrp="1"/>
          </p:cNvSpPr>
          <p:nvPr>
            <p:ph type="body" sz="quarter" idx="10"/>
          </p:nvPr>
        </p:nvSpPr>
        <p:spPr>
          <a:xfrm>
            <a:off x="457200" y="1094872"/>
            <a:ext cx="8229600" cy="533400"/>
          </a:xfrm>
        </p:spPr>
        <p:txBody>
          <a:bodyPr/>
          <a:lstStyle/>
          <a:p>
            <a:r>
              <a:rPr lang="en-US" dirty="0" smtClean="0"/>
              <a:t>There are three main reasons to organize data into Pivot Tables</a:t>
            </a:r>
            <a:endParaRPr lang="en-US" dirty="0"/>
          </a:p>
        </p:txBody>
      </p:sp>
    </p:spTree>
    <p:extLst>
      <p:ext uri="{BB962C8B-B14F-4D97-AF65-F5344CB8AC3E}">
        <p14:creationId xmlns:p14="http://schemas.microsoft.com/office/powerpoint/2010/main" val="27958480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5" name="Rectangle 5">
            <a:hlinkClick r:id="rId2" action="ppaction://hlinksldjump"/>
          </p:cNvPr>
          <p:cNvSpPr>
            <a:spLocks noChangeArrowheads="1"/>
          </p:cNvSpPr>
          <p:nvPr/>
        </p:nvSpPr>
        <p:spPr bwMode="gray">
          <a:xfrm>
            <a:off x="826707" y="29486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4.</a:t>
            </a:r>
            <a:endParaRPr lang="en-GB" b="0" dirty="0">
              <a:solidFill>
                <a:schemeClr val="bg2"/>
              </a:solidFill>
            </a:endParaRPr>
          </a:p>
        </p:txBody>
      </p:sp>
      <p:sp>
        <p:nvSpPr>
          <p:cNvPr id="6" name="Rectangle 6">
            <a:hlinkClick r:id="rId2" action="ppaction://hlinksldjump"/>
          </p:cNvPr>
          <p:cNvSpPr>
            <a:spLocks noChangeArrowheads="1"/>
          </p:cNvSpPr>
          <p:nvPr/>
        </p:nvSpPr>
        <p:spPr bwMode="gray">
          <a:xfrm>
            <a:off x="1520380" y="29486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Manage Existing Connections</a:t>
            </a:r>
            <a:endParaRPr lang="en-GB" b="0" dirty="0">
              <a:solidFill>
                <a:schemeClr val="bg2"/>
              </a:solidFill>
            </a:endParaRPr>
          </a:p>
        </p:txBody>
      </p:sp>
      <p:grpSp>
        <p:nvGrpSpPr>
          <p:cNvPr id="23" name="Group 22"/>
          <p:cNvGrpSpPr/>
          <p:nvPr/>
        </p:nvGrpSpPr>
        <p:grpSpPr>
          <a:xfrm>
            <a:off x="826707" y="4472481"/>
            <a:ext cx="7487872" cy="446353"/>
            <a:chOff x="826707" y="4929678"/>
            <a:chExt cx="7487872" cy="446353"/>
          </a:xfrm>
        </p:grpSpPr>
        <p:sp>
          <p:nvSpPr>
            <p:cNvPr id="9" name="Rectangle 9">
              <a:hlinkClick r:id="" action="ppaction://noaction"/>
            </p:cNvPr>
            <p:cNvSpPr>
              <a:spLocks noChangeArrowheads="1"/>
            </p:cNvSpPr>
            <p:nvPr/>
          </p:nvSpPr>
          <p:spPr bwMode="gray">
            <a:xfrm>
              <a:off x="826707" y="4929678"/>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7.</a:t>
              </a:r>
              <a:endParaRPr lang="en-GB" b="0" dirty="0">
                <a:solidFill>
                  <a:schemeClr val="bg2"/>
                </a:solidFill>
              </a:endParaRPr>
            </a:p>
          </p:txBody>
        </p:sp>
        <p:sp>
          <p:nvSpPr>
            <p:cNvPr id="10" name="Rectangle 10">
              <a:hlinkClick r:id="" action="ppaction://noaction"/>
            </p:cNvPr>
            <p:cNvSpPr>
              <a:spLocks noChangeArrowheads="1"/>
            </p:cNvSpPr>
            <p:nvPr/>
          </p:nvSpPr>
          <p:spPr bwMode="gray">
            <a:xfrm>
              <a:off x="1520380" y="4929678"/>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Cube Formulas for Data Retrieval</a:t>
              </a:r>
              <a:endParaRPr lang="en-GB" dirty="0">
                <a:solidFill>
                  <a:schemeClr val="bg2"/>
                </a:solidFill>
              </a:endParaRPr>
            </a:p>
          </p:txBody>
        </p:sp>
      </p:grpSp>
      <p:sp>
        <p:nvSpPr>
          <p:cNvPr id="11" name="Rectangle 9">
            <a:hlinkClick r:id="" action="ppaction://noaction"/>
          </p:cNvPr>
          <p:cNvSpPr>
            <a:spLocks noChangeArrowheads="1"/>
          </p:cNvSpPr>
          <p:nvPr/>
        </p:nvSpPr>
        <p:spPr bwMode="gray">
          <a:xfrm>
            <a:off x="826707" y="1450189"/>
            <a:ext cx="532133" cy="446353"/>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12" name="Rectangle 10">
            <a:hlinkClick r:id="" action="ppaction://noaction"/>
          </p:cNvPr>
          <p:cNvSpPr>
            <a:spLocks noChangeArrowheads="1"/>
          </p:cNvSpPr>
          <p:nvPr/>
        </p:nvSpPr>
        <p:spPr bwMode="gray">
          <a:xfrm>
            <a:off x="1520380" y="1450189"/>
            <a:ext cx="6794199" cy="446353"/>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Dimensions Overview</a:t>
            </a:r>
            <a:endParaRPr lang="en-GB" dirty="0">
              <a:solidFill>
                <a:schemeClr val="bg2"/>
              </a:solidFill>
            </a:endParaRPr>
          </a:p>
        </p:txBody>
      </p:sp>
      <p:grpSp>
        <p:nvGrpSpPr>
          <p:cNvPr id="3" name="Group 13"/>
          <p:cNvGrpSpPr/>
          <p:nvPr/>
        </p:nvGrpSpPr>
        <p:grpSpPr>
          <a:xfrm>
            <a:off x="826707" y="1949301"/>
            <a:ext cx="7487872" cy="446353"/>
            <a:chOff x="955357" y="3452750"/>
            <a:chExt cx="7487872" cy="446353"/>
          </a:xfrm>
          <a:solidFill>
            <a:schemeClr val="accent3"/>
          </a:solidFill>
        </p:grpSpPr>
        <p:sp>
          <p:nvSpPr>
            <p:cNvPr id="15" name="Rectangle 9">
              <a:hlinkClick r:id="" action="ppaction://noaction"/>
            </p:cNvPr>
            <p:cNvSpPr>
              <a:spLocks noChangeArrowheads="1"/>
            </p:cNvSpPr>
            <p:nvPr/>
          </p:nvSpPr>
          <p:spPr bwMode="gray">
            <a:xfrm>
              <a:off x="955357" y="3452750"/>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2.</a:t>
              </a:r>
              <a:endParaRPr lang="en-GB" b="0" dirty="0">
                <a:solidFill>
                  <a:schemeClr val="bg2"/>
                </a:solidFill>
              </a:endParaRPr>
            </a:p>
          </p:txBody>
        </p:sp>
        <p:sp>
          <p:nvSpPr>
            <p:cNvPr id="16" name="Rectangle 10">
              <a:hlinkClick r:id="" action="ppaction://noaction"/>
            </p:cNvPr>
            <p:cNvSpPr>
              <a:spLocks noChangeArrowheads="1"/>
            </p:cNvSpPr>
            <p:nvPr/>
          </p:nvSpPr>
          <p:spPr bwMode="gray">
            <a:xfrm>
              <a:off x="1649030" y="3452750"/>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Differences to GFIS_FR</a:t>
              </a:r>
              <a:endParaRPr lang="en-GB" dirty="0">
                <a:solidFill>
                  <a:schemeClr val="bg2"/>
                </a:solidFill>
              </a:endParaRPr>
            </a:p>
          </p:txBody>
        </p:sp>
      </p:grpSp>
      <p:sp>
        <p:nvSpPr>
          <p:cNvPr id="17" name="Rectangle 9">
            <a:hlinkClick r:id="" action="ppaction://noaction"/>
          </p:cNvPr>
          <p:cNvSpPr>
            <a:spLocks noChangeArrowheads="1"/>
          </p:cNvSpPr>
          <p:nvPr/>
        </p:nvSpPr>
        <p:spPr bwMode="gray">
          <a:xfrm>
            <a:off x="826707" y="24541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3.</a:t>
            </a:r>
            <a:endParaRPr lang="en-GB" b="0" dirty="0">
              <a:solidFill>
                <a:schemeClr val="bg2"/>
              </a:solidFill>
            </a:endParaRPr>
          </a:p>
        </p:txBody>
      </p:sp>
      <p:sp>
        <p:nvSpPr>
          <p:cNvPr id="18" name="Rectangle 10">
            <a:hlinkClick r:id="" action="ppaction://noaction"/>
          </p:cNvPr>
          <p:cNvSpPr>
            <a:spLocks noChangeArrowheads="1"/>
          </p:cNvSpPr>
          <p:nvPr/>
        </p:nvSpPr>
        <p:spPr bwMode="gray">
          <a:xfrm>
            <a:off x="1520380" y="24541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US" dirty="0" smtClean="0">
                <a:solidFill>
                  <a:schemeClr val="bg2"/>
                </a:solidFill>
              </a:rPr>
              <a:t>Log In to the Ad Hoc Cube </a:t>
            </a:r>
            <a:endParaRPr lang="en-GB" dirty="0">
              <a:solidFill>
                <a:schemeClr val="bg2"/>
              </a:solidFill>
            </a:endParaRPr>
          </a:p>
        </p:txBody>
      </p:sp>
      <p:sp>
        <p:nvSpPr>
          <p:cNvPr id="19" name="Rectangle 5">
            <a:hlinkClick r:id="rId2" action="ppaction://hlinksldjump"/>
          </p:cNvPr>
          <p:cNvSpPr>
            <a:spLocks noChangeArrowheads="1"/>
          </p:cNvSpPr>
          <p:nvPr/>
        </p:nvSpPr>
        <p:spPr bwMode="gray">
          <a:xfrm>
            <a:off x="826707" y="34447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5.</a:t>
            </a:r>
            <a:endParaRPr lang="en-GB" b="0" dirty="0">
              <a:solidFill>
                <a:schemeClr val="bg2"/>
              </a:solidFill>
            </a:endParaRPr>
          </a:p>
        </p:txBody>
      </p:sp>
      <p:sp>
        <p:nvSpPr>
          <p:cNvPr id="20" name="Rectangle 6">
            <a:hlinkClick r:id="rId2" action="ppaction://hlinksldjump"/>
          </p:cNvPr>
          <p:cNvSpPr>
            <a:spLocks noChangeArrowheads="1"/>
          </p:cNvSpPr>
          <p:nvPr/>
        </p:nvSpPr>
        <p:spPr bwMode="gray">
          <a:xfrm>
            <a:off x="1520380" y="34447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Create Ad Hoc Analysis</a:t>
            </a:r>
            <a:endParaRPr lang="en-GB" dirty="0">
              <a:solidFill>
                <a:schemeClr val="bg2"/>
              </a:solidFill>
            </a:endParaRPr>
          </a:p>
        </p:txBody>
      </p:sp>
      <p:sp>
        <p:nvSpPr>
          <p:cNvPr id="21" name="Rectangle 5">
            <a:hlinkClick r:id="rId2" action="ppaction://hlinksldjump"/>
          </p:cNvPr>
          <p:cNvSpPr>
            <a:spLocks noChangeArrowheads="1"/>
          </p:cNvSpPr>
          <p:nvPr/>
        </p:nvSpPr>
        <p:spPr bwMode="gray">
          <a:xfrm>
            <a:off x="826707" y="39392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6.</a:t>
            </a:r>
            <a:endParaRPr lang="en-GB" b="0" dirty="0">
              <a:solidFill>
                <a:schemeClr val="bg2"/>
              </a:solidFill>
            </a:endParaRPr>
          </a:p>
        </p:txBody>
      </p:sp>
      <p:sp>
        <p:nvSpPr>
          <p:cNvPr id="22" name="Rectangle 6">
            <a:hlinkClick r:id="rId2" action="ppaction://hlinksldjump"/>
          </p:cNvPr>
          <p:cNvSpPr>
            <a:spLocks noChangeArrowheads="1"/>
          </p:cNvSpPr>
          <p:nvPr/>
        </p:nvSpPr>
        <p:spPr bwMode="gray">
          <a:xfrm>
            <a:off x="1520380" y="39392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Ad Hoc Excel Functionality</a:t>
            </a:r>
            <a:endParaRPr lang="en-GB" dirty="0">
              <a:solidFill>
                <a:schemeClr val="bg2"/>
              </a:solidFill>
            </a:endParaRPr>
          </a:p>
        </p:txBody>
      </p:sp>
      <p:sp>
        <p:nvSpPr>
          <p:cNvPr id="24" name="Right Arrow 23"/>
          <p:cNvSpPr/>
          <p:nvPr/>
        </p:nvSpPr>
        <p:spPr>
          <a:xfrm>
            <a:off x="114300" y="1502734"/>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spTree>
    <p:extLst>
      <p:ext uri="{BB962C8B-B14F-4D97-AF65-F5344CB8AC3E}">
        <p14:creationId xmlns:p14="http://schemas.microsoft.com/office/powerpoint/2010/main" val="3287852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Financial Reporting Dimensions Overview</a:t>
            </a:r>
            <a:endParaRPr lang="en-US" dirty="0">
              <a:solidFill>
                <a:schemeClr val="bg1"/>
              </a:solidFill>
            </a:endParaRPr>
          </a:p>
        </p:txBody>
      </p:sp>
      <p:sp>
        <p:nvSpPr>
          <p:cNvPr id="4" name="Rectangle 3"/>
          <p:cNvSpPr/>
          <p:nvPr/>
        </p:nvSpPr>
        <p:spPr>
          <a:xfrm>
            <a:off x="457204" y="1376772"/>
            <a:ext cx="8232773" cy="4566828"/>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07943" tIns="107943" rIns="91392" bIns="35979" rtlCol="0" anchor="t" anchorCtr="0"/>
          <a:lstStyle/>
          <a:p>
            <a:pPr algn="ctr">
              <a:spcBef>
                <a:spcPts val="600"/>
              </a:spcBef>
              <a:spcAft>
                <a:spcPts val="600"/>
              </a:spcAft>
            </a:pPr>
            <a:r>
              <a:rPr lang="en-US" sz="1600" b="1" dirty="0">
                <a:solidFill>
                  <a:srgbClr val="646464"/>
                </a:solidFill>
              </a:rPr>
              <a:t>Dimensions for Financial Reporting</a:t>
            </a:r>
            <a:endParaRPr lang="en-US" sz="1600" dirty="0">
              <a:solidFill>
                <a:srgbClr val="646464"/>
              </a:solidFill>
            </a:endParaRPr>
          </a:p>
        </p:txBody>
      </p:sp>
      <p:sp>
        <p:nvSpPr>
          <p:cNvPr id="6" name="Rectangle 5"/>
          <p:cNvSpPr/>
          <p:nvPr/>
        </p:nvSpPr>
        <p:spPr>
          <a:xfrm>
            <a:off x="948712" y="2022824"/>
            <a:ext cx="7738088" cy="3920776"/>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45696" rtlCol="0" anchor="t" anchorCtr="0"/>
          <a:lstStyle/>
          <a:p>
            <a:pPr>
              <a:spcBef>
                <a:spcPts val="600"/>
              </a:spcBef>
              <a:spcAft>
                <a:spcPts val="600"/>
              </a:spcAft>
              <a:buClr>
                <a:srgbClr val="FFC000"/>
              </a:buClr>
              <a:buSzPct val="75000"/>
            </a:pPr>
            <a:r>
              <a:rPr lang="en-US" sz="1300" dirty="0">
                <a:solidFill>
                  <a:srgbClr val="646464"/>
                </a:solidFill>
              </a:rPr>
              <a:t>The General Ledger data is organized in ‘cubes’ with different ‘hierarchies’/ ‘dimensions</a:t>
            </a:r>
            <a:r>
              <a:rPr lang="en-US" sz="1300" dirty="0" smtClean="0">
                <a:solidFill>
                  <a:srgbClr val="646464"/>
                </a:solidFill>
              </a:rPr>
              <a:t>’</a:t>
            </a:r>
            <a:endParaRPr lang="en-US" sz="1300" dirty="0">
              <a:solidFill>
                <a:srgbClr val="646464"/>
              </a:solidFill>
            </a:endParaRPr>
          </a:p>
          <a:p>
            <a:pPr>
              <a:spcBef>
                <a:spcPts val="600"/>
              </a:spcBef>
              <a:spcAft>
                <a:spcPts val="600"/>
              </a:spcAft>
              <a:buClr>
                <a:srgbClr val="FFC000"/>
              </a:buClr>
              <a:buSzPct val="75000"/>
            </a:pPr>
            <a:r>
              <a:rPr lang="en-US" sz="1300" dirty="0">
                <a:solidFill>
                  <a:srgbClr val="646464"/>
                </a:solidFill>
              </a:rPr>
              <a:t>A cube enables the user to analyze data in various views/slices with a quick execution </a:t>
            </a:r>
            <a:r>
              <a:rPr lang="en-US" sz="1300" dirty="0" smtClean="0">
                <a:solidFill>
                  <a:srgbClr val="646464"/>
                </a:solidFill>
              </a:rPr>
              <a:t>time</a:t>
            </a:r>
            <a:endParaRPr lang="en-US" sz="1300" dirty="0">
              <a:solidFill>
                <a:srgbClr val="646464"/>
              </a:solidFill>
            </a:endParaRPr>
          </a:p>
          <a:p>
            <a:pPr>
              <a:spcBef>
                <a:spcPts val="600"/>
              </a:spcBef>
              <a:spcAft>
                <a:spcPts val="600"/>
              </a:spcAft>
              <a:buClr>
                <a:srgbClr val="FFC000"/>
              </a:buClr>
              <a:buSzPct val="75000"/>
            </a:pPr>
            <a:r>
              <a:rPr lang="en-US" sz="1300" dirty="0">
                <a:solidFill>
                  <a:srgbClr val="646464"/>
                </a:solidFill>
              </a:rPr>
              <a:t>These dimensions will be used as filters in reports as well as for drill-down </a:t>
            </a:r>
            <a:r>
              <a:rPr lang="en-US" sz="1300" dirty="0" smtClean="0">
                <a:solidFill>
                  <a:srgbClr val="646464"/>
                </a:solidFill>
              </a:rPr>
              <a:t>paths</a:t>
            </a:r>
            <a:endParaRPr lang="en-US" sz="1300" dirty="0">
              <a:solidFill>
                <a:srgbClr val="646464"/>
              </a:solidFill>
            </a:endParaRPr>
          </a:p>
          <a:p>
            <a:pPr>
              <a:spcBef>
                <a:spcPts val="600"/>
              </a:spcBef>
              <a:spcAft>
                <a:spcPts val="600"/>
              </a:spcAft>
              <a:buClr>
                <a:srgbClr val="FFC000"/>
              </a:buClr>
              <a:buSzPct val="75000"/>
            </a:pPr>
            <a:endParaRPr lang="en-US" sz="100" dirty="0">
              <a:solidFill>
                <a:srgbClr val="646464"/>
              </a:solidFill>
            </a:endParaRPr>
          </a:p>
          <a:p>
            <a:pPr marL="177706" indent="-177706">
              <a:spcBef>
                <a:spcPts val="600"/>
              </a:spcBef>
              <a:spcAft>
                <a:spcPts val="600"/>
              </a:spcAft>
              <a:buClr>
                <a:srgbClr val="FFC000"/>
              </a:buClr>
              <a:buSzPct val="75000"/>
            </a:pPr>
            <a:r>
              <a:rPr lang="en-US" sz="1300" b="1" dirty="0">
                <a:solidFill>
                  <a:srgbClr val="646464"/>
                </a:solidFill>
              </a:rPr>
              <a:t>Key dimensions for Financial Reporting are:</a:t>
            </a:r>
          </a:p>
          <a:p>
            <a:pPr marL="177706" indent="-177706">
              <a:spcBef>
                <a:spcPts val="600"/>
              </a:spcBef>
              <a:spcAft>
                <a:spcPts val="600"/>
              </a:spcAft>
              <a:buClr>
                <a:srgbClr val="FFC000"/>
              </a:buClr>
              <a:buSzPct val="75000"/>
              <a:buFont typeface="Arial" pitchFamily="34" charset="0"/>
              <a:buChar char="►"/>
            </a:pPr>
            <a:r>
              <a:rPr lang="en-US" sz="1300" dirty="0">
                <a:solidFill>
                  <a:srgbClr val="646464"/>
                </a:solidFill>
              </a:rPr>
              <a:t>Management </a:t>
            </a:r>
            <a:r>
              <a:rPr lang="en-US" sz="1300" dirty="0" smtClean="0">
                <a:solidFill>
                  <a:srgbClr val="646464"/>
                </a:solidFill>
              </a:rPr>
              <a:t>dimension</a:t>
            </a:r>
            <a:endParaRPr lang="en-US" sz="1300" dirty="0">
              <a:solidFill>
                <a:srgbClr val="646464"/>
              </a:solidFill>
            </a:endParaRPr>
          </a:p>
          <a:p>
            <a:pPr marL="177706" indent="-177706">
              <a:spcBef>
                <a:spcPts val="600"/>
              </a:spcBef>
              <a:spcAft>
                <a:spcPts val="600"/>
              </a:spcAft>
              <a:buClr>
                <a:srgbClr val="FFC000"/>
              </a:buClr>
              <a:buSzPct val="75000"/>
              <a:buFont typeface="Arial" pitchFamily="34" charset="0"/>
              <a:buChar char="►"/>
            </a:pPr>
            <a:r>
              <a:rPr lang="en-US" sz="1300" dirty="0">
                <a:solidFill>
                  <a:srgbClr val="646464"/>
                </a:solidFill>
              </a:rPr>
              <a:t>Geography dimension</a:t>
            </a:r>
          </a:p>
          <a:p>
            <a:pPr marL="177706" indent="-177706">
              <a:spcBef>
                <a:spcPts val="600"/>
              </a:spcBef>
              <a:spcAft>
                <a:spcPts val="600"/>
              </a:spcAft>
              <a:buClr>
                <a:srgbClr val="FFC000"/>
              </a:buClr>
              <a:buSzPct val="75000"/>
              <a:buFont typeface="Arial" pitchFamily="34" charset="0"/>
              <a:buChar char="►"/>
            </a:pPr>
            <a:r>
              <a:rPr lang="en-US" sz="1300" dirty="0">
                <a:solidFill>
                  <a:srgbClr val="646464"/>
                </a:solidFill>
              </a:rPr>
              <a:t>Service Line </a:t>
            </a:r>
            <a:r>
              <a:rPr lang="en-US" sz="1300" dirty="0" smtClean="0">
                <a:solidFill>
                  <a:srgbClr val="646464"/>
                </a:solidFill>
              </a:rPr>
              <a:t>dimension</a:t>
            </a:r>
          </a:p>
          <a:p>
            <a:pPr marL="177706" indent="-177706">
              <a:spcBef>
                <a:spcPts val="600"/>
              </a:spcBef>
              <a:spcAft>
                <a:spcPts val="600"/>
              </a:spcAft>
              <a:buClr>
                <a:srgbClr val="FFC000"/>
              </a:buClr>
              <a:buSzPct val="75000"/>
              <a:buFont typeface="Arial" pitchFamily="34" charset="0"/>
              <a:buChar char="►"/>
            </a:pPr>
            <a:r>
              <a:rPr lang="en-US" sz="1300" dirty="0" smtClean="0">
                <a:solidFill>
                  <a:srgbClr val="646464"/>
                </a:solidFill>
              </a:rPr>
              <a:t>Markets dimension</a:t>
            </a:r>
            <a:endParaRPr lang="en-US" sz="1300" dirty="0">
              <a:solidFill>
                <a:srgbClr val="646464"/>
              </a:solidFill>
            </a:endParaRPr>
          </a:p>
          <a:p>
            <a:pPr>
              <a:spcBef>
                <a:spcPts val="600"/>
              </a:spcBef>
              <a:spcAft>
                <a:spcPts val="600"/>
              </a:spcAft>
              <a:buClr>
                <a:srgbClr val="FFC000"/>
              </a:buClr>
              <a:buSzPct val="75000"/>
            </a:pPr>
            <a:r>
              <a:rPr lang="en-US" sz="1300" dirty="0" smtClean="0">
                <a:solidFill>
                  <a:srgbClr val="646464"/>
                </a:solidFill>
              </a:rPr>
              <a:t>All </a:t>
            </a:r>
            <a:r>
              <a:rPr lang="en-US" sz="1300" dirty="0">
                <a:solidFill>
                  <a:srgbClr val="646464"/>
                </a:solidFill>
              </a:rPr>
              <a:t>the above dimension are based on full or parts of the code block.</a:t>
            </a:r>
          </a:p>
          <a:p>
            <a:pPr>
              <a:spcBef>
                <a:spcPts val="600"/>
              </a:spcBef>
              <a:spcAft>
                <a:spcPts val="600"/>
              </a:spcAft>
              <a:buClr>
                <a:srgbClr val="FFC000"/>
              </a:buClr>
              <a:buSzPct val="75000"/>
            </a:pPr>
            <a:r>
              <a:rPr lang="en-US" sz="1300" dirty="0">
                <a:solidFill>
                  <a:srgbClr val="646464"/>
                </a:solidFill>
              </a:rPr>
              <a:t>Other dimensions in FR include </a:t>
            </a:r>
            <a:r>
              <a:rPr lang="en-US" sz="1300" dirty="0" smtClean="0">
                <a:solidFill>
                  <a:srgbClr val="646464"/>
                </a:solidFill>
              </a:rPr>
              <a:t>GL Accounts, Time Period, Period Type </a:t>
            </a:r>
            <a:r>
              <a:rPr lang="en-US" sz="1300" dirty="0">
                <a:solidFill>
                  <a:srgbClr val="646464"/>
                </a:solidFill>
              </a:rPr>
              <a:t>(like MTD/YTD</a:t>
            </a:r>
            <a:r>
              <a:rPr lang="en-US" sz="1300" dirty="0" smtClean="0">
                <a:solidFill>
                  <a:srgbClr val="646464"/>
                </a:solidFill>
              </a:rPr>
              <a:t>), Currency and Scenario (i.e. Actual &amp;Plan)</a:t>
            </a:r>
            <a:endParaRPr lang="en-US" sz="1300" dirty="0">
              <a:solidFill>
                <a:srgbClr val="646464"/>
              </a:solidFill>
            </a:endParaRPr>
          </a:p>
        </p:txBody>
      </p:sp>
    </p:spTree>
    <p:extLst>
      <p:ext uri="{BB962C8B-B14F-4D97-AF65-F5344CB8AC3E}">
        <p14:creationId xmlns:p14="http://schemas.microsoft.com/office/powerpoint/2010/main" val="8818403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Management</a:t>
            </a:r>
            <a:endParaRPr lang="en-US" dirty="0">
              <a:solidFill>
                <a:schemeClr val="bg1"/>
              </a:solidFill>
            </a:endParaRPr>
          </a:p>
        </p:txBody>
      </p:sp>
      <p:sp>
        <p:nvSpPr>
          <p:cNvPr id="8" name="Rectangle 7"/>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13" name="Rectangle 12"/>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a:solidFill>
                  <a:srgbClr val="646464"/>
                </a:solidFill>
              </a:rPr>
              <a:t>Globally defined allowing local flexibility</a:t>
            </a:r>
          </a:p>
          <a:p>
            <a:pPr marL="177706" indent="-177706">
              <a:spcAft>
                <a:spcPts val="300"/>
              </a:spcAft>
              <a:buClr>
                <a:srgbClr val="FFC000"/>
              </a:buClr>
              <a:buSzPct val="75000"/>
              <a:buFont typeface="Arial" pitchFamily="34" charset="0"/>
              <a:buChar char="►"/>
            </a:pPr>
            <a:r>
              <a:rPr lang="en-US" sz="1400" dirty="0" smtClean="0">
                <a:solidFill>
                  <a:srgbClr val="646464"/>
                </a:solidFill>
              </a:rPr>
              <a:t>Includes </a:t>
            </a:r>
            <a:r>
              <a:rPr lang="en-US" sz="1400" dirty="0">
                <a:solidFill>
                  <a:srgbClr val="646464"/>
                </a:solidFill>
              </a:rPr>
              <a:t>double counting for ‘Private Equity Joint Venture</a:t>
            </a:r>
            <a:r>
              <a:rPr lang="en-US" sz="1400" dirty="0" smtClean="0">
                <a:solidFill>
                  <a:srgbClr val="646464"/>
                </a:solidFill>
              </a:rPr>
              <a:t>’</a:t>
            </a:r>
            <a:endParaRPr lang="en-US" sz="1400" dirty="0">
              <a:solidFill>
                <a:srgbClr val="646464"/>
              </a:solidFill>
            </a:endParaRPr>
          </a:p>
          <a:p>
            <a:pPr marL="177706" indent="-177706">
              <a:spcAft>
                <a:spcPts val="300"/>
              </a:spcAft>
              <a:buClr>
                <a:srgbClr val="FFC000"/>
              </a:buClr>
              <a:buSzPct val="75000"/>
              <a:buFont typeface="Arial" pitchFamily="34" charset="0"/>
              <a:buChar char="►"/>
            </a:pPr>
            <a:r>
              <a:rPr lang="en-US" sz="1400" dirty="0">
                <a:solidFill>
                  <a:srgbClr val="646464"/>
                </a:solidFill>
              </a:rPr>
              <a:t>Lowest level: </a:t>
            </a:r>
            <a:r>
              <a:rPr lang="en-US" sz="1400" dirty="0" smtClean="0">
                <a:solidFill>
                  <a:srgbClr val="646464"/>
                </a:solidFill>
              </a:rPr>
              <a:t>Code block</a:t>
            </a:r>
            <a:endParaRPr lang="en-US" sz="1400" dirty="0">
              <a:solidFill>
                <a:srgbClr val="646464"/>
              </a:solidFill>
            </a:endParaRPr>
          </a:p>
        </p:txBody>
      </p:sp>
      <p:sp>
        <p:nvSpPr>
          <p:cNvPr id="21" name="Rectangle 20"/>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a:solidFill>
                  <a:srgbClr val="646464"/>
                </a:solidFill>
              </a:rPr>
              <a:t>Management</a:t>
            </a:r>
            <a:endParaRPr lang="en-US" sz="1600" dirty="0">
              <a:solidFill>
                <a:srgbClr val="646464"/>
              </a:solidFill>
            </a:endParaRPr>
          </a:p>
        </p:txBody>
      </p:sp>
      <p:sp>
        <p:nvSpPr>
          <p:cNvPr id="22" name="Rectangle 21"/>
          <p:cNvSpPr/>
          <p:nvPr/>
        </p:nvSpPr>
        <p:spPr>
          <a:xfrm>
            <a:off x="4343403" y="1169988"/>
            <a:ext cx="4346575"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smtClean="0">
                <a:solidFill>
                  <a:schemeClr val="bg2"/>
                </a:solidFill>
              </a:rPr>
              <a:t>Maintenance:</a:t>
            </a:r>
            <a:endParaRPr lang="en-US" sz="1400" u="sng" dirty="0">
              <a:solidFill>
                <a:schemeClr val="tx2"/>
              </a:solidFill>
            </a:endParaRPr>
          </a:p>
          <a:p>
            <a:r>
              <a:rPr lang="en-US" sz="1400" dirty="0" smtClean="0">
                <a:solidFill>
                  <a:schemeClr val="bg2"/>
                </a:solidFill>
              </a:rPr>
              <a:t>Globally (down to Sub-Area level)</a:t>
            </a:r>
          </a:p>
          <a:p>
            <a:r>
              <a:rPr lang="en-US" sz="1400" dirty="0" smtClean="0">
                <a:solidFill>
                  <a:schemeClr val="bg2"/>
                </a:solidFill>
              </a:rPr>
              <a:t>Locally by Super User (below Sub Area level)</a:t>
            </a:r>
          </a:p>
        </p:txBody>
      </p:sp>
      <p:sp>
        <p:nvSpPr>
          <p:cNvPr id="23"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buSzPct val="75000"/>
            </a:pPr>
            <a:r>
              <a:rPr lang="en-US" sz="1400" b="1" i="1" dirty="0"/>
              <a:t>The Management dimension captures the way EY is organized and managed internally.</a:t>
            </a:r>
          </a:p>
          <a:p>
            <a:pPr>
              <a:lnSpc>
                <a:spcPts val="1600"/>
              </a:lnSpc>
              <a:spcBef>
                <a:spcPts val="400"/>
              </a:spcBef>
              <a:spcAft>
                <a:spcPts val="400"/>
              </a:spcAft>
              <a:buSzPct val="75000"/>
            </a:pPr>
            <a:r>
              <a:rPr lang="en-US" sz="1400" b="1" i="1" dirty="0"/>
              <a:t>As part of release </a:t>
            </a:r>
            <a:r>
              <a:rPr lang="en-US" sz="1400" b="1" i="1" dirty="0" smtClean="0"/>
              <a:t>1 &amp; 2, </a:t>
            </a:r>
            <a:r>
              <a:rPr lang="en-US" sz="1400" b="1" i="1" dirty="0"/>
              <a:t>we will only deliver one standard management hierarchy. Additional Alternate Management </a:t>
            </a:r>
            <a:r>
              <a:rPr lang="en-US" sz="1400" b="1" i="1" dirty="0" smtClean="0"/>
              <a:t>hierarchies </a:t>
            </a:r>
            <a:r>
              <a:rPr lang="en-US" sz="1400" b="1" i="1" dirty="0"/>
              <a:t>could follow as a future enhancement.</a:t>
            </a:r>
          </a:p>
        </p:txBody>
      </p:sp>
      <p:sp>
        <p:nvSpPr>
          <p:cNvPr id="14" name="Rectangle 13"/>
          <p:cNvSpPr/>
          <p:nvPr/>
        </p:nvSpPr>
        <p:spPr>
          <a:xfrm>
            <a:off x="350520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sp>
        <p:nvSpPr>
          <p:cNvPr id="15" name="Rectangle 14"/>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pic>
        <p:nvPicPr>
          <p:cNvPr id="2050" name="Picture 2"/>
          <p:cNvPicPr>
            <a:picLocks noChangeAspect="1" noChangeArrowheads="1"/>
          </p:cNvPicPr>
          <p:nvPr/>
        </p:nvPicPr>
        <p:blipFill>
          <a:blip r:embed="rId3" cstate="print"/>
          <a:srcRect/>
          <a:stretch>
            <a:fillRect/>
          </a:stretch>
        </p:blipFill>
        <p:spPr bwMode="auto">
          <a:xfrm>
            <a:off x="3505200" y="3276600"/>
            <a:ext cx="2667000" cy="1600200"/>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l="75328" t="18478" r="262" b="9239"/>
          <a:stretch>
            <a:fillRect/>
          </a:stretch>
        </p:blipFill>
        <p:spPr bwMode="auto">
          <a:xfrm>
            <a:off x="6553201" y="2895600"/>
            <a:ext cx="1752599" cy="3244152"/>
          </a:xfrm>
          <a:prstGeom prst="rect">
            <a:avLst/>
          </a:prstGeom>
          <a:noFill/>
          <a:ln w="9525">
            <a:noFill/>
            <a:miter lim="800000"/>
            <a:headEnd/>
            <a:tailEnd/>
          </a:ln>
        </p:spPr>
      </p:pic>
      <p:sp>
        <p:nvSpPr>
          <p:cNvPr id="16" name="Rectangle 15"/>
          <p:cNvSpPr/>
          <p:nvPr/>
        </p:nvSpPr>
        <p:spPr>
          <a:xfrm>
            <a:off x="6679417" y="5603077"/>
            <a:ext cx="756000" cy="1080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21285852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Geography</a:t>
            </a:r>
            <a:endParaRPr lang="en-US" dirty="0">
              <a:solidFill>
                <a:schemeClr val="bg1"/>
              </a:solidFill>
            </a:endParaRPr>
          </a:p>
        </p:txBody>
      </p:sp>
      <p:sp>
        <p:nvSpPr>
          <p:cNvPr id="16" name="Rectangle 15"/>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4" name="Rectangle 23"/>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Globally maintained Geography hierarchy</a:t>
            </a:r>
          </a:p>
          <a:p>
            <a:pPr marL="177706" indent="-177706">
              <a:spcAft>
                <a:spcPts val="300"/>
              </a:spcAft>
              <a:buClr>
                <a:srgbClr val="FFC000"/>
              </a:buClr>
              <a:buSzPct val="75000"/>
              <a:buFont typeface="Arial" pitchFamily="34" charset="0"/>
              <a:buChar char="►"/>
            </a:pPr>
            <a:r>
              <a:rPr lang="en-US" sz="1400" dirty="0" smtClean="0">
                <a:solidFill>
                  <a:srgbClr val="646464"/>
                </a:solidFill>
              </a:rPr>
              <a:t>Additional roll ups can be requested via the Super Users</a:t>
            </a:r>
          </a:p>
          <a:p>
            <a:pPr marL="177706" indent="-177706">
              <a:spcAft>
                <a:spcPts val="300"/>
              </a:spcAft>
              <a:buClr>
                <a:srgbClr val="FFC000"/>
              </a:buClr>
              <a:buSzPct val="75000"/>
              <a:buFont typeface="Arial" pitchFamily="34" charset="0"/>
              <a:buChar char="►"/>
            </a:pPr>
            <a:r>
              <a:rPr lang="en-US" sz="1400" dirty="0" smtClean="0">
                <a:solidFill>
                  <a:srgbClr val="646464"/>
                </a:solidFill>
              </a:rPr>
              <a:t>Lowest level: BU</a:t>
            </a:r>
            <a:endParaRPr lang="en-US" sz="1400" dirty="0">
              <a:solidFill>
                <a:srgbClr val="646464"/>
              </a:solidFill>
            </a:endParaRPr>
          </a:p>
        </p:txBody>
      </p:sp>
      <p:sp>
        <p:nvSpPr>
          <p:cNvPr id="26" name="Rectangle 25"/>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a:solidFill>
                  <a:srgbClr val="646464"/>
                </a:solidFill>
              </a:rPr>
              <a:t>Geography</a:t>
            </a:r>
            <a:endParaRPr lang="en-US" sz="1600" dirty="0">
              <a:solidFill>
                <a:srgbClr val="646464"/>
              </a:solidFill>
            </a:endParaRPr>
          </a:p>
        </p:txBody>
      </p:sp>
      <p:sp>
        <p:nvSpPr>
          <p:cNvPr id="27" name="Rectangle 26"/>
          <p:cNvSpPr/>
          <p:nvPr/>
        </p:nvSpPr>
        <p:spPr>
          <a:xfrm>
            <a:off x="4343403" y="1169988"/>
            <a:ext cx="4346575"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endParaRPr lang="en-US" sz="1400" u="sng" dirty="0" smtClean="0">
              <a:solidFill>
                <a:schemeClr val="bg2"/>
              </a:solidFill>
            </a:endParaRPr>
          </a:p>
          <a:p>
            <a:pPr algn="l"/>
            <a:r>
              <a:rPr lang="en-US" sz="1400" u="sng" dirty="0" smtClean="0">
                <a:solidFill>
                  <a:schemeClr val="bg2"/>
                </a:solidFill>
              </a:rPr>
              <a:t>Maintenance</a:t>
            </a:r>
            <a:r>
              <a:rPr lang="en-US" sz="1400" u="sng" dirty="0">
                <a:solidFill>
                  <a:schemeClr val="bg2"/>
                </a:solidFill>
              </a:rPr>
              <a:t>:</a:t>
            </a:r>
          </a:p>
          <a:p>
            <a:pPr algn="l"/>
            <a:r>
              <a:rPr lang="en-US" sz="1400" dirty="0" smtClean="0">
                <a:solidFill>
                  <a:schemeClr val="bg2"/>
                </a:solidFill>
              </a:rPr>
              <a:t>Globally defined</a:t>
            </a:r>
          </a:p>
          <a:p>
            <a:pPr algn="l"/>
            <a:endParaRPr lang="en-US" sz="1400" dirty="0">
              <a:solidFill>
                <a:schemeClr val="bg2"/>
              </a:solidFill>
            </a:endParaRPr>
          </a:p>
          <a:p>
            <a:pPr algn="l"/>
            <a:endParaRPr lang="en-US" sz="1400" dirty="0">
              <a:solidFill>
                <a:schemeClr val="bg2"/>
              </a:solidFill>
            </a:endParaRPr>
          </a:p>
        </p:txBody>
      </p:sp>
      <p:sp>
        <p:nvSpPr>
          <p:cNvPr id="28"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a:t>The Geography dimension captures the legal, external structure of EY.</a:t>
            </a:r>
          </a:p>
          <a:p>
            <a:pPr>
              <a:lnSpc>
                <a:spcPts val="1600"/>
              </a:lnSpc>
              <a:spcBef>
                <a:spcPts val="400"/>
              </a:spcBef>
              <a:spcAft>
                <a:spcPts val="400"/>
              </a:spcAft>
            </a:pPr>
            <a:r>
              <a:rPr lang="en-US" sz="1400" b="1" i="1" dirty="0"/>
              <a:t>This structure differs from the Management dimension because </a:t>
            </a:r>
            <a:r>
              <a:rPr lang="en-US" sz="1400" b="1" i="1" dirty="0" smtClean="0"/>
              <a:t>Sub-Areas </a:t>
            </a:r>
            <a:r>
              <a:rPr lang="en-US" sz="1400" b="1" i="1" dirty="0"/>
              <a:t>in the Management dimension, such as FSO and EYG Services, are accounted for within the Countries in the Geography Dimension.</a:t>
            </a:r>
          </a:p>
        </p:txBody>
      </p:sp>
      <p:sp>
        <p:nvSpPr>
          <p:cNvPr id="19" name="Rectangle 18"/>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20" name="Rectangle 19"/>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1027" name="Picture 3"/>
          <p:cNvPicPr>
            <a:picLocks noChangeAspect="1" noChangeArrowheads="1"/>
          </p:cNvPicPr>
          <p:nvPr/>
        </p:nvPicPr>
        <p:blipFill>
          <a:blip r:embed="rId2" cstate="print"/>
          <a:srcRect/>
          <a:stretch>
            <a:fillRect/>
          </a:stretch>
        </p:blipFill>
        <p:spPr bwMode="auto">
          <a:xfrm>
            <a:off x="3505201" y="3276600"/>
            <a:ext cx="2667000" cy="1523999"/>
          </a:xfrm>
          <a:prstGeom prst="rect">
            <a:avLst/>
          </a:prstGeom>
          <a:noFill/>
          <a:ln w="9525">
            <a:noFill/>
            <a:miter lim="800000"/>
            <a:headEnd/>
            <a:tailEnd/>
          </a:ln>
        </p:spPr>
      </p:pic>
      <p:pic>
        <p:nvPicPr>
          <p:cNvPr id="12" name="Picture 3"/>
          <p:cNvPicPr>
            <a:picLocks noChangeAspect="1" noChangeArrowheads="1"/>
          </p:cNvPicPr>
          <p:nvPr/>
        </p:nvPicPr>
        <p:blipFill>
          <a:blip r:embed="rId3" cstate="print"/>
          <a:srcRect l="75328" t="18478" r="262" b="9239"/>
          <a:stretch>
            <a:fillRect/>
          </a:stretch>
        </p:blipFill>
        <p:spPr bwMode="auto">
          <a:xfrm>
            <a:off x="6553201" y="2895600"/>
            <a:ext cx="1752599" cy="3244152"/>
          </a:xfrm>
          <a:prstGeom prst="rect">
            <a:avLst/>
          </a:prstGeom>
          <a:noFill/>
          <a:ln w="9525">
            <a:noFill/>
            <a:miter lim="800000"/>
            <a:headEnd/>
            <a:tailEnd/>
          </a:ln>
        </p:spPr>
      </p:pic>
      <p:sp>
        <p:nvSpPr>
          <p:cNvPr id="13" name="Rectangle 12"/>
          <p:cNvSpPr/>
          <p:nvPr/>
        </p:nvSpPr>
        <p:spPr>
          <a:xfrm>
            <a:off x="6679417" y="5502275"/>
            <a:ext cx="756000" cy="1080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20023287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Management vs. Geography Dimension</a:t>
            </a:r>
            <a:endParaRPr lang="en-US" dirty="0">
              <a:solidFill>
                <a:schemeClr val="bg1"/>
              </a:solidFill>
            </a:endParaRPr>
          </a:p>
        </p:txBody>
      </p:sp>
      <p:sp>
        <p:nvSpPr>
          <p:cNvPr id="4" name="Text Placeholder 3"/>
          <p:cNvSpPr txBox="1">
            <a:spLocks/>
          </p:cNvSpPr>
          <p:nvPr/>
        </p:nvSpPr>
        <p:spPr>
          <a:xfrm>
            <a:off x="457200" y="1093940"/>
            <a:ext cx="8229600" cy="533400"/>
          </a:xfrm>
          <a:prstGeom prst="rect">
            <a:avLst/>
          </a:prstGeom>
        </p:spPr>
        <p:txBody>
          <a:bodyPr/>
          <a:lstStyle/>
          <a:p>
            <a:pPr marL="0" lvl="1" defTabSz="873125" eaLnBrk="0" hangingPunct="0">
              <a:buClr>
                <a:srgbClr val="FFD200"/>
              </a:buClr>
              <a:buSzPct val="75000"/>
              <a:tabLst>
                <a:tab pos="2154238" algn="l"/>
              </a:tabLst>
            </a:pPr>
            <a:endParaRPr lang="en-US" sz="1600" b="1" i="1" dirty="0" smtClean="0">
              <a:solidFill>
                <a:schemeClr val="bg2"/>
              </a:solidFill>
            </a:endParaRPr>
          </a:p>
        </p:txBody>
      </p:sp>
      <p:sp>
        <p:nvSpPr>
          <p:cNvPr id="5" name="Text Placeholder 3"/>
          <p:cNvSpPr txBox="1">
            <a:spLocks/>
          </p:cNvSpPr>
          <p:nvPr/>
        </p:nvSpPr>
        <p:spPr>
          <a:xfrm>
            <a:off x="457200" y="1143000"/>
            <a:ext cx="8229600" cy="533400"/>
          </a:xfrm>
          <a:prstGeom prst="rect">
            <a:avLst/>
          </a:prstGeom>
        </p:spPr>
        <p:txBody>
          <a:bodyPr lIns="0" tIns="0" rIns="0" bIns="0"/>
          <a:lstStyle/>
          <a:p>
            <a:pPr marL="0" lvl="1" defTabSz="913916" eaLnBrk="0" hangingPunct="0">
              <a:lnSpc>
                <a:spcPct val="85000"/>
              </a:lnSpc>
              <a:spcBef>
                <a:spcPts val="600"/>
              </a:spcBef>
              <a:spcAft>
                <a:spcPts val="600"/>
              </a:spcAft>
              <a:buClr>
                <a:schemeClr val="accent2"/>
              </a:buClr>
              <a:buSzPct val="75000"/>
              <a:tabLst>
                <a:tab pos="2153098" algn="l"/>
              </a:tabLst>
              <a:defRPr/>
            </a:pPr>
            <a:r>
              <a:rPr lang="en-GB" b="1" i="1" dirty="0" smtClean="0">
                <a:solidFill>
                  <a:schemeClr val="bg1"/>
                </a:solidFill>
                <a:latin typeface="+mn-lt"/>
              </a:rPr>
              <a:t>The Management dimension represents the organizational structure across the Areas while the Geography dimension is purely geographical to provide a full country view</a:t>
            </a:r>
            <a:endParaRPr lang="en-US" b="1" i="1" dirty="0" smtClean="0">
              <a:solidFill>
                <a:schemeClr val="bg1"/>
              </a:solidFill>
              <a:latin typeface="+mn-lt"/>
            </a:endParaRPr>
          </a:p>
        </p:txBody>
      </p:sp>
      <p:sp>
        <p:nvSpPr>
          <p:cNvPr id="25" name="TextBox 24"/>
          <p:cNvSpPr txBox="1"/>
          <p:nvPr/>
        </p:nvSpPr>
        <p:spPr>
          <a:xfrm>
            <a:off x="2743200" y="4876800"/>
            <a:ext cx="2895600" cy="707886"/>
          </a:xfrm>
          <a:prstGeom prst="rect">
            <a:avLst/>
          </a:prstGeom>
          <a:solidFill>
            <a:schemeClr val="tx2"/>
          </a:solidFill>
          <a:ln w="25400">
            <a:solidFill>
              <a:srgbClr val="0081AE"/>
            </a:solidFill>
          </a:ln>
        </p:spPr>
        <p:txBody>
          <a:bodyPr wrap="square" rtlCol="0">
            <a:spAutoFit/>
          </a:bodyPr>
          <a:lstStyle/>
          <a:p>
            <a:r>
              <a:rPr lang="en-US" sz="1000" dirty="0" smtClean="0">
                <a:solidFill>
                  <a:schemeClr val="bg1"/>
                </a:solidFill>
              </a:rPr>
              <a:t>The Grand Total of the Management dimension will always equal the Grand Total of the Geography dimension, however there will be differences on the Area/Sub Area level.</a:t>
            </a:r>
            <a:endParaRPr lang="en-US" sz="1000" dirty="0">
              <a:solidFill>
                <a:schemeClr val="bg1"/>
              </a:solidFill>
            </a:endParaRPr>
          </a:p>
        </p:txBody>
      </p:sp>
      <p:sp>
        <p:nvSpPr>
          <p:cNvPr id="33" name="TextBox 32"/>
          <p:cNvSpPr txBox="1"/>
          <p:nvPr/>
        </p:nvSpPr>
        <p:spPr>
          <a:xfrm>
            <a:off x="2743199" y="2447220"/>
            <a:ext cx="2895601" cy="2246769"/>
          </a:xfrm>
          <a:prstGeom prst="rect">
            <a:avLst/>
          </a:prstGeom>
          <a:solidFill>
            <a:schemeClr val="tx2"/>
          </a:solidFill>
          <a:ln w="25400">
            <a:solidFill>
              <a:srgbClr val="0081AE"/>
            </a:solidFill>
          </a:ln>
        </p:spPr>
        <p:txBody>
          <a:bodyPr wrap="square" rtlCol="0">
            <a:spAutoFit/>
          </a:bodyPr>
          <a:lstStyle/>
          <a:p>
            <a:pPr marL="117475" indent="-117475">
              <a:buClr>
                <a:schemeClr val="accent2"/>
              </a:buClr>
              <a:buSzPct val="75000"/>
            </a:pPr>
            <a:r>
              <a:rPr lang="en-US" sz="1000" b="1" dirty="0" smtClean="0">
                <a:solidFill>
                  <a:schemeClr val="bg1"/>
                </a:solidFill>
              </a:rPr>
              <a:t>Management Dimension:</a:t>
            </a:r>
          </a:p>
          <a:p>
            <a:pPr marL="117475" indent="-117475">
              <a:buClr>
                <a:schemeClr val="accent2"/>
              </a:buClr>
              <a:buSzPct val="75000"/>
              <a:buFont typeface="Wingdings 3" pitchFamily="18" charset="2"/>
              <a:buChar char="u"/>
            </a:pPr>
            <a:r>
              <a:rPr lang="en-US" sz="1000" dirty="0" smtClean="0">
                <a:solidFill>
                  <a:schemeClr val="bg1"/>
                </a:solidFill>
              </a:rPr>
              <a:t>Organizational hierarchy structure for management levels across the Areas</a:t>
            </a:r>
          </a:p>
          <a:p>
            <a:pPr marL="117475" indent="-117475">
              <a:buClr>
                <a:schemeClr val="accent2"/>
              </a:buClr>
              <a:buSzPct val="75000"/>
              <a:buFont typeface="Wingdings 3" pitchFamily="18" charset="2"/>
              <a:buChar char="u"/>
            </a:pPr>
            <a:r>
              <a:rPr lang="en-US" sz="1000" dirty="0" smtClean="0">
                <a:solidFill>
                  <a:schemeClr val="bg1"/>
                </a:solidFill>
              </a:rPr>
              <a:t>There are additional Sub Areas in the  Management dimension which contain just parts of various countries, such as FSO, EMEIA SL Center or Area Management</a:t>
            </a:r>
          </a:p>
          <a:p>
            <a:pPr marL="117475" indent="-117475">
              <a:buClr>
                <a:schemeClr val="accent2"/>
              </a:buClr>
              <a:buSzPct val="75000"/>
              <a:buFont typeface="Wingdings 3" pitchFamily="18" charset="2"/>
              <a:buChar char="u"/>
            </a:pPr>
            <a:r>
              <a:rPr lang="en-US" sz="1000" dirty="0" smtClean="0">
                <a:solidFill>
                  <a:schemeClr val="bg1"/>
                </a:solidFill>
              </a:rPr>
              <a:t>Ernst &amp; Young Global is an additional Area in the Management dimension</a:t>
            </a:r>
          </a:p>
          <a:p>
            <a:endParaRPr lang="en-US" sz="1000" b="1" dirty="0" smtClean="0">
              <a:solidFill>
                <a:schemeClr val="bg1"/>
              </a:solidFill>
            </a:endParaRPr>
          </a:p>
          <a:p>
            <a:r>
              <a:rPr lang="en-US" sz="1000" b="1" dirty="0" smtClean="0">
                <a:solidFill>
                  <a:schemeClr val="bg1"/>
                </a:solidFill>
              </a:rPr>
              <a:t>Geography Dimension:</a:t>
            </a:r>
          </a:p>
          <a:p>
            <a:pPr marL="117475" indent="-117475">
              <a:buClr>
                <a:schemeClr val="accent2"/>
              </a:buClr>
              <a:buSzPct val="75000"/>
              <a:buFont typeface="Wingdings 3" pitchFamily="18" charset="2"/>
              <a:buChar char="u"/>
            </a:pPr>
            <a:r>
              <a:rPr lang="en-US" sz="1000" dirty="0" smtClean="0">
                <a:solidFill>
                  <a:schemeClr val="bg1"/>
                </a:solidFill>
              </a:rPr>
              <a:t>Purely geographic view</a:t>
            </a:r>
          </a:p>
          <a:p>
            <a:pPr marL="117475" indent="-117475">
              <a:buClr>
                <a:schemeClr val="accent2"/>
              </a:buClr>
              <a:buSzPct val="75000"/>
              <a:buFont typeface="Wingdings 3" pitchFamily="18" charset="2"/>
              <a:buChar char="u"/>
            </a:pPr>
            <a:r>
              <a:rPr lang="en-US" sz="1000" dirty="0" smtClean="0">
                <a:solidFill>
                  <a:schemeClr val="bg1"/>
                </a:solidFill>
              </a:rPr>
              <a:t>Area and Sub Area elements in the Geography dimension end in ‘Geo’ </a:t>
            </a:r>
          </a:p>
        </p:txBody>
      </p:sp>
      <p:cxnSp>
        <p:nvCxnSpPr>
          <p:cNvPr id="42" name="Straight Arrow Connector 41"/>
          <p:cNvCxnSpPr>
            <a:stCxn id="41" idx="3"/>
          </p:cNvCxnSpPr>
          <p:nvPr/>
        </p:nvCxnSpPr>
        <p:spPr>
          <a:xfrm flipV="1">
            <a:off x="2590800" y="5715000"/>
            <a:ext cx="3200400" cy="10633"/>
          </a:xfrm>
          <a:prstGeom prst="straightConnector1">
            <a:avLst/>
          </a:prstGeom>
          <a:ln w="25400">
            <a:solidFill>
              <a:srgbClr val="0081AE"/>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71539" y="2057400"/>
            <a:ext cx="1752600" cy="369332"/>
          </a:xfrm>
          <a:prstGeom prst="rect">
            <a:avLst/>
          </a:prstGeom>
          <a:noFill/>
        </p:spPr>
        <p:txBody>
          <a:bodyPr wrap="square" rtlCol="0">
            <a:spAutoFit/>
          </a:bodyPr>
          <a:lstStyle/>
          <a:p>
            <a:pPr algn="ctr"/>
            <a:r>
              <a:rPr lang="en-US" b="1" dirty="0" smtClean="0">
                <a:solidFill>
                  <a:schemeClr val="bg1"/>
                </a:solidFill>
              </a:rPr>
              <a:t>Management</a:t>
            </a:r>
            <a:endParaRPr lang="en-US" b="1" dirty="0">
              <a:solidFill>
                <a:schemeClr val="bg1"/>
              </a:solidFill>
            </a:endParaRPr>
          </a:p>
        </p:txBody>
      </p:sp>
      <p:sp>
        <p:nvSpPr>
          <p:cNvPr id="47" name="TextBox 46"/>
          <p:cNvSpPr txBox="1"/>
          <p:nvPr/>
        </p:nvSpPr>
        <p:spPr>
          <a:xfrm>
            <a:off x="6362700" y="2057400"/>
            <a:ext cx="1752600" cy="369332"/>
          </a:xfrm>
          <a:prstGeom prst="rect">
            <a:avLst/>
          </a:prstGeom>
          <a:noFill/>
        </p:spPr>
        <p:txBody>
          <a:bodyPr wrap="square" rtlCol="0">
            <a:spAutoFit/>
          </a:bodyPr>
          <a:lstStyle/>
          <a:p>
            <a:pPr algn="ctr"/>
            <a:r>
              <a:rPr lang="en-US" b="1" dirty="0" smtClean="0">
                <a:solidFill>
                  <a:schemeClr val="bg1"/>
                </a:solidFill>
              </a:rPr>
              <a:t>Geography</a:t>
            </a:r>
            <a:endParaRPr lang="en-US" b="1" dirty="0">
              <a:solidFill>
                <a:schemeClr val="bg1"/>
              </a:solidFill>
            </a:endParaRPr>
          </a:p>
        </p:txBody>
      </p:sp>
      <p:pic>
        <p:nvPicPr>
          <p:cNvPr id="4099" name="Picture 3"/>
          <p:cNvPicPr>
            <a:picLocks noChangeAspect="1" noChangeArrowheads="1"/>
          </p:cNvPicPr>
          <p:nvPr/>
        </p:nvPicPr>
        <p:blipFill>
          <a:blip r:embed="rId3" cstate="print"/>
          <a:srcRect/>
          <a:stretch>
            <a:fillRect/>
          </a:stretch>
        </p:blipFill>
        <p:spPr bwMode="auto">
          <a:xfrm>
            <a:off x="457200" y="2438401"/>
            <a:ext cx="2133600" cy="3352799"/>
          </a:xfrm>
          <a:prstGeom prst="rect">
            <a:avLst/>
          </a:prstGeom>
          <a:noFill/>
          <a:ln w="9525">
            <a:noFill/>
            <a:miter lim="800000"/>
            <a:headEnd/>
            <a:tailEnd/>
          </a:ln>
        </p:spPr>
      </p:pic>
      <p:sp>
        <p:nvSpPr>
          <p:cNvPr id="37" name="Rectangle 36"/>
          <p:cNvSpPr/>
          <p:nvPr/>
        </p:nvSpPr>
        <p:spPr>
          <a:xfrm>
            <a:off x="457200" y="3276600"/>
            <a:ext cx="1447800" cy="18288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1" name="Rectangle 40"/>
          <p:cNvSpPr/>
          <p:nvPr/>
        </p:nvSpPr>
        <p:spPr>
          <a:xfrm>
            <a:off x="457200" y="5660066"/>
            <a:ext cx="2133600" cy="131134"/>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9" name="Multiply 48"/>
          <p:cNvSpPr/>
          <p:nvPr/>
        </p:nvSpPr>
        <p:spPr>
          <a:xfrm>
            <a:off x="685800" y="3505200"/>
            <a:ext cx="914400" cy="152400"/>
          </a:xfrm>
          <a:prstGeom prst="mathMultiply">
            <a:avLst/>
          </a:prstGeom>
          <a:solidFill>
            <a:srgbClr val="FF0000">
              <a:alpha val="50000"/>
            </a:srgb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0" name="Multiply 49"/>
          <p:cNvSpPr/>
          <p:nvPr/>
        </p:nvSpPr>
        <p:spPr>
          <a:xfrm>
            <a:off x="762000" y="4800600"/>
            <a:ext cx="914400" cy="152400"/>
          </a:xfrm>
          <a:prstGeom prst="mathMultiply">
            <a:avLst/>
          </a:prstGeom>
          <a:solidFill>
            <a:srgbClr val="FF0000">
              <a:alpha val="50000"/>
            </a:srgb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4101" name="Picture 5"/>
          <p:cNvPicPr>
            <a:picLocks noChangeAspect="1" noChangeArrowheads="1"/>
          </p:cNvPicPr>
          <p:nvPr/>
        </p:nvPicPr>
        <p:blipFill>
          <a:blip r:embed="rId4" cstate="print"/>
          <a:srcRect/>
          <a:stretch>
            <a:fillRect/>
          </a:stretch>
        </p:blipFill>
        <p:spPr bwMode="auto">
          <a:xfrm>
            <a:off x="5791200" y="2438400"/>
            <a:ext cx="2895600" cy="3352800"/>
          </a:xfrm>
          <a:prstGeom prst="rect">
            <a:avLst/>
          </a:prstGeom>
          <a:noFill/>
          <a:ln w="9525">
            <a:noFill/>
            <a:miter lim="800000"/>
            <a:headEnd/>
            <a:tailEnd/>
          </a:ln>
        </p:spPr>
      </p:pic>
      <p:sp>
        <p:nvSpPr>
          <p:cNvPr id="54" name="Rectangle 53"/>
          <p:cNvSpPr/>
          <p:nvPr/>
        </p:nvSpPr>
        <p:spPr>
          <a:xfrm>
            <a:off x="5791200" y="5638800"/>
            <a:ext cx="2895600" cy="1524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6" name="Rectangle 55"/>
          <p:cNvSpPr/>
          <p:nvPr/>
        </p:nvSpPr>
        <p:spPr>
          <a:xfrm>
            <a:off x="6019800" y="3352800"/>
            <a:ext cx="1752600" cy="17526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9684440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 Service </a:t>
            </a:r>
            <a:r>
              <a:rPr lang="en-US" dirty="0" smtClean="0">
                <a:solidFill>
                  <a:schemeClr val="bg1"/>
                </a:solidFill>
              </a:rPr>
              <a:t>Line</a:t>
            </a:r>
            <a:endParaRPr lang="en-US" dirty="0">
              <a:solidFill>
                <a:schemeClr val="bg1"/>
              </a:solidFill>
            </a:endParaRPr>
          </a:p>
        </p:txBody>
      </p:sp>
      <p:sp>
        <p:nvSpPr>
          <p:cNvPr id="16" name="Rectangle 15"/>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Globally consistent SL hierarchy </a:t>
            </a:r>
          </a:p>
          <a:p>
            <a:pPr marL="177706" indent="-177706">
              <a:spcAft>
                <a:spcPts val="300"/>
              </a:spcAft>
              <a:buClr>
                <a:srgbClr val="FFC000"/>
              </a:buClr>
              <a:buSzPct val="75000"/>
              <a:buFont typeface="Arial" pitchFamily="34" charset="0"/>
              <a:buChar char="►"/>
            </a:pPr>
            <a:r>
              <a:rPr lang="en-US" sz="1400" dirty="0" smtClean="0">
                <a:solidFill>
                  <a:srgbClr val="646464"/>
                </a:solidFill>
              </a:rPr>
              <a:t>Includes double counting for ‘Transaction Tax’ in TAS and ‘Accounting Compliance &amp; Reporting’ (ACR) in BTC</a:t>
            </a:r>
          </a:p>
          <a:p>
            <a:pPr marL="177706" indent="-177706">
              <a:spcAft>
                <a:spcPts val="300"/>
              </a:spcAft>
              <a:buClr>
                <a:srgbClr val="FFC000"/>
              </a:buClr>
              <a:buSzPct val="75000"/>
              <a:buFont typeface="Arial" pitchFamily="34" charset="0"/>
              <a:buChar char="►"/>
            </a:pPr>
            <a:r>
              <a:rPr lang="en-US" sz="1400" dirty="0" smtClean="0">
                <a:solidFill>
                  <a:srgbClr val="646464"/>
                </a:solidFill>
              </a:rPr>
              <a:t>Also includes roll ups for Tax, TAS and BTC without double counting, only available to Finance users in ad hoc</a:t>
            </a:r>
          </a:p>
          <a:p>
            <a:pPr marL="177706" indent="-177706">
              <a:spcAft>
                <a:spcPts val="300"/>
              </a:spcAft>
              <a:buClr>
                <a:srgbClr val="FFC000"/>
              </a:buClr>
              <a:buSzPct val="75000"/>
              <a:buFont typeface="Arial" pitchFamily="34" charset="0"/>
              <a:buChar char="►"/>
            </a:pPr>
            <a:r>
              <a:rPr lang="en-US" sz="1400" dirty="0" smtClean="0">
                <a:solidFill>
                  <a:srgbClr val="646464"/>
                </a:solidFill>
              </a:rPr>
              <a:t>Lowest level: SMU</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a:solidFill>
                  <a:srgbClr val="646464"/>
                </a:solidFill>
              </a:rPr>
              <a:t>Service Line</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smtClean="0">
                <a:solidFill>
                  <a:schemeClr val="bg2"/>
                </a:solidFill>
              </a:rPr>
              <a:t>Globally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a:t>Globally defined structure capturing our </a:t>
            </a:r>
            <a:r>
              <a:rPr lang="en-US" sz="1400" b="1" i="1" dirty="0" smtClean="0"/>
              <a:t>Service and Sub Service Lines. </a:t>
            </a:r>
            <a:endParaRPr lang="en-US" sz="1400" b="1" i="1" dirty="0"/>
          </a:p>
          <a:p>
            <a:pPr>
              <a:lnSpc>
                <a:spcPts val="1600"/>
              </a:lnSpc>
              <a:spcBef>
                <a:spcPts val="400"/>
              </a:spcBef>
              <a:spcAft>
                <a:spcPts val="400"/>
              </a:spcAft>
            </a:pPr>
            <a:r>
              <a:rPr lang="en-US" sz="1400" b="1" i="1" dirty="0"/>
              <a:t>No local flexibility available to reflect a different Service Line roll up.</a:t>
            </a:r>
          </a:p>
        </p:txBody>
      </p:sp>
      <p:sp>
        <p:nvSpPr>
          <p:cNvPr id="11" name="Rectangle 10"/>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2" name="Rectangle 11"/>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3074" name="Picture 2"/>
          <p:cNvPicPr>
            <a:picLocks noChangeAspect="1" noChangeArrowheads="1"/>
          </p:cNvPicPr>
          <p:nvPr/>
        </p:nvPicPr>
        <p:blipFill>
          <a:blip r:embed="rId2" cstate="print"/>
          <a:srcRect/>
          <a:stretch>
            <a:fillRect/>
          </a:stretch>
        </p:blipFill>
        <p:spPr bwMode="auto">
          <a:xfrm>
            <a:off x="3505200" y="3276600"/>
            <a:ext cx="2667000" cy="1295400"/>
          </a:xfrm>
          <a:prstGeom prst="rect">
            <a:avLst/>
          </a:prstGeom>
          <a:noFill/>
          <a:ln w="9525">
            <a:noFill/>
            <a:miter lim="800000"/>
            <a:headEnd/>
            <a:tailEnd/>
          </a:ln>
        </p:spPr>
      </p:pic>
      <p:pic>
        <p:nvPicPr>
          <p:cNvPr id="13" name="Picture 3"/>
          <p:cNvPicPr>
            <a:picLocks noChangeAspect="1" noChangeArrowheads="1"/>
          </p:cNvPicPr>
          <p:nvPr/>
        </p:nvPicPr>
        <p:blipFill>
          <a:blip r:embed="rId3" cstate="print"/>
          <a:srcRect l="75328" t="18478" r="262" b="9239"/>
          <a:stretch>
            <a:fillRect/>
          </a:stretch>
        </p:blipFill>
        <p:spPr bwMode="auto">
          <a:xfrm>
            <a:off x="6553201" y="2895600"/>
            <a:ext cx="1752599" cy="3244152"/>
          </a:xfrm>
          <a:prstGeom prst="rect">
            <a:avLst/>
          </a:prstGeom>
          <a:noFill/>
          <a:ln w="9525">
            <a:noFill/>
            <a:miter lim="800000"/>
            <a:headEnd/>
            <a:tailEnd/>
          </a:ln>
        </p:spPr>
      </p:pic>
      <p:sp>
        <p:nvSpPr>
          <p:cNvPr id="14" name="Rectangle 13"/>
          <p:cNvSpPr/>
          <p:nvPr/>
        </p:nvSpPr>
        <p:spPr>
          <a:xfrm>
            <a:off x="6679417" y="5811782"/>
            <a:ext cx="756000" cy="1080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3446720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p:nvPr/>
        </p:nvCxnSpPr>
        <p:spPr>
          <a:xfrm>
            <a:off x="457201" y="3048000"/>
            <a:ext cx="81564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57201" y="3884612"/>
            <a:ext cx="815644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57201" y="2703096"/>
            <a:ext cx="81564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57201" y="1909008"/>
            <a:ext cx="815644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57201" y="1590590"/>
            <a:ext cx="8156448" cy="1588"/>
          </a:xfrm>
          <a:prstGeom prst="line">
            <a:avLst/>
          </a:prstGeom>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528638" y="1038105"/>
            <a:ext cx="8234362" cy="333496"/>
          </a:xfrm>
        </p:spPr>
        <p:txBody>
          <a:bodyPr/>
          <a:lstStyle/>
          <a:p>
            <a:pPr marL="180879" lvl="1" indent="-180879" algn="ctr" defTabSz="913802">
              <a:lnSpc>
                <a:spcPct val="150000"/>
              </a:lnSpc>
              <a:spcBef>
                <a:spcPts val="0"/>
              </a:spcBef>
              <a:buClr>
                <a:schemeClr val="accent2"/>
              </a:buClr>
              <a:buSzPct val="85000"/>
              <a:buNone/>
              <a:defRPr/>
            </a:pPr>
            <a:r>
              <a:rPr lang="en-GB" sz="1400" dirty="0"/>
              <a:t>EY Organization</a:t>
            </a:r>
          </a:p>
          <a:p>
            <a:pPr marL="180879" lvl="1" indent="-180879" defTabSz="913802">
              <a:lnSpc>
                <a:spcPct val="150000"/>
              </a:lnSpc>
              <a:spcBef>
                <a:spcPts val="0"/>
              </a:spcBef>
              <a:buClr>
                <a:schemeClr val="accent2"/>
              </a:buClr>
              <a:buSzPct val="85000"/>
              <a:buFont typeface="Arial" pitchFamily="34" charset="0"/>
              <a:buChar char="►"/>
              <a:defRPr/>
            </a:pPr>
            <a:endParaRPr lang="en-GB" kern="1200" dirty="0">
              <a:ea typeface="+mn-ea"/>
              <a:cs typeface="+mn-cs"/>
            </a:endParaRPr>
          </a:p>
        </p:txBody>
      </p:sp>
      <p:sp>
        <p:nvSpPr>
          <p:cNvPr id="15" name="Isosceles Triangle 14"/>
          <p:cNvSpPr/>
          <p:nvPr/>
        </p:nvSpPr>
        <p:spPr>
          <a:xfrm>
            <a:off x="2820987" y="1338617"/>
            <a:ext cx="3657600" cy="2547583"/>
          </a:xfrm>
          <a:prstGeom prst="triangle">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lstStyle/>
          <a:p>
            <a:pPr algn="ctr"/>
            <a:endParaRPr lang="en-GB" dirty="0"/>
          </a:p>
        </p:txBody>
      </p:sp>
      <p:sp>
        <p:nvSpPr>
          <p:cNvPr id="19" name="Right Triangle 18"/>
          <p:cNvSpPr/>
          <p:nvPr/>
        </p:nvSpPr>
        <p:spPr>
          <a:xfrm>
            <a:off x="4649787" y="1338617"/>
            <a:ext cx="1828800" cy="2547583"/>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lstStyle/>
          <a:p>
            <a:pPr algn="ctr"/>
            <a:endParaRPr lang="en-GB" dirty="0"/>
          </a:p>
        </p:txBody>
      </p:sp>
      <p:sp>
        <p:nvSpPr>
          <p:cNvPr id="20" name="Right Triangle 19"/>
          <p:cNvSpPr/>
          <p:nvPr/>
        </p:nvSpPr>
        <p:spPr>
          <a:xfrm rot="16200000">
            <a:off x="3189618" y="1589420"/>
            <a:ext cx="1676401" cy="1240762"/>
          </a:xfrm>
          <a:prstGeom prst="r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lstStyle/>
          <a:p>
            <a:pPr algn="ctr"/>
            <a:endParaRPr lang="en-GB" dirty="0"/>
          </a:p>
        </p:txBody>
      </p:sp>
      <p:sp>
        <p:nvSpPr>
          <p:cNvPr id="21" name="Content Placeholder 2"/>
          <p:cNvSpPr txBox="1">
            <a:spLocks/>
          </p:cNvSpPr>
          <p:nvPr/>
        </p:nvSpPr>
        <p:spPr bwMode="auto">
          <a:xfrm>
            <a:off x="533402" y="1311437"/>
            <a:ext cx="2057400" cy="365759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180879" lvl="1" indent="-180879" defTabSz="913802">
              <a:buClr>
                <a:schemeClr val="accent2"/>
              </a:buClr>
              <a:buSzPct val="85000"/>
              <a:defRPr/>
            </a:pPr>
            <a:r>
              <a:rPr lang="en-GB" sz="1100" kern="0" dirty="0">
                <a:solidFill>
                  <a:srgbClr val="646464"/>
                </a:solidFill>
              </a:rPr>
              <a:t>Global</a:t>
            </a:r>
          </a:p>
          <a:p>
            <a:pPr marL="180879" lvl="1" indent="-180879" defTabSz="913802">
              <a:buClr>
                <a:schemeClr val="accent2"/>
              </a:buClr>
              <a:buSzPct val="85000"/>
              <a:defRPr/>
            </a:pPr>
            <a:endParaRPr lang="en-GB" sz="1100" kern="0" dirty="0">
              <a:solidFill>
                <a:srgbClr val="646464"/>
              </a:solidFill>
            </a:endParaRPr>
          </a:p>
          <a:p>
            <a:pPr marL="180879" lvl="1" indent="-180879" defTabSz="913802">
              <a:buClr>
                <a:schemeClr val="accent2"/>
              </a:buClr>
              <a:buSzPct val="85000"/>
              <a:defRPr/>
            </a:pPr>
            <a:r>
              <a:rPr lang="en-GB" sz="1100" kern="0" dirty="0">
                <a:solidFill>
                  <a:srgbClr val="646464"/>
                </a:solidFill>
              </a:rPr>
              <a:t>Area</a:t>
            </a:r>
          </a:p>
          <a:p>
            <a:pPr marL="180879" lvl="1" indent="-180879" defTabSz="913802">
              <a:buClr>
                <a:schemeClr val="accent2"/>
              </a:buClr>
              <a:buSzPct val="85000"/>
              <a:defRPr/>
            </a:pPr>
            <a:endParaRPr lang="en-GB" sz="1100" kern="0" dirty="0">
              <a:solidFill>
                <a:srgbClr val="646464"/>
              </a:solidFill>
            </a:endParaRPr>
          </a:p>
          <a:p>
            <a:pPr marL="180879" lvl="1" indent="-180879" defTabSz="913802">
              <a:buClr>
                <a:schemeClr val="accent2"/>
              </a:buClr>
              <a:buSzPct val="85000"/>
              <a:defRPr/>
            </a:pPr>
            <a:r>
              <a:rPr lang="en-GB" sz="1100" kern="0" dirty="0" smtClean="0">
                <a:solidFill>
                  <a:srgbClr val="646464"/>
                </a:solidFill>
              </a:rPr>
              <a:t>Region</a:t>
            </a:r>
            <a:endParaRPr lang="en-GB" sz="1100" kern="0" dirty="0">
              <a:solidFill>
                <a:srgbClr val="646464"/>
              </a:solidFill>
            </a:endParaRPr>
          </a:p>
          <a:p>
            <a:pPr marL="180879" lvl="1" indent="-180879" defTabSz="913802">
              <a:buClr>
                <a:schemeClr val="accent2"/>
              </a:buClr>
              <a:buSzPct val="85000"/>
              <a:defRPr/>
            </a:pPr>
            <a:r>
              <a:rPr lang="en-GB" sz="1100" kern="0" dirty="0">
                <a:solidFill>
                  <a:srgbClr val="646464"/>
                </a:solidFill>
              </a:rPr>
              <a:t>Locally defined </a:t>
            </a:r>
            <a:r>
              <a:rPr lang="en-GB" sz="1100" kern="0" dirty="0" smtClean="0">
                <a:solidFill>
                  <a:srgbClr val="646464"/>
                </a:solidFill>
              </a:rPr>
              <a:t>structures to </a:t>
            </a:r>
            <a:endParaRPr lang="en-GB" sz="1100" kern="0" dirty="0">
              <a:solidFill>
                <a:srgbClr val="646464"/>
              </a:solidFill>
            </a:endParaRPr>
          </a:p>
          <a:p>
            <a:pPr marL="180879" lvl="1" indent="-180879" defTabSz="913802">
              <a:buClr>
                <a:schemeClr val="accent2"/>
              </a:buClr>
              <a:buSzPct val="85000"/>
              <a:defRPr/>
            </a:pPr>
            <a:r>
              <a:rPr lang="en-GB" sz="1100" kern="0" dirty="0" smtClean="0">
                <a:solidFill>
                  <a:srgbClr val="646464"/>
                </a:solidFill>
              </a:rPr>
              <a:t>support local management</a:t>
            </a:r>
            <a:endParaRPr lang="en-GB" sz="1100" kern="0" dirty="0">
              <a:solidFill>
                <a:srgbClr val="646464"/>
              </a:solidFill>
            </a:endParaRPr>
          </a:p>
          <a:p>
            <a:pPr marL="180879" lvl="1" indent="-180879" defTabSz="913802">
              <a:buClr>
                <a:schemeClr val="accent2"/>
              </a:buClr>
              <a:buSzPct val="85000"/>
              <a:defRPr/>
            </a:pPr>
            <a:r>
              <a:rPr lang="en-GB" sz="1100" kern="0" dirty="0" smtClean="0">
                <a:solidFill>
                  <a:srgbClr val="646464"/>
                </a:solidFill>
              </a:rPr>
              <a:t>Needs</a:t>
            </a:r>
            <a:endParaRPr lang="en-GB" sz="1100" kern="0" dirty="0">
              <a:solidFill>
                <a:srgbClr val="646464"/>
              </a:solidFill>
            </a:endParaRPr>
          </a:p>
          <a:p>
            <a:pPr marL="180879" lvl="1" indent="-180879" defTabSz="913802">
              <a:buClr>
                <a:schemeClr val="accent2"/>
              </a:buClr>
              <a:buSzPct val="85000"/>
              <a:defRPr/>
            </a:pPr>
            <a:endParaRPr lang="en-GB" sz="1100" kern="0" dirty="0">
              <a:solidFill>
                <a:srgbClr val="646464"/>
              </a:solidFill>
            </a:endParaRPr>
          </a:p>
          <a:p>
            <a:pPr marL="180879" lvl="1" indent="-180879" defTabSz="913802">
              <a:buClr>
                <a:schemeClr val="accent2"/>
              </a:buClr>
              <a:buSzPct val="85000"/>
              <a:defRPr/>
            </a:pPr>
            <a:r>
              <a:rPr lang="en-GB" sz="1100" kern="0" dirty="0">
                <a:solidFill>
                  <a:srgbClr val="646464"/>
                </a:solidFill>
              </a:rPr>
              <a:t>Planning &amp; Budgeting Unit*</a:t>
            </a:r>
          </a:p>
          <a:p>
            <a:pPr marL="180879" lvl="1" indent="-180879" defTabSz="913802">
              <a:buClr>
                <a:schemeClr val="accent2"/>
              </a:buClr>
              <a:buSzPct val="85000"/>
              <a:defRPr/>
            </a:pPr>
            <a:endParaRPr lang="en-GB" sz="1100" kern="0" dirty="0">
              <a:solidFill>
                <a:srgbClr val="646464"/>
              </a:solidFill>
            </a:endParaRPr>
          </a:p>
          <a:p>
            <a:pPr marL="180879" lvl="1" indent="-180879" defTabSz="913802">
              <a:buClr>
                <a:schemeClr val="accent2"/>
              </a:buClr>
              <a:buSzPct val="85000"/>
              <a:defRPr/>
            </a:pPr>
            <a:endParaRPr lang="en-GB" sz="1100" kern="0" dirty="0">
              <a:solidFill>
                <a:srgbClr val="646464"/>
              </a:solidFill>
            </a:endParaRPr>
          </a:p>
          <a:p>
            <a:pPr marL="180879" lvl="1" indent="-180879" defTabSz="913802">
              <a:buClr>
                <a:schemeClr val="accent2"/>
              </a:buClr>
              <a:buSzPct val="85000"/>
              <a:defRPr/>
            </a:pPr>
            <a:r>
              <a:rPr lang="en-GB" sz="1100" kern="0" dirty="0" smtClean="0">
                <a:solidFill>
                  <a:srgbClr val="646464"/>
                </a:solidFill>
              </a:rPr>
              <a:t>Code block</a:t>
            </a:r>
            <a:endParaRPr lang="en-GB" sz="1100" dirty="0">
              <a:solidFill>
                <a:schemeClr val="dk1"/>
              </a:solidFill>
            </a:endParaRPr>
          </a:p>
          <a:p>
            <a:pPr marL="180879" lvl="1" indent="-180879" defTabSz="913802">
              <a:lnSpc>
                <a:spcPct val="150000"/>
              </a:lnSpc>
              <a:buClr>
                <a:schemeClr val="accent2"/>
              </a:buClr>
              <a:buSzPct val="85000"/>
              <a:buFont typeface="Arial" pitchFamily="34" charset="0"/>
              <a:buChar char="►"/>
              <a:defRPr/>
            </a:pPr>
            <a:endParaRPr lang="en-GB" sz="1100" dirty="0">
              <a:solidFill>
                <a:schemeClr val="dk1"/>
              </a:solidFill>
            </a:endParaRPr>
          </a:p>
        </p:txBody>
      </p:sp>
      <p:sp>
        <p:nvSpPr>
          <p:cNvPr id="32" name="Content Placeholder 2"/>
          <p:cNvSpPr txBox="1">
            <a:spLocks/>
          </p:cNvSpPr>
          <p:nvPr/>
        </p:nvSpPr>
        <p:spPr bwMode="auto">
          <a:xfrm>
            <a:off x="3077659" y="2438400"/>
            <a:ext cx="1471864" cy="617811"/>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marL="180879" lvl="1" indent="-180879" algn="r" defTabSz="913802">
              <a:lnSpc>
                <a:spcPct val="150000"/>
              </a:lnSpc>
              <a:buClr>
                <a:schemeClr val="accent2"/>
              </a:buClr>
              <a:buSzPct val="85000"/>
              <a:defRPr/>
            </a:pPr>
            <a:r>
              <a:rPr lang="en-GB" sz="1100" b="1" kern="0" dirty="0">
                <a:solidFill>
                  <a:schemeClr val="tx2"/>
                </a:solidFill>
              </a:rPr>
              <a:t>Business Management</a:t>
            </a:r>
            <a:endParaRPr lang="en-GB" sz="1100" b="1" dirty="0">
              <a:solidFill>
                <a:schemeClr val="tx2"/>
              </a:solidFill>
            </a:endParaRPr>
          </a:p>
        </p:txBody>
      </p:sp>
      <p:sp>
        <p:nvSpPr>
          <p:cNvPr id="34" name="Content Placeholder 2"/>
          <p:cNvSpPr txBox="1">
            <a:spLocks/>
          </p:cNvSpPr>
          <p:nvPr/>
        </p:nvSpPr>
        <p:spPr bwMode="auto">
          <a:xfrm>
            <a:off x="4696328" y="2715128"/>
            <a:ext cx="1159188" cy="34322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marL="180879" lvl="1" indent="-180879" defTabSz="913802">
              <a:lnSpc>
                <a:spcPct val="150000"/>
              </a:lnSpc>
              <a:buClr>
                <a:schemeClr val="accent2"/>
              </a:buClr>
              <a:buSzPct val="85000"/>
              <a:defRPr/>
            </a:pPr>
            <a:r>
              <a:rPr lang="en-GB" sz="1100" b="1" kern="0" dirty="0">
                <a:solidFill>
                  <a:srgbClr val="646464"/>
                </a:solidFill>
              </a:rPr>
              <a:t>Finance</a:t>
            </a:r>
          </a:p>
        </p:txBody>
      </p:sp>
      <p:sp>
        <p:nvSpPr>
          <p:cNvPr id="16" name="Content Placeholder 2"/>
          <p:cNvSpPr txBox="1">
            <a:spLocks/>
          </p:cNvSpPr>
          <p:nvPr/>
        </p:nvSpPr>
        <p:spPr bwMode="auto">
          <a:xfrm>
            <a:off x="6553200" y="1082840"/>
            <a:ext cx="2057400" cy="373379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180879" lvl="1" indent="-180879" algn="r" defTabSz="913802">
              <a:buClr>
                <a:schemeClr val="accent2"/>
              </a:buClr>
              <a:buSzPct val="85000"/>
              <a:defRPr/>
            </a:pPr>
            <a:endParaRPr lang="en-GB" sz="1400" kern="0" dirty="0">
              <a:solidFill>
                <a:srgbClr val="646464"/>
              </a:solidFill>
            </a:endParaRPr>
          </a:p>
          <a:p>
            <a:pPr marL="180879" lvl="1" indent="-180879" algn="r" defTabSz="913802">
              <a:buClr>
                <a:schemeClr val="accent2"/>
              </a:buClr>
              <a:buSzPct val="85000"/>
              <a:defRPr/>
            </a:pPr>
            <a:r>
              <a:rPr lang="en-GB" sz="1100" kern="0" dirty="0">
                <a:solidFill>
                  <a:srgbClr val="646464"/>
                </a:solidFill>
              </a:rPr>
              <a:t>Global</a:t>
            </a:r>
          </a:p>
          <a:p>
            <a:pPr marL="180879" lvl="1" indent="-180879" algn="r" defTabSz="913802">
              <a:buClr>
                <a:schemeClr val="accent2"/>
              </a:buClr>
              <a:buSzPct val="85000"/>
              <a:defRPr/>
            </a:pPr>
            <a:endParaRPr lang="en-GB" sz="1100" kern="0" dirty="0">
              <a:solidFill>
                <a:srgbClr val="646464"/>
              </a:solidFill>
            </a:endParaRPr>
          </a:p>
          <a:p>
            <a:pPr marL="180879" lvl="1" indent="-180879" algn="r" defTabSz="913802">
              <a:buClr>
                <a:schemeClr val="accent2"/>
              </a:buClr>
              <a:buSzPct val="85000"/>
              <a:defRPr/>
            </a:pPr>
            <a:r>
              <a:rPr lang="en-GB" sz="1100" kern="0" dirty="0">
                <a:solidFill>
                  <a:srgbClr val="646464"/>
                </a:solidFill>
              </a:rPr>
              <a:t>Area</a:t>
            </a:r>
          </a:p>
          <a:p>
            <a:pPr marL="180879" lvl="1" indent="-180879" algn="r" defTabSz="913802">
              <a:buClr>
                <a:schemeClr val="accent2"/>
              </a:buClr>
              <a:buSzPct val="85000"/>
              <a:defRPr/>
            </a:pPr>
            <a:endParaRPr lang="en-GB" sz="1100" kern="0" dirty="0">
              <a:solidFill>
                <a:srgbClr val="646464"/>
              </a:solidFill>
            </a:endParaRPr>
          </a:p>
          <a:p>
            <a:pPr marL="180879" lvl="1" indent="-180879" algn="r" defTabSz="913802">
              <a:buClr>
                <a:schemeClr val="accent2"/>
              </a:buClr>
              <a:buSzPct val="85000"/>
              <a:defRPr/>
            </a:pPr>
            <a:r>
              <a:rPr lang="en-GB" sz="1100" kern="0" dirty="0" smtClean="0">
                <a:solidFill>
                  <a:srgbClr val="646464"/>
                </a:solidFill>
              </a:rPr>
              <a:t>Region</a:t>
            </a:r>
            <a:endParaRPr lang="en-GB" sz="1100" kern="0" dirty="0">
              <a:solidFill>
                <a:srgbClr val="646464"/>
              </a:solidFill>
            </a:endParaRPr>
          </a:p>
          <a:p>
            <a:pPr marL="180879" lvl="1" indent="-180879" algn="r" defTabSz="913802">
              <a:buClr>
                <a:schemeClr val="accent2"/>
              </a:buClr>
              <a:buSzPct val="85000"/>
              <a:defRPr/>
            </a:pPr>
            <a:r>
              <a:rPr lang="en-GB" sz="1100" kern="0" dirty="0">
                <a:solidFill>
                  <a:srgbClr val="646464"/>
                </a:solidFill>
              </a:rPr>
              <a:t>Locally defined structures to support local management needs</a:t>
            </a:r>
          </a:p>
          <a:p>
            <a:pPr marL="180879" lvl="1" indent="-180879" algn="r" defTabSz="913802">
              <a:buClr>
                <a:schemeClr val="accent2"/>
              </a:buClr>
              <a:buSzPct val="85000"/>
              <a:defRPr/>
            </a:pPr>
            <a:endParaRPr lang="en-GB" sz="1100" kern="0" dirty="0">
              <a:solidFill>
                <a:srgbClr val="646464"/>
              </a:solidFill>
            </a:endParaRPr>
          </a:p>
          <a:p>
            <a:pPr marL="180879" lvl="1" indent="-180879" algn="r" defTabSz="913802">
              <a:buClr>
                <a:schemeClr val="accent2"/>
              </a:buClr>
              <a:buSzPct val="85000"/>
              <a:defRPr/>
            </a:pPr>
            <a:r>
              <a:rPr lang="en-GB" sz="1100" kern="0" dirty="0">
                <a:solidFill>
                  <a:srgbClr val="646464"/>
                </a:solidFill>
              </a:rPr>
              <a:t>Planning &amp; Budgeting Unit*</a:t>
            </a:r>
          </a:p>
          <a:p>
            <a:pPr marL="180879" lvl="1" indent="-180879" algn="r" defTabSz="913802">
              <a:buClr>
                <a:schemeClr val="accent2"/>
              </a:buClr>
              <a:buSzPct val="85000"/>
              <a:defRPr/>
            </a:pPr>
            <a:endParaRPr lang="en-GB" sz="1100" kern="0" dirty="0">
              <a:solidFill>
                <a:srgbClr val="646464"/>
              </a:solidFill>
            </a:endParaRPr>
          </a:p>
          <a:p>
            <a:pPr marL="180879" lvl="1" indent="-180879" algn="r" defTabSz="913802">
              <a:buClr>
                <a:schemeClr val="accent2"/>
              </a:buClr>
              <a:buSzPct val="85000"/>
              <a:defRPr/>
            </a:pPr>
            <a:endParaRPr lang="en-GB" sz="1100" kern="0" dirty="0">
              <a:solidFill>
                <a:srgbClr val="646464"/>
              </a:solidFill>
            </a:endParaRPr>
          </a:p>
          <a:p>
            <a:pPr marL="180879" lvl="1" indent="-180879" algn="r" defTabSz="913802">
              <a:buClr>
                <a:schemeClr val="accent2"/>
              </a:buClr>
              <a:buSzPct val="85000"/>
              <a:defRPr/>
            </a:pPr>
            <a:r>
              <a:rPr lang="en-GB" sz="1100" kern="0" dirty="0" smtClean="0">
                <a:solidFill>
                  <a:srgbClr val="646464"/>
                </a:solidFill>
              </a:rPr>
              <a:t>Code block</a:t>
            </a:r>
            <a:endParaRPr lang="en-GB" sz="1100" dirty="0">
              <a:solidFill>
                <a:schemeClr val="dk1"/>
              </a:solidFill>
            </a:endParaRPr>
          </a:p>
          <a:p>
            <a:pPr marL="180879" lvl="1" indent="-180879" algn="r" defTabSz="913802">
              <a:lnSpc>
                <a:spcPct val="150000"/>
              </a:lnSpc>
              <a:buClr>
                <a:schemeClr val="accent2"/>
              </a:buClr>
              <a:buSzPct val="85000"/>
              <a:buFont typeface="Arial" pitchFamily="34" charset="0"/>
              <a:buChar char="►"/>
              <a:defRPr/>
            </a:pPr>
            <a:endParaRPr lang="en-GB" sz="1100" dirty="0">
              <a:solidFill>
                <a:schemeClr val="dk1"/>
              </a:solidFill>
            </a:endParaRPr>
          </a:p>
        </p:txBody>
      </p:sp>
      <p:graphicFrame>
        <p:nvGraphicFramePr>
          <p:cNvPr id="33" name="Table 32"/>
          <p:cNvGraphicFramePr>
            <a:graphicFrameLocks noGrp="1"/>
          </p:cNvGraphicFramePr>
          <p:nvPr/>
        </p:nvGraphicFramePr>
        <p:xfrm>
          <a:off x="457200" y="3962401"/>
          <a:ext cx="8229600" cy="2104633"/>
        </p:xfrm>
        <a:graphic>
          <a:graphicData uri="http://schemas.openxmlformats.org/drawingml/2006/table">
            <a:tbl>
              <a:tblPr firstRow="1" bandRow="1">
                <a:tableStyleId>{0505E3EF-67EA-436B-97B2-0124C06EBD24}</a:tableStyleId>
              </a:tblPr>
              <a:tblGrid>
                <a:gridCol w="4191000"/>
                <a:gridCol w="4038600"/>
              </a:tblGrid>
              <a:tr h="336793">
                <a:tc>
                  <a:txBody>
                    <a:bodyPr/>
                    <a:lstStyle/>
                    <a:p>
                      <a:pPr algn="ctr"/>
                      <a:r>
                        <a:rPr lang="en-BZ" sz="1100" b="1" noProof="0" dirty="0">
                          <a:solidFill>
                            <a:srgbClr val="1C1C1C"/>
                          </a:solidFill>
                          <a:latin typeface="+mj-lt"/>
                        </a:rPr>
                        <a:t>Business</a:t>
                      </a:r>
                      <a:r>
                        <a:rPr lang="en-BZ" sz="1100" b="1" baseline="0" noProof="0" dirty="0">
                          <a:solidFill>
                            <a:srgbClr val="1C1C1C"/>
                          </a:solidFill>
                          <a:latin typeface="+mj-lt"/>
                        </a:rPr>
                        <a:t> </a:t>
                      </a:r>
                      <a:r>
                        <a:rPr lang="en-BZ" sz="1100" b="1" baseline="0" noProof="0" dirty="0" smtClean="0">
                          <a:solidFill>
                            <a:srgbClr val="1C1C1C"/>
                          </a:solidFill>
                          <a:latin typeface="+mj-lt"/>
                        </a:rPr>
                        <a:t>Management ~ 4,000 – 5,000 user</a:t>
                      </a:r>
                      <a:endParaRPr lang="en-BZ" sz="1100" b="1" noProof="0" dirty="0">
                        <a:solidFill>
                          <a:srgbClr val="1C1C1C"/>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BZ" sz="1100" b="1" noProof="0" dirty="0" smtClean="0">
                          <a:solidFill>
                            <a:srgbClr val="1C1C1C"/>
                          </a:solidFill>
                          <a:latin typeface="+mj-lt"/>
                        </a:rPr>
                        <a:t>Finance ~ 1,200 user</a:t>
                      </a:r>
                      <a:endParaRPr lang="en-BZ" sz="1100" b="1" noProof="0" dirty="0">
                        <a:solidFill>
                          <a:srgbClr val="1C1C1C"/>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r>
              <a:tr h="1720607">
                <a:tc>
                  <a:txBody>
                    <a:bodyPr/>
                    <a:lstStyle/>
                    <a:p>
                      <a:pPr marL="117475" indent="-117475">
                        <a:buClr>
                          <a:schemeClr val="accent2"/>
                        </a:buClr>
                        <a:buSzPct val="75000"/>
                        <a:buFont typeface="Wingdings 3" pitchFamily="18" charset="2"/>
                        <a:buChar char="u"/>
                      </a:pPr>
                      <a:r>
                        <a:rPr lang="en-US" sz="1100" dirty="0">
                          <a:solidFill>
                            <a:schemeClr val="bg1"/>
                          </a:solidFill>
                          <a:latin typeface="+mj-lt"/>
                        </a:rPr>
                        <a:t>High level report set with limited drill down functionality </a:t>
                      </a:r>
                    </a:p>
                    <a:p>
                      <a:pPr marL="117475" indent="-117475">
                        <a:buClr>
                          <a:schemeClr val="accent2"/>
                        </a:buClr>
                        <a:buSzPct val="75000"/>
                        <a:buFont typeface="Wingdings 3" pitchFamily="18" charset="2"/>
                        <a:buChar char="u"/>
                      </a:pPr>
                      <a:r>
                        <a:rPr lang="en-US" sz="1100" dirty="0">
                          <a:solidFill>
                            <a:schemeClr val="bg1"/>
                          </a:solidFill>
                          <a:latin typeface="+mj-lt"/>
                        </a:rPr>
                        <a:t>Reporting limited to level of Planning &amp; Budgeting </a:t>
                      </a:r>
                      <a:r>
                        <a:rPr lang="en-US" sz="1100" dirty="0" smtClean="0">
                          <a:solidFill>
                            <a:schemeClr val="bg1"/>
                          </a:solidFill>
                          <a:latin typeface="+mj-lt"/>
                        </a:rPr>
                        <a:t>Unit,</a:t>
                      </a:r>
                      <a:r>
                        <a:rPr lang="en-US" sz="1100" baseline="0" dirty="0" smtClean="0">
                          <a:solidFill>
                            <a:schemeClr val="bg1"/>
                          </a:solidFill>
                          <a:latin typeface="+mj-lt"/>
                        </a:rPr>
                        <a:t> </a:t>
                      </a:r>
                      <a:r>
                        <a:rPr lang="en-US" sz="1100" dirty="0" smtClean="0">
                          <a:solidFill>
                            <a:schemeClr val="bg1"/>
                          </a:solidFill>
                          <a:latin typeface="+mj-lt"/>
                        </a:rPr>
                        <a:t>which </a:t>
                      </a:r>
                      <a:r>
                        <a:rPr lang="en-US" sz="1100" dirty="0">
                          <a:solidFill>
                            <a:schemeClr val="bg1"/>
                          </a:solidFill>
                          <a:latin typeface="+mj-lt"/>
                        </a:rPr>
                        <a:t>holds Actual and Plan information </a:t>
                      </a:r>
                      <a:r>
                        <a:rPr lang="en-US" sz="1100" dirty="0" smtClean="0">
                          <a:solidFill>
                            <a:schemeClr val="bg1"/>
                          </a:solidFill>
                          <a:latin typeface="+mj-lt"/>
                        </a:rPr>
                        <a:t> (some access can be granted at</a:t>
                      </a:r>
                      <a:r>
                        <a:rPr lang="en-US" sz="1100" baseline="0" dirty="0" smtClean="0">
                          <a:solidFill>
                            <a:schemeClr val="bg1"/>
                          </a:solidFill>
                          <a:latin typeface="+mj-lt"/>
                        </a:rPr>
                        <a:t> code block level</a:t>
                      </a:r>
                      <a:r>
                        <a:rPr lang="en-US" sz="1100" dirty="0" smtClean="0">
                          <a:solidFill>
                            <a:schemeClr val="bg1"/>
                          </a:solidFill>
                          <a:latin typeface="+mj-lt"/>
                        </a:rPr>
                        <a:t> upon request)</a:t>
                      </a:r>
                      <a:endParaRPr lang="en-US" sz="1100" dirty="0">
                        <a:solidFill>
                          <a:schemeClr val="bg1"/>
                        </a:solidFill>
                        <a:latin typeface="+mj-lt"/>
                      </a:endParaRPr>
                    </a:p>
                    <a:p>
                      <a:pPr marL="117475" indent="-117475">
                        <a:buClr>
                          <a:schemeClr val="accent2"/>
                        </a:buClr>
                        <a:buSzPct val="75000"/>
                        <a:buFont typeface="Wingdings 3" pitchFamily="18" charset="2"/>
                        <a:buChar char="u"/>
                      </a:pPr>
                      <a:r>
                        <a:rPr lang="en-US" sz="1100" dirty="0">
                          <a:solidFill>
                            <a:schemeClr val="bg1"/>
                          </a:solidFill>
                          <a:latin typeface="+mj-lt"/>
                        </a:rPr>
                        <a:t>Access to the applicable high level </a:t>
                      </a:r>
                      <a:r>
                        <a:rPr lang="en-US" sz="1100" dirty="0" smtClean="0">
                          <a:solidFill>
                            <a:schemeClr val="bg1"/>
                          </a:solidFill>
                          <a:latin typeface="+mj-lt"/>
                        </a:rPr>
                        <a:t>data</a:t>
                      </a:r>
                      <a:r>
                        <a:rPr lang="en-US" sz="1100" dirty="0">
                          <a:solidFill>
                            <a:schemeClr val="bg1"/>
                          </a:solidFill>
                          <a:latin typeface="+mj-lt"/>
                        </a:rPr>
                        <a:t>, relevant to understanding overall business performance and drive business </a:t>
                      </a:r>
                      <a:r>
                        <a:rPr lang="en-US" sz="1100" dirty="0" smtClean="0">
                          <a:solidFill>
                            <a:schemeClr val="bg1"/>
                          </a:solidFill>
                          <a:latin typeface="+mj-lt"/>
                        </a:rPr>
                        <a:t>decisions</a:t>
                      </a:r>
                    </a:p>
                    <a:p>
                      <a:pPr marL="117475" indent="-117475">
                        <a:buClr>
                          <a:schemeClr val="accent2"/>
                        </a:buClr>
                        <a:buSzPct val="75000"/>
                        <a:buFont typeface="Wingdings 3" pitchFamily="18" charset="2"/>
                        <a:buChar char="u"/>
                      </a:pPr>
                      <a:r>
                        <a:rPr lang="en-US" sz="1100" dirty="0" smtClean="0">
                          <a:solidFill>
                            <a:schemeClr val="bg1"/>
                          </a:solidFill>
                          <a:latin typeface="+mj-lt"/>
                        </a:rPr>
                        <a:t>Certain reports</a:t>
                      </a:r>
                      <a:r>
                        <a:rPr lang="en-US" sz="1100" baseline="0" dirty="0" smtClean="0">
                          <a:solidFill>
                            <a:schemeClr val="bg1"/>
                          </a:solidFill>
                          <a:latin typeface="+mj-lt"/>
                        </a:rPr>
                        <a:t> will be made available to Business Management below the Planning &amp; Budgeting unit showing only Actual vs. PY</a:t>
                      </a:r>
                      <a:endParaRPr lang="en-US" sz="110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7475" indent="-117475" algn="l" defTabSz="914400" rtl="0" eaLnBrk="1" latinLnBrk="0" hangingPunct="1">
                        <a:buClr>
                          <a:schemeClr val="accent2"/>
                        </a:buClr>
                        <a:buSzPct val="75000"/>
                        <a:buFont typeface="Wingdings 3" pitchFamily="18" charset="2"/>
                        <a:buChar char="u"/>
                      </a:pPr>
                      <a:r>
                        <a:rPr lang="en-US" sz="1100" kern="1200" dirty="0">
                          <a:solidFill>
                            <a:schemeClr val="bg1"/>
                          </a:solidFill>
                          <a:latin typeface="+mj-lt"/>
                          <a:ea typeface="+mn-ea"/>
                          <a:cs typeface="+mn-cs"/>
                        </a:rPr>
                        <a:t>More detailed reports with ability to go below Planning &amp; Budgeting Unit level where only Actuals are captured </a:t>
                      </a:r>
                    </a:p>
                    <a:p>
                      <a:pPr marL="117475" indent="-117475" algn="l" defTabSz="914400" rtl="0" eaLnBrk="1" latinLnBrk="0" hangingPunct="1">
                        <a:buClr>
                          <a:schemeClr val="accent2"/>
                        </a:buClr>
                        <a:buSzPct val="75000"/>
                        <a:buFont typeface="Wingdings 3" pitchFamily="18" charset="2"/>
                        <a:buChar char="u"/>
                      </a:pPr>
                      <a:r>
                        <a:rPr lang="en-US" sz="1100" kern="1200" dirty="0">
                          <a:solidFill>
                            <a:schemeClr val="bg1"/>
                          </a:solidFill>
                          <a:latin typeface="+mj-lt"/>
                          <a:ea typeface="+mn-ea"/>
                          <a:cs typeface="+mn-cs"/>
                        </a:rPr>
                        <a:t>Ability to drill down from operations statement lines into the GL accounts within a single view</a:t>
                      </a:r>
                    </a:p>
                    <a:p>
                      <a:pPr marL="117475" indent="-117475" algn="l" defTabSz="914400" rtl="0" eaLnBrk="1" latinLnBrk="0" hangingPunct="1">
                        <a:buClr>
                          <a:schemeClr val="accent2"/>
                        </a:buClr>
                        <a:buSzPct val="75000"/>
                        <a:buFont typeface="Wingdings 3" pitchFamily="18" charset="2"/>
                        <a:buChar char="u"/>
                      </a:pPr>
                      <a:r>
                        <a:rPr lang="en-US" sz="1100" kern="1200" dirty="0">
                          <a:solidFill>
                            <a:schemeClr val="bg1"/>
                          </a:solidFill>
                          <a:latin typeface="+mj-lt"/>
                          <a:ea typeface="+mn-ea"/>
                          <a:cs typeface="+mn-cs"/>
                        </a:rPr>
                        <a:t>Ad Hoc access to base data for a limited set of </a:t>
                      </a:r>
                      <a:r>
                        <a:rPr lang="en-US" sz="1100" kern="1200" dirty="0" smtClean="0">
                          <a:solidFill>
                            <a:schemeClr val="bg1"/>
                          </a:solidFill>
                          <a:latin typeface="+mj-lt"/>
                          <a:ea typeface="+mn-ea"/>
                          <a:cs typeface="+mn-cs"/>
                        </a:rPr>
                        <a:t>ad hoc </a:t>
                      </a:r>
                      <a:r>
                        <a:rPr lang="en-US" sz="1100" kern="1200" dirty="0">
                          <a:solidFill>
                            <a:schemeClr val="bg1"/>
                          </a:solidFill>
                          <a:latin typeface="+mj-lt"/>
                          <a:ea typeface="+mn-ea"/>
                          <a:cs typeface="+mn-cs"/>
                        </a:rPr>
                        <a:t>users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7" name="TextBox 16"/>
          <p:cNvSpPr txBox="1"/>
          <p:nvPr/>
        </p:nvSpPr>
        <p:spPr>
          <a:xfrm>
            <a:off x="381000" y="6043864"/>
            <a:ext cx="8229600" cy="249062"/>
          </a:xfrm>
          <a:prstGeom prst="rect">
            <a:avLst/>
          </a:prstGeom>
          <a:noFill/>
        </p:spPr>
        <p:txBody>
          <a:bodyPr wrap="square" lIns="91392" tIns="45696" rIns="91392" bIns="45696" rtlCol="0">
            <a:spAutoFit/>
          </a:bodyPr>
          <a:lstStyle/>
          <a:p>
            <a:r>
              <a:rPr lang="en-US" sz="1000" dirty="0" smtClean="0">
                <a:solidFill>
                  <a:schemeClr val="bg1"/>
                </a:solidFill>
              </a:rPr>
              <a:t>*Planning &amp; Budgeting </a:t>
            </a:r>
            <a:r>
              <a:rPr lang="en-US" sz="1000" dirty="0">
                <a:solidFill>
                  <a:schemeClr val="bg1"/>
                </a:solidFill>
              </a:rPr>
              <a:t>Unit is the lowest level of detail used for both financial planning and associated management reporting </a:t>
            </a:r>
          </a:p>
        </p:txBody>
      </p:sp>
      <p:sp>
        <p:nvSpPr>
          <p:cNvPr id="22" name="Title 21"/>
          <p:cNvSpPr>
            <a:spLocks noGrp="1"/>
          </p:cNvSpPr>
          <p:nvPr>
            <p:ph type="title"/>
          </p:nvPr>
        </p:nvSpPr>
        <p:spPr/>
        <p:txBody>
          <a:bodyPr/>
          <a:lstStyle/>
          <a:p>
            <a:r>
              <a:rPr lang="en-US" kern="1200" dirty="0" smtClean="0"/>
              <a:t>Actuals available </a:t>
            </a:r>
            <a:r>
              <a:rPr lang="en-US" kern="1200" dirty="0"/>
              <a:t>in </a:t>
            </a:r>
            <a:r>
              <a:rPr lang="en-US" kern="1200" dirty="0" smtClean="0"/>
              <a:t>Financial Reporting at the code block level</a:t>
            </a:r>
            <a:endParaRPr lang="en-US" kern="1200" dirty="0"/>
          </a:p>
        </p:txBody>
      </p:sp>
    </p:spTree>
    <p:extLst>
      <p:ext uri="{BB962C8B-B14F-4D97-AF65-F5344CB8AC3E}">
        <p14:creationId xmlns:p14="http://schemas.microsoft.com/office/powerpoint/2010/main" val="10017482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 Dimensions - Management, Geography &amp; Service Line</a:t>
            </a:r>
            <a:endParaRPr lang="en-US" dirty="0">
              <a:solidFill>
                <a:schemeClr val="bg1"/>
              </a:solidFill>
            </a:endParaRPr>
          </a:p>
        </p:txBody>
      </p:sp>
      <p:sp>
        <p:nvSpPr>
          <p:cNvPr id="4" name="Text Placeholder 3"/>
          <p:cNvSpPr txBox="1">
            <a:spLocks/>
          </p:cNvSpPr>
          <p:nvPr/>
        </p:nvSpPr>
        <p:spPr>
          <a:xfrm>
            <a:off x="457200" y="1143000"/>
            <a:ext cx="8229600" cy="533400"/>
          </a:xfrm>
          <a:prstGeom prst="rect">
            <a:avLst/>
          </a:prstGeom>
        </p:spPr>
        <p:txBody>
          <a:bodyPr lIns="0" tIns="0" rIns="0" bIns="0"/>
          <a:lstStyle/>
          <a:p>
            <a:pPr marL="0" lvl="1" defTabSz="913916">
              <a:lnSpc>
                <a:spcPct val="85000"/>
              </a:lnSpc>
              <a:spcBef>
                <a:spcPts val="600"/>
              </a:spcBef>
              <a:spcAft>
                <a:spcPts val="600"/>
              </a:spcAft>
              <a:buClr>
                <a:schemeClr val="accent2"/>
              </a:buClr>
              <a:buSzPct val="75000"/>
              <a:tabLst>
                <a:tab pos="2153098" algn="l"/>
              </a:tabLst>
              <a:defRPr/>
            </a:pPr>
            <a:r>
              <a:rPr lang="en-US" b="1" i="1" dirty="0" smtClean="0">
                <a:solidFill>
                  <a:schemeClr val="bg1"/>
                </a:solidFill>
                <a:latin typeface="+mn-lt"/>
              </a:rPr>
              <a:t>The Management, Geography &amp; Service Line dimensions interact with each other to achieve certain cuts of the data </a:t>
            </a:r>
            <a:r>
              <a:rPr lang="en-US" b="1" i="1" dirty="0" smtClean="0">
                <a:solidFill>
                  <a:schemeClr val="bg1"/>
                </a:solidFill>
              </a:rPr>
              <a:t>such as Area including and excluding EYGS</a:t>
            </a:r>
            <a:endParaRPr lang="en-US" b="1" i="1" dirty="0" smtClean="0">
              <a:solidFill>
                <a:schemeClr val="bg1"/>
              </a:solidFill>
              <a:latin typeface="+mn-lt"/>
            </a:endParaRPr>
          </a:p>
        </p:txBody>
      </p:sp>
      <p:graphicFrame>
        <p:nvGraphicFramePr>
          <p:cNvPr id="6" name="Table 5"/>
          <p:cNvGraphicFramePr>
            <a:graphicFrameLocks noGrp="1"/>
          </p:cNvGraphicFramePr>
          <p:nvPr/>
        </p:nvGraphicFramePr>
        <p:xfrm>
          <a:off x="457201" y="1904774"/>
          <a:ext cx="8229598" cy="4205761"/>
        </p:xfrm>
        <a:graphic>
          <a:graphicData uri="http://schemas.openxmlformats.org/drawingml/2006/table">
            <a:tbl>
              <a:tblPr/>
              <a:tblGrid>
                <a:gridCol w="2362199"/>
                <a:gridCol w="2135402"/>
                <a:gridCol w="1950644"/>
                <a:gridCol w="1781353"/>
              </a:tblGrid>
              <a:tr h="123568">
                <a:tc>
                  <a:txBody>
                    <a:bodyPr/>
                    <a:lstStyle/>
                    <a:p>
                      <a:pPr algn="ctr" rtl="0" fontAlgn="t"/>
                      <a:r>
                        <a:rPr lang="en-US" sz="1400" b="1" i="0" u="none" strike="noStrike" dirty="0">
                          <a:solidFill>
                            <a:schemeClr val="bg1"/>
                          </a:solidFill>
                          <a:latin typeface="Arial"/>
                        </a:rPr>
                        <a:t>Example </a:t>
                      </a:r>
                    </a:p>
                  </a:txBody>
                  <a:tcPr marL="5617" marR="5617" marT="5617" marB="0"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chemeClr val="accent2"/>
                    </a:solidFill>
                  </a:tcPr>
                </a:tc>
                <a:tc>
                  <a:txBody>
                    <a:bodyPr/>
                    <a:lstStyle/>
                    <a:p>
                      <a:pPr algn="ctr" rtl="0" fontAlgn="t"/>
                      <a:r>
                        <a:rPr lang="en-US" sz="1400" b="1" i="0" u="none" strike="noStrike" dirty="0">
                          <a:solidFill>
                            <a:schemeClr val="bg1"/>
                          </a:solidFill>
                          <a:latin typeface="Arial"/>
                        </a:rPr>
                        <a:t>Management Filter Selection </a:t>
                      </a:r>
                    </a:p>
                  </a:txBody>
                  <a:tcPr marL="5617" marR="5617" marT="5617" marB="0"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chemeClr val="accent2"/>
                    </a:solidFill>
                  </a:tcPr>
                </a:tc>
                <a:tc>
                  <a:txBody>
                    <a:bodyPr/>
                    <a:lstStyle/>
                    <a:p>
                      <a:pPr algn="ctr" rtl="0" fontAlgn="t"/>
                      <a:r>
                        <a:rPr lang="en-US" sz="1400" b="1" i="0" u="none" strike="noStrike" dirty="0">
                          <a:solidFill>
                            <a:schemeClr val="bg1"/>
                          </a:solidFill>
                          <a:latin typeface="Arial"/>
                        </a:rPr>
                        <a:t>Geography Filter Selection </a:t>
                      </a:r>
                    </a:p>
                  </a:txBody>
                  <a:tcPr marL="5617" marR="5617" marT="5617" marB="0"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chemeClr val="accent2"/>
                    </a:solidFill>
                  </a:tcPr>
                </a:tc>
                <a:tc>
                  <a:txBody>
                    <a:bodyPr/>
                    <a:lstStyle/>
                    <a:p>
                      <a:pPr algn="ctr" rtl="0" fontAlgn="t"/>
                      <a:r>
                        <a:rPr lang="en-US" sz="1400" b="1" i="0" u="none" strike="noStrike" dirty="0">
                          <a:solidFill>
                            <a:schemeClr val="bg1"/>
                          </a:solidFill>
                          <a:latin typeface="Arial"/>
                        </a:rPr>
                        <a:t>Service Line Filter Selection</a:t>
                      </a:r>
                    </a:p>
                  </a:txBody>
                  <a:tcPr marL="5617" marR="5617" marT="5617" marB="0"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chemeClr val="accent2"/>
                    </a:solidFill>
                  </a:tcPr>
                </a:tc>
              </a:tr>
              <a:tr h="123568">
                <a:tc>
                  <a:txBody>
                    <a:bodyPr/>
                    <a:lstStyle/>
                    <a:p>
                      <a:pPr algn="l" rtl="0" fontAlgn="t"/>
                      <a:r>
                        <a:rPr lang="en-US" sz="1400" b="0" i="0" u="none" strike="noStrike" dirty="0">
                          <a:solidFill>
                            <a:schemeClr val="bg1"/>
                          </a:solidFill>
                          <a:latin typeface="Arial"/>
                        </a:rPr>
                        <a:t>EMEIA including EYGS (Assurance)</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All Areas including EYG </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EMEIA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Assurance</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r>
              <a:tr h="117951">
                <a:tc>
                  <a:txBody>
                    <a:bodyPr/>
                    <a:lstStyle/>
                    <a:p>
                      <a:pPr algn="l" rtl="0" fontAlgn="t"/>
                      <a:r>
                        <a:rPr lang="en-US" sz="1400" b="0" i="0" u="none" strike="noStrike" dirty="0">
                          <a:solidFill>
                            <a:schemeClr val="bg1"/>
                          </a:solidFill>
                          <a:latin typeface="Arial"/>
                        </a:rPr>
                        <a:t>EMEIA excluding EYGS (Assurance) </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EMEIA</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All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Assurance</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r>
              <a:tr h="117951">
                <a:tc>
                  <a:txBody>
                    <a:bodyPr/>
                    <a:lstStyle/>
                    <a:p>
                      <a:pPr algn="l" rtl="0" fontAlgn="t"/>
                      <a:r>
                        <a:rPr lang="en-US" sz="1400" b="0" i="0" u="none" strike="noStrike" dirty="0">
                          <a:solidFill>
                            <a:schemeClr val="bg1"/>
                          </a:solidFill>
                          <a:latin typeface="Arial"/>
                        </a:rPr>
                        <a:t>FraLux excluding FSO (Advisory)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FraLux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All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r>
              <a:tr h="117951">
                <a:tc>
                  <a:txBody>
                    <a:bodyPr/>
                    <a:lstStyle/>
                    <a:p>
                      <a:pPr algn="l" rtl="0" fontAlgn="t"/>
                      <a:r>
                        <a:rPr lang="en-US" sz="1400" b="0" i="0" u="none" strike="noStrike" dirty="0">
                          <a:solidFill>
                            <a:schemeClr val="bg1"/>
                          </a:solidFill>
                          <a:latin typeface="Arial"/>
                        </a:rPr>
                        <a:t>FraLux incl FSO excl EYGS (Advisory)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EMEIA</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FraLux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r>
              <a:tr h="117951">
                <a:tc>
                  <a:txBody>
                    <a:bodyPr/>
                    <a:lstStyle/>
                    <a:p>
                      <a:pPr algn="l" rtl="0" fontAlgn="t"/>
                      <a:r>
                        <a:rPr lang="en-US" sz="1400" b="0" i="0" u="none" strike="noStrike" dirty="0">
                          <a:solidFill>
                            <a:schemeClr val="bg1"/>
                          </a:solidFill>
                          <a:latin typeface="Arial"/>
                        </a:rPr>
                        <a:t>FraLux incl FSO incl EYGS (Advisory)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All Areas including EYG </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FraLux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Advisory</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r>
              <a:tr h="117951">
                <a:tc>
                  <a:txBody>
                    <a:bodyPr/>
                    <a:lstStyle/>
                    <a:p>
                      <a:pPr algn="l" rtl="0" fontAlgn="t"/>
                      <a:r>
                        <a:rPr lang="en-US" sz="1400" b="0" i="0" u="none" strike="noStrike" dirty="0">
                          <a:solidFill>
                            <a:schemeClr val="bg1"/>
                          </a:solidFill>
                          <a:latin typeface="Arial"/>
                        </a:rPr>
                        <a:t>US including EYC &amp; BBC (Tax)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US Based</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Americas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Tax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r>
              <a:tr h="117951">
                <a:tc>
                  <a:txBody>
                    <a:bodyPr/>
                    <a:lstStyle/>
                    <a:p>
                      <a:pPr algn="l" rtl="0" fontAlgn="t"/>
                      <a:r>
                        <a:rPr lang="en-US" sz="1400" b="0" i="0" u="none" strike="noStrike" dirty="0">
                          <a:solidFill>
                            <a:schemeClr val="bg1"/>
                          </a:solidFill>
                          <a:latin typeface="Arial"/>
                        </a:rPr>
                        <a:t>US excluding EYC &amp; BBC (Tax)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US Based </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US Geo</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c>
                  <a:txBody>
                    <a:bodyPr/>
                    <a:lstStyle/>
                    <a:p>
                      <a:pPr algn="l" rtl="0" fontAlgn="t"/>
                      <a:r>
                        <a:rPr lang="en-US" sz="1400" b="0" i="0" u="none" strike="noStrike" dirty="0">
                          <a:solidFill>
                            <a:schemeClr val="bg1"/>
                          </a:solidFill>
                          <a:latin typeface="Arial"/>
                        </a:rPr>
                        <a:t>Tax</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D8D8D8"/>
                    </a:solidFill>
                  </a:tcPr>
                </a:tc>
              </a:tr>
              <a:tr h="230285">
                <a:tc>
                  <a:txBody>
                    <a:bodyPr/>
                    <a:lstStyle/>
                    <a:p>
                      <a:pPr algn="l" rtl="0" fontAlgn="t"/>
                      <a:r>
                        <a:rPr lang="en-US" sz="1400" b="0" i="0" u="none" strike="noStrike" dirty="0">
                          <a:solidFill>
                            <a:schemeClr val="bg1"/>
                          </a:solidFill>
                          <a:latin typeface="Arial"/>
                        </a:rPr>
                        <a:t>Australia + New Zealand including FSO excluding EYGS (TAS)</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Asia Pacific</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EYANZ Geo (parent combining Australia and New Zealand)</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c>
                  <a:txBody>
                    <a:bodyPr/>
                    <a:lstStyle/>
                    <a:p>
                      <a:pPr algn="l" rtl="0" fontAlgn="t"/>
                      <a:r>
                        <a:rPr lang="en-US" sz="1400" b="0" i="0" u="none" strike="noStrike" dirty="0">
                          <a:solidFill>
                            <a:schemeClr val="bg1"/>
                          </a:solidFill>
                          <a:latin typeface="Arial"/>
                        </a:rPr>
                        <a:t>TAS</a:t>
                      </a:r>
                    </a:p>
                  </a:txBody>
                  <a:tcPr marT="9144" marB="9144" anchor="ctr">
                    <a:lnL w="12700" cap="flat" cmpd="sng" algn="ctr">
                      <a:solidFill>
                        <a:srgbClr val="646464"/>
                      </a:solidFill>
                      <a:prstDash val="solid"/>
                      <a:round/>
                      <a:headEnd type="none" w="med" len="med"/>
                      <a:tailEnd type="none" w="med" len="med"/>
                    </a:lnL>
                    <a:lnR w="12700" cap="flat" cmpd="sng" algn="ctr">
                      <a:solidFill>
                        <a:srgbClr val="646464"/>
                      </a:solidFill>
                      <a:prstDash val="solid"/>
                      <a:round/>
                      <a:headEnd type="none" w="med" len="med"/>
                      <a:tailEnd type="none" w="med" len="med"/>
                    </a:lnR>
                    <a:lnT w="12700" cap="flat" cmpd="sng" algn="ctr">
                      <a:solidFill>
                        <a:srgbClr val="646464"/>
                      </a:solidFill>
                      <a:prstDash val="solid"/>
                      <a:round/>
                      <a:headEnd type="none" w="med" len="med"/>
                      <a:tailEnd type="none" w="med" len="med"/>
                    </a:lnT>
                    <a:lnB w="12700" cap="flat" cmpd="sng" algn="ctr">
                      <a:solidFill>
                        <a:srgbClr val="646464"/>
                      </a:solidFill>
                      <a:prstDash val="solid"/>
                      <a:round/>
                      <a:headEnd type="none" w="med" len="med"/>
                      <a:tailEnd type="none" w="med" len="med"/>
                    </a:lnB>
                    <a:solidFill>
                      <a:srgbClr val="ECECED"/>
                    </a:solidFill>
                  </a:tcPr>
                </a:tc>
              </a:tr>
            </a:tbl>
          </a:graphicData>
        </a:graphic>
      </p:graphicFrame>
    </p:spTree>
    <p:extLst>
      <p:ext uri="{BB962C8B-B14F-4D97-AF65-F5344CB8AC3E}">
        <p14:creationId xmlns:p14="http://schemas.microsoft.com/office/powerpoint/2010/main" val="1629475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 </a:t>
            </a:r>
            <a:r>
              <a:rPr lang="en-US" dirty="0" smtClean="0">
                <a:solidFill>
                  <a:schemeClr val="bg1"/>
                </a:solidFill>
              </a:rPr>
              <a:t>Markets</a:t>
            </a:r>
            <a:endParaRPr lang="en-US" dirty="0">
              <a:solidFill>
                <a:schemeClr val="bg1"/>
              </a:solidFill>
            </a:endParaRPr>
          </a:p>
        </p:txBody>
      </p:sp>
      <p:sp>
        <p:nvSpPr>
          <p:cNvPr id="16" name="Rectangle 15"/>
          <p:cNvSpPr/>
          <p:nvPr/>
        </p:nvSpPr>
        <p:spPr>
          <a:xfrm>
            <a:off x="48006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Globally consistent assignment of Sub-Areas to markets</a:t>
            </a:r>
          </a:p>
          <a:p>
            <a:pPr marL="177706" indent="-177706">
              <a:spcAft>
                <a:spcPts val="300"/>
              </a:spcAft>
              <a:buClr>
                <a:srgbClr val="FFC000"/>
              </a:buClr>
              <a:buSzPct val="75000"/>
              <a:buFont typeface="Arial" pitchFamily="34" charset="0"/>
              <a:buChar char="►"/>
            </a:pPr>
            <a:r>
              <a:rPr lang="en-US" sz="1400" dirty="0" smtClean="0">
                <a:solidFill>
                  <a:srgbClr val="646464"/>
                </a:solidFill>
              </a:rPr>
              <a:t>Lowest level: Markets itself (e.g. developed markets); currently no hierarchy below (but can be achieved by a cross-join of the Management and </a:t>
            </a:r>
            <a:r>
              <a:rPr lang="en-US" sz="1400" smtClean="0">
                <a:solidFill>
                  <a:srgbClr val="646464"/>
                </a:solidFill>
              </a:rPr>
              <a:t>Markets dimension)</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Markets</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smtClean="0">
                <a:solidFill>
                  <a:schemeClr val="bg2"/>
                </a:solidFill>
              </a:rPr>
              <a:t>Globally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a:t>Globally defined structure capturing our </a:t>
            </a:r>
            <a:r>
              <a:rPr lang="en-US" sz="1400" b="1" i="1" dirty="0" smtClean="0"/>
              <a:t>Markets structure</a:t>
            </a:r>
            <a:endParaRPr lang="en-US" sz="1400" b="1" i="1" dirty="0"/>
          </a:p>
          <a:p>
            <a:pPr>
              <a:lnSpc>
                <a:spcPts val="1600"/>
              </a:lnSpc>
              <a:spcBef>
                <a:spcPts val="400"/>
              </a:spcBef>
              <a:spcAft>
                <a:spcPts val="400"/>
              </a:spcAft>
            </a:pPr>
            <a:r>
              <a:rPr lang="en-US" sz="1400" b="1" i="1" dirty="0"/>
              <a:t>No local flexibility available to reflect a different </a:t>
            </a:r>
            <a:r>
              <a:rPr lang="en-US" sz="1400" b="1" i="1" dirty="0" smtClean="0"/>
              <a:t>Markets assignment.</a:t>
            </a:r>
            <a:endParaRPr lang="en-US" sz="1400" b="1" i="1" dirty="0"/>
          </a:p>
        </p:txBody>
      </p:sp>
      <p:sp>
        <p:nvSpPr>
          <p:cNvPr id="11" name="Rectangle 10"/>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2" name="Rectangle 11"/>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sp>
        <p:nvSpPr>
          <p:cNvPr id="13" name="TextBox 12"/>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pic>
        <p:nvPicPr>
          <p:cNvPr id="1026" name="Picture 2"/>
          <p:cNvPicPr>
            <a:picLocks noChangeAspect="1" noChangeArrowheads="1"/>
          </p:cNvPicPr>
          <p:nvPr/>
        </p:nvPicPr>
        <p:blipFill>
          <a:blip r:embed="rId2" cstate="print"/>
          <a:srcRect l="1837" t="23937" r="81627" b="62572"/>
          <a:stretch>
            <a:fillRect/>
          </a:stretch>
        </p:blipFill>
        <p:spPr bwMode="auto">
          <a:xfrm>
            <a:off x="3577187" y="3286125"/>
            <a:ext cx="2552700" cy="1301498"/>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l="75328" t="18478" r="262" b="9239"/>
          <a:stretch>
            <a:fillRect/>
          </a:stretch>
        </p:blipFill>
        <p:spPr bwMode="auto">
          <a:xfrm>
            <a:off x="6553201" y="2895600"/>
            <a:ext cx="1752599" cy="3244152"/>
          </a:xfrm>
          <a:prstGeom prst="rect">
            <a:avLst/>
          </a:prstGeom>
          <a:noFill/>
          <a:ln w="9525">
            <a:noFill/>
            <a:miter lim="800000"/>
            <a:headEnd/>
            <a:tailEnd/>
          </a:ln>
        </p:spPr>
      </p:pic>
      <p:sp>
        <p:nvSpPr>
          <p:cNvPr id="15" name="Rectangle 14"/>
          <p:cNvSpPr/>
          <p:nvPr/>
        </p:nvSpPr>
        <p:spPr>
          <a:xfrm>
            <a:off x="6679417" y="5711775"/>
            <a:ext cx="756000" cy="1080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14984944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How to see which Sub-Areas assigned to which Market</a:t>
            </a:r>
            <a:endParaRPr lang="en-US" dirty="0">
              <a:solidFill>
                <a:schemeClr val="bg1"/>
              </a:solidFill>
            </a:endParaRPr>
          </a:p>
        </p:txBody>
      </p:sp>
      <p:sp>
        <p:nvSpPr>
          <p:cNvPr id="13" name="TextBox 12"/>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pic>
        <p:nvPicPr>
          <p:cNvPr id="17" name="Picture 16"/>
          <p:cNvPicPr>
            <a:picLocks noChangeAspect="1" noChangeArrowheads="1"/>
          </p:cNvPicPr>
          <p:nvPr/>
        </p:nvPicPr>
        <p:blipFill>
          <a:blip r:embed="rId2" cstate="print"/>
          <a:srcRect l="75556" t="18898" r="262" b="9659"/>
          <a:stretch>
            <a:fillRect/>
          </a:stretch>
        </p:blipFill>
        <p:spPr bwMode="auto">
          <a:xfrm>
            <a:off x="5867400" y="1700560"/>
            <a:ext cx="2393462" cy="4419600"/>
          </a:xfrm>
          <a:prstGeom prst="rect">
            <a:avLst/>
          </a:prstGeom>
          <a:noFill/>
          <a:ln w="9525">
            <a:noFill/>
            <a:miter lim="800000"/>
            <a:headEnd/>
            <a:tailEnd/>
          </a:ln>
        </p:spPr>
      </p:pic>
      <p:sp>
        <p:nvSpPr>
          <p:cNvPr id="18" name="Rectangle 17"/>
          <p:cNvSpPr/>
          <p:nvPr/>
        </p:nvSpPr>
        <p:spPr>
          <a:xfrm>
            <a:off x="7314713" y="3022600"/>
            <a:ext cx="946150" cy="4320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9" name="Text Placeholder 3"/>
          <p:cNvSpPr txBox="1">
            <a:spLocks/>
          </p:cNvSpPr>
          <p:nvPr/>
        </p:nvSpPr>
        <p:spPr>
          <a:xfrm>
            <a:off x="457200" y="1143000"/>
            <a:ext cx="8229600" cy="533400"/>
          </a:xfrm>
          <a:prstGeom prst="rect">
            <a:avLst/>
          </a:prstGeom>
        </p:spPr>
        <p:txBody>
          <a:bodyPr lIns="0" tIns="0" rIns="0" bIns="0"/>
          <a:lstStyle/>
          <a:p>
            <a:pPr marL="0" lvl="1" defTabSz="913916" eaLnBrk="0" hangingPunct="0">
              <a:lnSpc>
                <a:spcPct val="85000"/>
              </a:lnSpc>
              <a:spcBef>
                <a:spcPts val="600"/>
              </a:spcBef>
              <a:spcAft>
                <a:spcPts val="600"/>
              </a:spcAft>
              <a:buClr>
                <a:schemeClr val="accent2"/>
              </a:buClr>
              <a:buSzPct val="75000"/>
              <a:tabLst>
                <a:tab pos="2153098" algn="l"/>
              </a:tabLst>
              <a:defRPr/>
            </a:pPr>
            <a:r>
              <a:rPr lang="en-GB" b="1" i="1" dirty="0" smtClean="0">
                <a:solidFill>
                  <a:schemeClr val="bg1"/>
                </a:solidFill>
                <a:latin typeface="+mn-lt"/>
              </a:rPr>
              <a:t>Create a cross-join of the Markets and Management dimension in columns and drill-down to the Sub-Area level (activate zero suppression)</a:t>
            </a:r>
            <a:endParaRPr lang="en-US" b="1" i="1" dirty="0" smtClean="0">
              <a:solidFill>
                <a:schemeClr val="bg1"/>
              </a:solidFill>
              <a:latin typeface="+mn-lt"/>
            </a:endParaRPr>
          </a:p>
        </p:txBody>
      </p:sp>
      <p:pic>
        <p:nvPicPr>
          <p:cNvPr id="4" name="Picture 3"/>
          <p:cNvPicPr>
            <a:picLocks noChangeAspect="1" noChangeArrowheads="1"/>
          </p:cNvPicPr>
          <p:nvPr/>
        </p:nvPicPr>
        <p:blipFill>
          <a:blip r:embed="rId3" cstate="print"/>
          <a:srcRect l="1575" t="24357" r="75591" b="20997"/>
          <a:stretch>
            <a:fillRect/>
          </a:stretch>
        </p:blipFill>
        <p:spPr bwMode="auto">
          <a:xfrm>
            <a:off x="1066802" y="1700560"/>
            <a:ext cx="2975315" cy="4450302"/>
          </a:xfrm>
          <a:prstGeom prst="rect">
            <a:avLst/>
          </a:prstGeom>
          <a:noFill/>
          <a:ln w="9525">
            <a:noFill/>
            <a:miter lim="800000"/>
            <a:headEnd/>
            <a:tailEnd/>
          </a:ln>
        </p:spPr>
      </p:pic>
      <p:sp>
        <p:nvSpPr>
          <p:cNvPr id="20" name="Rectangle 19"/>
          <p:cNvSpPr/>
          <p:nvPr/>
        </p:nvSpPr>
        <p:spPr>
          <a:xfrm>
            <a:off x="1438275" y="2495550"/>
            <a:ext cx="1008000" cy="10260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1" name="Rectangle 20"/>
          <p:cNvSpPr/>
          <p:nvPr/>
        </p:nvSpPr>
        <p:spPr>
          <a:xfrm>
            <a:off x="1062100" y="1835150"/>
            <a:ext cx="1080000" cy="161925"/>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3" name="Rectangle 22"/>
          <p:cNvSpPr/>
          <p:nvPr/>
        </p:nvSpPr>
        <p:spPr>
          <a:xfrm>
            <a:off x="3048000" y="2209800"/>
            <a:ext cx="2743200" cy="400110"/>
          </a:xfrm>
          <a:prstGeom prst="rect">
            <a:avLst/>
          </a:prstGeom>
          <a:solidFill>
            <a:schemeClr val="tx2"/>
          </a:solidFill>
          <a:ln w="19050">
            <a:solidFill>
              <a:srgbClr val="0081AE"/>
            </a:solidFill>
          </a:ln>
        </p:spPr>
        <p:txBody>
          <a:bodyPr wrap="square">
            <a:spAutoFit/>
          </a:bodyPr>
          <a:lstStyle/>
          <a:p>
            <a:pPr marL="117475" indent="-117475" defTabSz="914042">
              <a:buClr>
                <a:schemeClr val="accent2"/>
              </a:buClr>
              <a:buSzPct val="75000"/>
              <a:buFont typeface="Arial" pitchFamily="34" charset="0"/>
              <a:buChar char="►"/>
            </a:pPr>
            <a:r>
              <a:rPr lang="en-US" sz="1000" dirty="0" smtClean="0">
                <a:solidFill>
                  <a:schemeClr val="bg1"/>
                </a:solidFill>
              </a:rPr>
              <a:t>This example shows all EMEIA Sub-Areas in the ‘Developed markets segment</a:t>
            </a:r>
            <a:endParaRPr lang="en-GB" sz="1000" dirty="0" smtClean="0">
              <a:solidFill>
                <a:schemeClr val="bg1"/>
              </a:solidFill>
            </a:endParaRPr>
          </a:p>
        </p:txBody>
      </p:sp>
      <p:cxnSp>
        <p:nvCxnSpPr>
          <p:cNvPr id="27" name="Straight Arrow Connector 26"/>
          <p:cNvCxnSpPr>
            <a:stCxn id="23" idx="1"/>
            <a:endCxn id="21" idx="3"/>
          </p:cNvCxnSpPr>
          <p:nvPr/>
        </p:nvCxnSpPr>
        <p:spPr>
          <a:xfrm flipH="1" flipV="1">
            <a:off x="2142100" y="1916113"/>
            <a:ext cx="905900" cy="49374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3" idx="1"/>
            <a:endCxn id="20" idx="3"/>
          </p:cNvCxnSpPr>
          <p:nvPr/>
        </p:nvCxnSpPr>
        <p:spPr>
          <a:xfrm flipH="1">
            <a:off x="2446275" y="2409855"/>
            <a:ext cx="601725" cy="598695"/>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438275" y="4394200"/>
            <a:ext cx="1008000" cy="6480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6" name="Rectangle 35"/>
          <p:cNvSpPr/>
          <p:nvPr/>
        </p:nvSpPr>
        <p:spPr>
          <a:xfrm>
            <a:off x="1062100" y="3746500"/>
            <a:ext cx="1080000" cy="161925"/>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7" name="Rectangle 36"/>
          <p:cNvSpPr/>
          <p:nvPr/>
        </p:nvSpPr>
        <p:spPr>
          <a:xfrm>
            <a:off x="3048000" y="4114800"/>
            <a:ext cx="2743200" cy="400110"/>
          </a:xfrm>
          <a:prstGeom prst="rect">
            <a:avLst/>
          </a:prstGeom>
          <a:solidFill>
            <a:schemeClr val="tx2"/>
          </a:solidFill>
          <a:ln w="19050">
            <a:solidFill>
              <a:srgbClr val="0081AE"/>
            </a:solidFill>
          </a:ln>
        </p:spPr>
        <p:txBody>
          <a:bodyPr wrap="square">
            <a:spAutoFit/>
          </a:bodyPr>
          <a:lstStyle/>
          <a:p>
            <a:pPr marL="117475" indent="-117475" defTabSz="914042">
              <a:buClr>
                <a:schemeClr val="accent2"/>
              </a:buClr>
              <a:buSzPct val="75000"/>
              <a:buFont typeface="Arial" pitchFamily="34" charset="0"/>
              <a:buChar char="►"/>
            </a:pPr>
            <a:r>
              <a:rPr lang="en-US" sz="1000" dirty="0" smtClean="0">
                <a:solidFill>
                  <a:schemeClr val="bg1"/>
                </a:solidFill>
              </a:rPr>
              <a:t>This example shows all EMEIA Sub-Areas in the ‘Emerging markets’ segment</a:t>
            </a:r>
            <a:endParaRPr lang="en-GB" sz="1000" dirty="0" smtClean="0">
              <a:solidFill>
                <a:schemeClr val="bg1"/>
              </a:solidFill>
            </a:endParaRPr>
          </a:p>
        </p:txBody>
      </p:sp>
      <p:cxnSp>
        <p:nvCxnSpPr>
          <p:cNvPr id="38" name="Straight Arrow Connector 37"/>
          <p:cNvCxnSpPr>
            <a:stCxn id="37" idx="1"/>
            <a:endCxn id="36" idx="3"/>
          </p:cNvCxnSpPr>
          <p:nvPr/>
        </p:nvCxnSpPr>
        <p:spPr>
          <a:xfrm flipH="1" flipV="1">
            <a:off x="2142100" y="3827463"/>
            <a:ext cx="905900" cy="487392"/>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7" idx="1"/>
            <a:endCxn id="35" idx="3"/>
          </p:cNvCxnSpPr>
          <p:nvPr/>
        </p:nvCxnSpPr>
        <p:spPr>
          <a:xfrm flipH="1">
            <a:off x="2446275" y="4314855"/>
            <a:ext cx="601725" cy="403345"/>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216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l="73228" t="18478" r="262" b="9239"/>
          <a:stretch>
            <a:fillRect/>
          </a:stretch>
        </p:blipFill>
        <p:spPr bwMode="auto">
          <a:xfrm>
            <a:off x="6553201" y="2895600"/>
            <a:ext cx="1890778" cy="3222159"/>
          </a:xfrm>
          <a:prstGeom prst="rect">
            <a:avLst/>
          </a:prstGeom>
          <a:noFill/>
          <a:ln w="9525">
            <a:noFill/>
            <a:miter lim="800000"/>
            <a:headEnd/>
            <a:tailEnd/>
          </a:ln>
        </p:spPr>
      </p:pic>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Operating Unit</a:t>
            </a:r>
            <a:endParaRPr lang="en-US" dirty="0">
              <a:solidFill>
                <a:schemeClr val="bg1"/>
              </a:solidFill>
            </a:endParaRPr>
          </a:p>
        </p:txBody>
      </p:sp>
      <p:sp>
        <p:nvSpPr>
          <p:cNvPr id="16" name="Rectangle 15"/>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Filtering plan information using this dimension might provide skewed results</a:t>
            </a:r>
          </a:p>
          <a:p>
            <a:pPr marL="177706" indent="-177706">
              <a:spcAft>
                <a:spcPts val="300"/>
              </a:spcAft>
              <a:buClr>
                <a:srgbClr val="FFC000"/>
              </a:buClr>
              <a:buSzPct val="75000"/>
              <a:buFont typeface="Arial" pitchFamily="34" charset="0"/>
              <a:buChar char="►"/>
            </a:pPr>
            <a:r>
              <a:rPr lang="en-US" sz="1400" dirty="0" smtClean="0">
                <a:solidFill>
                  <a:srgbClr val="646464"/>
                </a:solidFill>
              </a:rPr>
              <a:t>Additional roll ups can be requested via the Super Users</a:t>
            </a:r>
          </a:p>
          <a:p>
            <a:pPr marL="177706" indent="-177706">
              <a:spcAft>
                <a:spcPts val="300"/>
              </a:spcAft>
              <a:buClr>
                <a:srgbClr val="FFC000"/>
              </a:buClr>
              <a:buSzPct val="75000"/>
              <a:buFont typeface="Arial" pitchFamily="34" charset="0"/>
              <a:buChar char="►"/>
            </a:pPr>
            <a:r>
              <a:rPr lang="en-US" sz="1400" dirty="0" smtClean="0">
                <a:solidFill>
                  <a:srgbClr val="646464"/>
                </a:solidFill>
              </a:rPr>
              <a:t>Lowest level: OUxxx</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Operating Unit</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smtClean="0">
                <a:solidFill>
                  <a:schemeClr val="bg2"/>
                </a:solidFill>
              </a:rPr>
              <a:t>Globally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spcBef>
                <a:spcPts val="0"/>
              </a:spcBef>
              <a:defRPr/>
            </a:pPr>
            <a:r>
              <a:rPr lang="en-US" sz="1400" b="1" i="1" dirty="0" smtClean="0"/>
              <a:t>This dimension will consist of a flat list of all used Operating Units and will be available to Finance only on certain reports and via ad hoc</a:t>
            </a:r>
          </a:p>
        </p:txBody>
      </p:sp>
      <p:sp>
        <p:nvSpPr>
          <p:cNvPr id="11" name="Rectangle 10"/>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2" name="Rectangle 11"/>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4099" name="Picture 3"/>
          <p:cNvPicPr>
            <a:picLocks noChangeAspect="1" noChangeArrowheads="1"/>
          </p:cNvPicPr>
          <p:nvPr/>
        </p:nvPicPr>
        <p:blipFill>
          <a:blip r:embed="rId3" cstate="print"/>
          <a:srcRect/>
          <a:stretch>
            <a:fillRect/>
          </a:stretch>
        </p:blipFill>
        <p:spPr bwMode="auto">
          <a:xfrm>
            <a:off x="3526467" y="3276600"/>
            <a:ext cx="2590799" cy="1314733"/>
          </a:xfrm>
          <a:prstGeom prst="rect">
            <a:avLst/>
          </a:prstGeom>
          <a:noFill/>
          <a:ln w="9525">
            <a:noFill/>
            <a:miter lim="800000"/>
            <a:headEnd/>
            <a:tailEnd/>
          </a:ln>
        </p:spPr>
      </p:pic>
      <p:sp>
        <p:nvSpPr>
          <p:cNvPr id="15" name="Rectangle 14"/>
          <p:cNvSpPr/>
          <p:nvPr/>
        </p:nvSpPr>
        <p:spPr>
          <a:xfrm>
            <a:off x="6808018" y="5313628"/>
            <a:ext cx="612000" cy="1080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15102450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Management Unit</a:t>
            </a:r>
            <a:endParaRPr lang="en-US" dirty="0">
              <a:solidFill>
                <a:schemeClr val="bg1"/>
              </a:solidFill>
            </a:endParaRPr>
          </a:p>
        </p:txBody>
      </p:sp>
      <p:sp>
        <p:nvSpPr>
          <p:cNvPr id="16" name="Rectangle 15"/>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Filtering plan information using this dimension might provide skewed results</a:t>
            </a:r>
          </a:p>
          <a:p>
            <a:pPr marL="177706" indent="-177706">
              <a:spcAft>
                <a:spcPts val="300"/>
              </a:spcAft>
              <a:buClr>
                <a:srgbClr val="FFC000"/>
              </a:buClr>
              <a:buSzPct val="75000"/>
              <a:buFont typeface="Arial" pitchFamily="34" charset="0"/>
              <a:buChar char="►"/>
            </a:pPr>
            <a:r>
              <a:rPr lang="en-US" sz="1400" dirty="0" smtClean="0">
                <a:solidFill>
                  <a:srgbClr val="646464"/>
                </a:solidFill>
              </a:rPr>
              <a:t>Additional roll ups can be requested via the Super Users </a:t>
            </a:r>
          </a:p>
          <a:p>
            <a:pPr marL="177706" indent="-177706">
              <a:spcAft>
                <a:spcPts val="300"/>
              </a:spcAft>
              <a:buClr>
                <a:srgbClr val="FFC000"/>
              </a:buClr>
              <a:buSzPct val="75000"/>
              <a:buFont typeface="Arial" pitchFamily="34" charset="0"/>
              <a:buChar char="►"/>
            </a:pPr>
            <a:r>
              <a:rPr lang="en-US" sz="1400" dirty="0" smtClean="0">
                <a:solidFill>
                  <a:srgbClr val="646464"/>
                </a:solidFill>
              </a:rPr>
              <a:t>Lowest level: MUxxx</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Management Unit</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smtClean="0">
                <a:solidFill>
                  <a:schemeClr val="bg2"/>
                </a:solidFill>
              </a:rPr>
              <a:t>Globally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spcBef>
                <a:spcPts val="0"/>
              </a:spcBef>
              <a:defRPr/>
            </a:pPr>
            <a:r>
              <a:rPr lang="en-US" sz="1400" b="1" i="1" dirty="0" smtClean="0"/>
              <a:t>This dimension will consist of a flat list of all used Management Units and will be available to Finance only on certain reports and via ad hoc</a:t>
            </a:r>
          </a:p>
          <a:p>
            <a:endParaRPr lang="en-US" sz="1400" b="1" i="1" dirty="0" smtClean="0"/>
          </a:p>
        </p:txBody>
      </p:sp>
      <p:sp>
        <p:nvSpPr>
          <p:cNvPr id="11" name="Rectangle 10"/>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2" name="Rectangle 11"/>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5123" name="Picture 3"/>
          <p:cNvPicPr>
            <a:picLocks noChangeAspect="1" noChangeArrowheads="1"/>
          </p:cNvPicPr>
          <p:nvPr/>
        </p:nvPicPr>
        <p:blipFill>
          <a:blip r:embed="rId2" cstate="print"/>
          <a:srcRect/>
          <a:stretch>
            <a:fillRect/>
          </a:stretch>
        </p:blipFill>
        <p:spPr bwMode="auto">
          <a:xfrm>
            <a:off x="3505201" y="3276600"/>
            <a:ext cx="2667000" cy="1611509"/>
          </a:xfrm>
          <a:prstGeom prst="rect">
            <a:avLst/>
          </a:prstGeom>
          <a:noFill/>
          <a:ln w="9525">
            <a:noFill/>
            <a:miter lim="800000"/>
            <a:headEnd/>
            <a:tailEnd/>
          </a:ln>
        </p:spPr>
      </p:pic>
      <p:pic>
        <p:nvPicPr>
          <p:cNvPr id="13" name="Picture 3"/>
          <p:cNvPicPr>
            <a:picLocks noChangeAspect="1" noChangeArrowheads="1"/>
          </p:cNvPicPr>
          <p:nvPr/>
        </p:nvPicPr>
        <p:blipFill>
          <a:blip r:embed="rId3" cstate="print"/>
          <a:srcRect l="73228" t="18478" r="262" b="9239"/>
          <a:stretch>
            <a:fillRect/>
          </a:stretch>
        </p:blipFill>
        <p:spPr bwMode="auto">
          <a:xfrm>
            <a:off x="6553201" y="2895600"/>
            <a:ext cx="1890778" cy="3222159"/>
          </a:xfrm>
          <a:prstGeom prst="rect">
            <a:avLst/>
          </a:prstGeom>
          <a:noFill/>
          <a:ln w="9525">
            <a:noFill/>
            <a:miter lim="800000"/>
            <a:headEnd/>
            <a:tailEnd/>
          </a:ln>
        </p:spPr>
      </p:pic>
      <p:sp>
        <p:nvSpPr>
          <p:cNvPr id="14" name="Rectangle 13"/>
          <p:cNvSpPr/>
          <p:nvPr/>
        </p:nvSpPr>
        <p:spPr>
          <a:xfrm>
            <a:off x="6808018" y="5208853"/>
            <a:ext cx="612000" cy="10800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17189949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 Dimensions - Organizational Hierarchy </a:t>
            </a:r>
            <a:endParaRPr lang="en-US" dirty="0">
              <a:solidFill>
                <a:schemeClr val="bg1"/>
              </a:solidFill>
            </a:endParaRPr>
          </a:p>
        </p:txBody>
      </p:sp>
      <p:graphicFrame>
        <p:nvGraphicFramePr>
          <p:cNvPr id="4" name="Table 3"/>
          <p:cNvGraphicFramePr>
            <a:graphicFrameLocks noGrp="1"/>
          </p:cNvGraphicFramePr>
          <p:nvPr/>
        </p:nvGraphicFramePr>
        <p:xfrm>
          <a:off x="114301" y="2590800"/>
          <a:ext cx="8915399" cy="2286000"/>
        </p:xfrm>
        <a:graphic>
          <a:graphicData uri="http://schemas.openxmlformats.org/drawingml/2006/table">
            <a:tbl>
              <a:tblPr/>
              <a:tblGrid>
                <a:gridCol w="1790699"/>
                <a:gridCol w="1676400"/>
                <a:gridCol w="914400"/>
                <a:gridCol w="1066800"/>
                <a:gridCol w="1828800"/>
                <a:gridCol w="1638300"/>
              </a:tblGrid>
              <a:tr h="233291">
                <a:tc>
                  <a:txBody>
                    <a:bodyPr/>
                    <a:lstStyle/>
                    <a:p>
                      <a:pPr algn="ctr" fontAlgn="b"/>
                      <a:r>
                        <a:rPr lang="en-US" sz="1200" b="1" i="0" u="none" strike="noStrike" dirty="0">
                          <a:solidFill>
                            <a:srgbClr val="000000"/>
                          </a:solidFill>
                          <a:latin typeface="Arial"/>
                        </a:rPr>
                        <a:t>Management</a:t>
                      </a: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a:solidFill>
                            <a:srgbClr val="000000"/>
                          </a:solidFill>
                          <a:latin typeface="Arial"/>
                        </a:rPr>
                        <a:t>Geography</a:t>
                      </a: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a:solidFill>
                            <a:srgbClr val="000000"/>
                          </a:solidFill>
                          <a:latin typeface="Arial"/>
                        </a:rPr>
                        <a:t>Operating </a:t>
                      </a:r>
                      <a:r>
                        <a:rPr lang="en-US" sz="1200" b="1" i="0" u="none" strike="noStrike" dirty="0" smtClean="0">
                          <a:solidFill>
                            <a:srgbClr val="000000"/>
                          </a:solidFill>
                          <a:latin typeface="Arial"/>
                        </a:rPr>
                        <a:t>Unit*</a:t>
                      </a:r>
                      <a:endParaRPr lang="en-US" sz="1200" b="1" i="0" u="none" strike="noStrike" dirty="0">
                        <a:solidFill>
                          <a:srgbClr val="000000"/>
                        </a:solidFill>
                        <a:latin typeface="Arial"/>
                      </a:endParaRP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a:solidFill>
                            <a:srgbClr val="000000"/>
                          </a:solidFill>
                          <a:latin typeface="Arial"/>
                        </a:rPr>
                        <a:t>Management </a:t>
                      </a:r>
                      <a:r>
                        <a:rPr lang="en-US" sz="1200" b="1" i="0" u="none" strike="noStrike" dirty="0" smtClean="0">
                          <a:solidFill>
                            <a:srgbClr val="000000"/>
                          </a:solidFill>
                          <a:latin typeface="Arial"/>
                        </a:rPr>
                        <a:t>Unit*</a:t>
                      </a:r>
                      <a:endParaRPr lang="en-US" sz="1200" b="1" i="0" u="none" strike="noStrike" dirty="0">
                        <a:solidFill>
                          <a:srgbClr val="000000"/>
                        </a:solidFill>
                        <a:latin typeface="Arial"/>
                      </a:endParaRP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a:solidFill>
                            <a:srgbClr val="000000"/>
                          </a:solidFill>
                          <a:latin typeface="Arial"/>
                        </a:rPr>
                        <a:t>Service Line</a:t>
                      </a: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200" b="1" i="0" u="none" strike="noStrike" dirty="0" smtClean="0">
                          <a:solidFill>
                            <a:srgbClr val="000000"/>
                          </a:solidFill>
                          <a:latin typeface="Arial"/>
                        </a:rPr>
                        <a:t>Markets</a:t>
                      </a:r>
                      <a:endParaRPr lang="en-US" sz="1200" b="1" i="0" u="none" strike="noStrike" dirty="0">
                        <a:solidFill>
                          <a:srgbClr val="000000"/>
                        </a:solidFill>
                        <a:latin typeface="Arial"/>
                      </a:endParaRPr>
                    </a:p>
                  </a:txBody>
                  <a:tcPr marR="0" marT="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r>
              <a:tr h="1749681">
                <a:tc>
                  <a:txBody>
                    <a:bodyPr/>
                    <a:lstStyle/>
                    <a:p>
                      <a:pPr algn="l" fontAlgn="t">
                        <a:buClr>
                          <a:srgbClr val="FFD200"/>
                        </a:buClr>
                        <a:buSzPct val="80000"/>
                        <a:buFont typeface="Arial" pitchFamily="34" charset="0"/>
                        <a:buChar char="►"/>
                      </a:pPr>
                      <a:r>
                        <a:rPr lang="en-US" sz="1200" b="0" i="0" u="none" strike="noStrike" dirty="0" smtClean="0">
                          <a:solidFill>
                            <a:srgbClr val="000000"/>
                          </a:solidFill>
                          <a:latin typeface="Arial"/>
                        </a:rPr>
                        <a:t>Global</a:t>
                      </a:r>
                      <a:endParaRPr lang="en-US" sz="1200" b="0" i="0" u="none" strike="noStrike" dirty="0">
                        <a:solidFill>
                          <a:srgbClr val="000000"/>
                        </a:solidFill>
                        <a:latin typeface="Arial"/>
                      </a:endParaRPr>
                    </a:p>
                    <a:p>
                      <a:pPr marL="117475" lvl="0" indent="0" algn="l" fontAlgn="t">
                        <a:buClr>
                          <a:srgbClr val="FFD200"/>
                        </a:buClr>
                        <a:buSzPct val="80000"/>
                        <a:buFont typeface="Arial" pitchFamily="34" charset="0"/>
                        <a:buChar char="►"/>
                      </a:pPr>
                      <a:r>
                        <a:rPr lang="en-US" sz="1200" b="0" i="0" u="none" strike="noStrike" kern="1200" dirty="0" smtClean="0">
                          <a:solidFill>
                            <a:srgbClr val="000000"/>
                          </a:solidFill>
                          <a:latin typeface="Arial"/>
                          <a:ea typeface="+mn-ea"/>
                          <a:cs typeface="+mn-cs"/>
                        </a:rPr>
                        <a:t>Area</a:t>
                      </a:r>
                      <a:endParaRPr lang="en-US" sz="1200" b="0" i="0" u="none" strike="noStrike" kern="1200" dirty="0">
                        <a:solidFill>
                          <a:srgbClr val="000000"/>
                        </a:solidFill>
                        <a:latin typeface="Arial"/>
                        <a:ea typeface="+mn-ea"/>
                        <a:cs typeface="+mn-cs"/>
                      </a:endParaRPr>
                    </a:p>
                    <a:p>
                      <a:pPr marL="233363" lvl="0" indent="0" algn="l" fontAlgn="t">
                        <a:buClr>
                          <a:srgbClr val="FFD200"/>
                        </a:buClr>
                        <a:buSzPct val="80000"/>
                        <a:buFont typeface="Arial" pitchFamily="34" charset="0"/>
                        <a:buChar char="►"/>
                      </a:pPr>
                      <a:r>
                        <a:rPr lang="en-US" sz="1200" b="0" i="0" u="none" strike="noStrike" dirty="0" smtClean="0">
                          <a:solidFill>
                            <a:srgbClr val="000000"/>
                          </a:solidFill>
                          <a:latin typeface="Arial"/>
                        </a:rPr>
                        <a:t>Sub-Area</a:t>
                      </a:r>
                      <a:endParaRPr lang="en-US" sz="1200" b="0" i="0" u="none" strike="noStrike" dirty="0">
                        <a:solidFill>
                          <a:srgbClr val="000000"/>
                        </a:solidFill>
                        <a:latin typeface="Arial"/>
                      </a:endParaRPr>
                    </a:p>
                    <a:p>
                      <a:pPr marL="339725" lvl="0" indent="0" algn="l" fontAlgn="t">
                        <a:buClr>
                          <a:srgbClr val="FFD200"/>
                        </a:buClr>
                        <a:buSzPct val="80000"/>
                        <a:buFont typeface="Arial" pitchFamily="34" charset="0"/>
                        <a:buChar char="►"/>
                      </a:pPr>
                      <a:r>
                        <a:rPr lang="en-US" sz="1200" b="0" i="0" u="none" strike="noStrike" dirty="0" smtClean="0">
                          <a:solidFill>
                            <a:srgbClr val="000000"/>
                          </a:solidFill>
                          <a:latin typeface="Arial"/>
                        </a:rPr>
                        <a:t>..</a:t>
                      </a:r>
                      <a:endParaRPr lang="en-US" sz="1200" b="0" i="0" u="none" strike="noStrike" dirty="0">
                        <a:solidFill>
                          <a:srgbClr val="000000"/>
                        </a:solidFill>
                        <a:latin typeface="Arial"/>
                      </a:endParaRPr>
                    </a:p>
                    <a:p>
                      <a:pPr marL="339725" lvl="0" indent="0" algn="l" fontAlgn="t">
                        <a:buClr>
                          <a:srgbClr val="FFD200"/>
                        </a:buClr>
                        <a:buSzPct val="80000"/>
                        <a:buFont typeface="Arial" pitchFamily="34" charset="0"/>
                        <a:buChar char="►"/>
                      </a:pPr>
                      <a:r>
                        <a:rPr lang="en-US" sz="1200" b="0" i="0" u="none" strike="noStrike" dirty="0" smtClean="0">
                          <a:solidFill>
                            <a:srgbClr val="000000"/>
                          </a:solidFill>
                          <a:latin typeface="Arial"/>
                        </a:rPr>
                        <a:t>..</a:t>
                      </a:r>
                    </a:p>
                    <a:p>
                      <a:pPr marL="509588" lvl="0" indent="0" algn="l" fontAlgn="t">
                        <a:buClr>
                          <a:srgbClr val="FFD200"/>
                        </a:buClr>
                        <a:buSzPct val="80000"/>
                        <a:buFont typeface="Arial" pitchFamily="34" charset="0"/>
                        <a:buChar char="►"/>
                      </a:pPr>
                      <a:r>
                        <a:rPr lang="en-US" sz="1200" b="0" i="0" u="none" strike="noStrike" dirty="0" smtClean="0">
                          <a:solidFill>
                            <a:srgbClr val="000000"/>
                          </a:solidFill>
                          <a:latin typeface="Arial"/>
                        </a:rPr>
                        <a:t>Planning Unit</a:t>
                      </a:r>
                      <a:endParaRPr lang="en-US" sz="1200" b="0" i="0" u="none" strike="noStrike" dirty="0">
                        <a:solidFill>
                          <a:srgbClr val="000000"/>
                        </a:solidFill>
                        <a:latin typeface="Arial"/>
                      </a:endParaRPr>
                    </a:p>
                    <a:p>
                      <a:pPr marL="690563" lvl="0" indent="0" algn="l" fontAlgn="t">
                        <a:buClr>
                          <a:srgbClr val="FFD200"/>
                        </a:buClr>
                        <a:buSzPct val="80000"/>
                        <a:buFont typeface="Arial" pitchFamily="34" charset="0"/>
                        <a:buChar char="►"/>
                      </a:pPr>
                      <a:r>
                        <a:rPr lang="en-US" sz="1200" b="0" i="0" u="none" strike="noStrike" kern="1200" dirty="0" smtClean="0">
                          <a:solidFill>
                            <a:srgbClr val="0070C0"/>
                          </a:solidFill>
                          <a:latin typeface="Arial"/>
                          <a:ea typeface="+mn-ea"/>
                          <a:cs typeface="+mn-cs"/>
                        </a:rPr>
                        <a:t>BU-OU-MU-</a:t>
                      </a:r>
                      <a:br>
                        <a:rPr lang="en-US" sz="1200" b="0" i="0" u="none" strike="noStrike" kern="1200" dirty="0" smtClean="0">
                          <a:solidFill>
                            <a:srgbClr val="0070C0"/>
                          </a:solidFill>
                          <a:latin typeface="Arial"/>
                          <a:ea typeface="+mn-ea"/>
                          <a:cs typeface="+mn-cs"/>
                        </a:rPr>
                      </a:br>
                      <a:r>
                        <a:rPr lang="en-US" sz="1200" b="0" i="0" u="none" strike="noStrike" kern="1200" dirty="0" smtClean="0">
                          <a:solidFill>
                            <a:srgbClr val="0070C0"/>
                          </a:solidFill>
                          <a:latin typeface="Arial"/>
                          <a:ea typeface="+mn-ea"/>
                          <a:cs typeface="+mn-cs"/>
                        </a:rPr>
                        <a:t>   SMU</a:t>
                      </a:r>
                      <a:endParaRPr lang="en-US" sz="1200" b="0" i="0" u="none" strike="noStrike" dirty="0">
                        <a:solidFill>
                          <a:srgbClr val="000000"/>
                        </a:solidFill>
                        <a:latin typeface="Arial"/>
                      </a:endParaRP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buClr>
                          <a:srgbClr val="FFD200"/>
                        </a:buClr>
                        <a:buSzPct val="80000"/>
                        <a:buFont typeface="Arial" pitchFamily="34" charset="0"/>
                        <a:buChar char="►"/>
                      </a:pPr>
                      <a:r>
                        <a:rPr lang="en-US" sz="1200" b="0" i="0" u="none" strike="noStrike" kern="1200" dirty="0">
                          <a:solidFill>
                            <a:srgbClr val="000000"/>
                          </a:solidFill>
                          <a:latin typeface="Arial"/>
                          <a:ea typeface="+mn-ea"/>
                          <a:cs typeface="+mn-cs"/>
                        </a:rPr>
                        <a:t>All </a:t>
                      </a:r>
                      <a:r>
                        <a:rPr lang="en-US" sz="1200" b="0" i="0" u="none" strike="noStrike" kern="1200" dirty="0" smtClean="0">
                          <a:solidFill>
                            <a:srgbClr val="000000"/>
                          </a:solidFill>
                          <a:latin typeface="Arial"/>
                          <a:ea typeface="+mn-ea"/>
                          <a:cs typeface="+mn-cs"/>
                        </a:rPr>
                        <a:t>Areas</a:t>
                      </a:r>
                      <a:endParaRPr lang="en-US" sz="1200" b="0" i="0" u="none" strike="noStrike" kern="1200" dirty="0">
                        <a:solidFill>
                          <a:srgbClr val="000000"/>
                        </a:solidFill>
                        <a:latin typeface="Arial"/>
                        <a:ea typeface="+mn-ea"/>
                        <a:cs typeface="+mn-cs"/>
                      </a:endParaRPr>
                    </a:p>
                    <a:p>
                      <a:pPr marL="117475" indent="0" algn="l" fontAlgn="t">
                        <a:buClr>
                          <a:srgbClr val="FFD200"/>
                        </a:buClr>
                        <a:buSzPct val="80000"/>
                        <a:buFont typeface="Arial" pitchFamily="34" charset="0"/>
                        <a:buChar char="►"/>
                      </a:pPr>
                      <a:r>
                        <a:rPr lang="en-US" sz="1200" b="0" i="0" u="none" strike="noStrike" dirty="0" smtClean="0">
                          <a:solidFill>
                            <a:srgbClr val="000000"/>
                          </a:solidFill>
                          <a:latin typeface="Arial"/>
                        </a:rPr>
                        <a:t>Area</a:t>
                      </a:r>
                      <a:endParaRPr lang="en-US" sz="1200" b="0" i="0" u="none" strike="noStrike" dirty="0">
                        <a:solidFill>
                          <a:srgbClr val="000000"/>
                        </a:solidFill>
                        <a:latin typeface="Arial"/>
                      </a:endParaRPr>
                    </a:p>
                    <a:p>
                      <a:pPr marL="233363" indent="0" algn="l" fontAlgn="t">
                        <a:buClr>
                          <a:srgbClr val="FFD200"/>
                        </a:buClr>
                        <a:buSzPct val="80000"/>
                        <a:buFont typeface="Arial" pitchFamily="34" charset="0"/>
                        <a:buChar char="►"/>
                      </a:pPr>
                      <a:r>
                        <a:rPr lang="en-US" sz="1200" b="0" i="0" u="none" strike="noStrike" dirty="0" smtClean="0">
                          <a:solidFill>
                            <a:srgbClr val="000000"/>
                          </a:solidFill>
                          <a:latin typeface="Arial"/>
                        </a:rPr>
                        <a:t>Sub-Area</a:t>
                      </a:r>
                      <a:endParaRPr lang="en-US" sz="1200" b="0" i="0" u="none" strike="noStrike" dirty="0">
                        <a:solidFill>
                          <a:srgbClr val="000000"/>
                        </a:solidFill>
                        <a:latin typeface="Arial"/>
                      </a:endParaRPr>
                    </a:p>
                    <a:p>
                      <a:pPr marL="339725" indent="0" algn="l" fontAlgn="t">
                        <a:buClr>
                          <a:srgbClr val="FFD200"/>
                        </a:buClr>
                        <a:buSzPct val="80000"/>
                        <a:buFont typeface="Arial" pitchFamily="34" charset="0"/>
                        <a:buChar char="►"/>
                      </a:pPr>
                      <a:r>
                        <a:rPr lang="en-US" sz="1200" b="0" i="0" u="none" strike="noStrike" dirty="0" smtClean="0">
                          <a:solidFill>
                            <a:srgbClr val="000000"/>
                          </a:solidFill>
                          <a:latin typeface="Arial"/>
                        </a:rPr>
                        <a:t>GFIS Country</a:t>
                      </a:r>
                      <a:endParaRPr lang="en-US" sz="1200" b="0" i="0" u="none" strike="noStrike" dirty="0">
                        <a:solidFill>
                          <a:srgbClr val="000000"/>
                        </a:solidFill>
                        <a:latin typeface="Arial"/>
                      </a:endParaRPr>
                    </a:p>
                    <a:p>
                      <a:pPr marL="457200" indent="0" algn="l" fontAlgn="t">
                        <a:buClr>
                          <a:srgbClr val="FFD200"/>
                        </a:buClr>
                        <a:buSzPct val="80000"/>
                        <a:buFont typeface="Arial" pitchFamily="34" charset="0"/>
                        <a:buChar char="►"/>
                      </a:pPr>
                      <a:r>
                        <a:rPr lang="en-US" sz="1200" b="0" i="0" u="none" strike="noStrike" dirty="0" smtClean="0">
                          <a:solidFill>
                            <a:srgbClr val="000000"/>
                          </a:solidFill>
                          <a:latin typeface="Arial"/>
                        </a:rPr>
                        <a:t>Managerial Country</a:t>
                      </a:r>
                      <a:endParaRPr lang="en-US" sz="1200" b="0" i="0" u="none" strike="noStrike" dirty="0">
                        <a:solidFill>
                          <a:srgbClr val="000000"/>
                        </a:solidFill>
                        <a:latin typeface="Arial"/>
                      </a:endParaRPr>
                    </a:p>
                    <a:p>
                      <a:pPr marL="574675" indent="0" algn="l" fontAlgn="t">
                        <a:buClr>
                          <a:srgbClr val="FFD200"/>
                        </a:buClr>
                        <a:buSzPct val="80000"/>
                        <a:buFont typeface="Arial" pitchFamily="34" charset="0"/>
                        <a:buChar char="►"/>
                      </a:pPr>
                      <a:r>
                        <a:rPr lang="en-US" sz="1200" b="0" i="0" u="none" strike="noStrike" dirty="0" smtClean="0">
                          <a:solidFill>
                            <a:srgbClr val="000000"/>
                          </a:solidFill>
                          <a:latin typeface="Arial"/>
                        </a:rPr>
                        <a:t>Legal Entity</a:t>
                      </a:r>
                    </a:p>
                    <a:p>
                      <a:pPr marL="690563" indent="0" algn="l" fontAlgn="t">
                        <a:buClr>
                          <a:srgbClr val="FFD200"/>
                        </a:buClr>
                        <a:buSzPct val="80000"/>
                        <a:buFont typeface="Arial" pitchFamily="34" charset="0"/>
                        <a:buChar char="►"/>
                      </a:pPr>
                      <a:r>
                        <a:rPr lang="en-US" sz="1200" b="0" i="0" u="none" strike="noStrike" dirty="0" smtClean="0">
                          <a:solidFill>
                            <a:srgbClr val="0070C0"/>
                          </a:solidFill>
                          <a:latin typeface="Arial"/>
                        </a:rPr>
                        <a:t>Business </a:t>
                      </a:r>
                      <a:br>
                        <a:rPr lang="en-US" sz="1200" b="0" i="0" u="none" strike="noStrike" dirty="0" smtClean="0">
                          <a:solidFill>
                            <a:srgbClr val="0070C0"/>
                          </a:solidFill>
                          <a:latin typeface="Arial"/>
                        </a:rPr>
                      </a:br>
                      <a:r>
                        <a:rPr lang="en-US" sz="1200" b="0" i="0" u="none" strike="noStrike" dirty="0" smtClean="0">
                          <a:solidFill>
                            <a:srgbClr val="0070C0"/>
                          </a:solidFill>
                          <a:latin typeface="Arial"/>
                        </a:rPr>
                        <a:t>   Unit</a:t>
                      </a:r>
                      <a:endParaRPr lang="en-US" sz="1200" b="0" i="0" u="none" strike="noStrike" dirty="0">
                        <a:solidFill>
                          <a:srgbClr val="0070C0"/>
                        </a:solidFill>
                        <a:latin typeface="Arial"/>
                      </a:endParaRP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t" latinLnBrk="0" hangingPunct="1">
                        <a:buClr>
                          <a:srgbClr val="FFD200"/>
                        </a:buClr>
                        <a:buSzPct val="80000"/>
                        <a:buFont typeface="Arial" pitchFamily="34" charset="0"/>
                        <a:buChar char="►"/>
                      </a:pPr>
                      <a:r>
                        <a:rPr lang="en-US" sz="1200" b="0" i="0" u="none" strike="noStrike" kern="1200" dirty="0">
                          <a:solidFill>
                            <a:srgbClr val="0070C0"/>
                          </a:solidFill>
                          <a:latin typeface="Arial"/>
                          <a:ea typeface="+mn-ea"/>
                          <a:cs typeface="+mn-cs"/>
                        </a:rPr>
                        <a:t>OUxxx</a:t>
                      </a: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t" latinLnBrk="0" hangingPunct="1">
                        <a:buClr>
                          <a:srgbClr val="FFD200"/>
                        </a:buClr>
                        <a:buSzPct val="80000"/>
                        <a:buFont typeface="Arial" pitchFamily="34" charset="0"/>
                        <a:buChar char="►"/>
                      </a:pPr>
                      <a:r>
                        <a:rPr lang="en-US" sz="1200" b="0" i="0" u="none" strike="noStrike" kern="1200" dirty="0">
                          <a:solidFill>
                            <a:srgbClr val="0070C0"/>
                          </a:solidFill>
                          <a:latin typeface="Arial"/>
                          <a:ea typeface="+mn-ea"/>
                          <a:cs typeface="+mn-cs"/>
                        </a:rPr>
                        <a:t>MUxxx</a:t>
                      </a: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buClr>
                          <a:srgbClr val="FFC000"/>
                        </a:buClr>
                        <a:buSzPct val="80000"/>
                        <a:buFont typeface="Arial" pitchFamily="34" charset="0"/>
                        <a:buChar char="►"/>
                      </a:pPr>
                      <a:r>
                        <a:rPr lang="en-US" sz="1200" b="0" i="0" u="none" strike="noStrike" kern="1200" dirty="0">
                          <a:solidFill>
                            <a:srgbClr val="000000"/>
                          </a:solidFill>
                          <a:latin typeface="Arial"/>
                          <a:ea typeface="+mn-ea"/>
                          <a:cs typeface="+mn-cs"/>
                        </a:rPr>
                        <a:t>Service </a:t>
                      </a:r>
                      <a:r>
                        <a:rPr lang="en-US" sz="1200" b="0" i="0" u="none" strike="noStrike" kern="1200" dirty="0" smtClean="0">
                          <a:solidFill>
                            <a:srgbClr val="000000"/>
                          </a:solidFill>
                          <a:latin typeface="Arial"/>
                          <a:ea typeface="+mn-ea"/>
                          <a:cs typeface="+mn-cs"/>
                        </a:rPr>
                        <a:t>Line</a:t>
                      </a:r>
                      <a:endParaRPr lang="en-US" sz="1200" b="0" i="0" u="none" strike="noStrike" kern="1200" dirty="0">
                        <a:solidFill>
                          <a:srgbClr val="000000"/>
                        </a:solidFill>
                        <a:latin typeface="Arial"/>
                        <a:ea typeface="+mn-ea"/>
                        <a:cs typeface="+mn-cs"/>
                      </a:endParaRPr>
                    </a:p>
                    <a:p>
                      <a:pPr marL="117475" indent="0" algn="l" fontAlgn="t">
                        <a:buClr>
                          <a:srgbClr val="FFC000"/>
                        </a:buClr>
                        <a:buSzPct val="80000"/>
                        <a:buFont typeface="Arial" pitchFamily="34" charset="0"/>
                        <a:buChar char="►"/>
                      </a:pPr>
                      <a:r>
                        <a:rPr lang="en-US" sz="1200" b="0" i="0" u="none" strike="noStrike" dirty="0" smtClean="0">
                          <a:solidFill>
                            <a:srgbClr val="000000"/>
                          </a:solidFill>
                          <a:latin typeface="Arial"/>
                        </a:rPr>
                        <a:t>Sub </a:t>
                      </a:r>
                      <a:r>
                        <a:rPr lang="en-US" sz="1200" b="0" i="0" u="none" strike="noStrike" dirty="0">
                          <a:solidFill>
                            <a:srgbClr val="000000"/>
                          </a:solidFill>
                          <a:latin typeface="Arial"/>
                        </a:rPr>
                        <a:t>Service Line </a:t>
                      </a:r>
                      <a:r>
                        <a:rPr lang="en-US" sz="1200" b="0" i="0" u="none" strike="noStrike" dirty="0" smtClean="0">
                          <a:solidFill>
                            <a:srgbClr val="000000"/>
                          </a:solidFill>
                          <a:latin typeface="Arial"/>
                        </a:rPr>
                        <a:t> </a:t>
                      </a:r>
                      <a:br>
                        <a:rPr lang="en-US" sz="1200" b="0" i="0" u="none" strike="noStrike" dirty="0" smtClean="0">
                          <a:solidFill>
                            <a:srgbClr val="000000"/>
                          </a:solidFill>
                          <a:latin typeface="Arial"/>
                        </a:rPr>
                      </a:br>
                      <a:r>
                        <a:rPr lang="en-US" sz="1200" b="0" i="0" u="none" strike="noStrike" dirty="0" smtClean="0">
                          <a:solidFill>
                            <a:srgbClr val="000000"/>
                          </a:solidFill>
                          <a:latin typeface="Arial"/>
                        </a:rPr>
                        <a:t>   Groups</a:t>
                      </a:r>
                      <a:endParaRPr lang="en-US" sz="1200" b="0" i="0" u="none" strike="noStrike" dirty="0">
                        <a:solidFill>
                          <a:srgbClr val="000000"/>
                        </a:solidFill>
                        <a:latin typeface="Arial"/>
                      </a:endParaRPr>
                    </a:p>
                    <a:p>
                      <a:pPr marL="233363" indent="0" algn="l" fontAlgn="t">
                        <a:buClr>
                          <a:srgbClr val="FFC000"/>
                        </a:buClr>
                        <a:buSzPct val="80000"/>
                        <a:buFont typeface="Arial" pitchFamily="34" charset="0"/>
                        <a:buChar char="►"/>
                      </a:pPr>
                      <a:r>
                        <a:rPr lang="en-US" sz="1200" b="0" i="0" u="none" strike="noStrike" dirty="0" smtClean="0">
                          <a:solidFill>
                            <a:srgbClr val="000000"/>
                          </a:solidFill>
                          <a:latin typeface="Arial"/>
                        </a:rPr>
                        <a:t>Sub </a:t>
                      </a:r>
                      <a:r>
                        <a:rPr lang="en-US" sz="1200" b="0" i="0" u="none" strike="noStrike" dirty="0">
                          <a:solidFill>
                            <a:srgbClr val="000000"/>
                          </a:solidFill>
                          <a:latin typeface="Arial"/>
                        </a:rPr>
                        <a:t>Service </a:t>
                      </a:r>
                      <a:r>
                        <a:rPr lang="en-US" sz="1200" b="0" i="0" u="none" strike="noStrike" dirty="0" smtClean="0">
                          <a:solidFill>
                            <a:srgbClr val="000000"/>
                          </a:solidFill>
                          <a:latin typeface="Arial"/>
                        </a:rPr>
                        <a:t>Lines</a:t>
                      </a:r>
                      <a:endParaRPr lang="en-US" sz="1200" b="0" i="0" u="none" strike="noStrike" dirty="0">
                        <a:solidFill>
                          <a:srgbClr val="000000"/>
                        </a:solidFill>
                        <a:latin typeface="Arial"/>
                      </a:endParaRPr>
                    </a:p>
                    <a:p>
                      <a:pPr marL="339725" indent="0" algn="l" fontAlgn="t">
                        <a:buClr>
                          <a:srgbClr val="FFC000"/>
                        </a:buClr>
                        <a:buSzPct val="80000"/>
                        <a:buFont typeface="Arial" pitchFamily="34" charset="0"/>
                        <a:buChar char="►"/>
                      </a:pPr>
                      <a:r>
                        <a:rPr lang="en-US" sz="1200" b="0" i="0" u="none" strike="noStrike" dirty="0" smtClean="0">
                          <a:solidFill>
                            <a:srgbClr val="000000"/>
                          </a:solidFill>
                          <a:latin typeface="Arial"/>
                        </a:rPr>
                        <a:t>SMU Groups</a:t>
                      </a:r>
                      <a:endParaRPr lang="en-US" sz="1200" b="0" i="0" u="none" strike="noStrike" dirty="0">
                        <a:solidFill>
                          <a:srgbClr val="000000"/>
                        </a:solidFill>
                        <a:latin typeface="Arial"/>
                      </a:endParaRPr>
                    </a:p>
                    <a:p>
                      <a:pPr marL="457200"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SMUs</a:t>
                      </a:r>
                      <a:endParaRPr lang="en-US" sz="1200" b="0" i="0" u="none" strike="noStrike" kern="1200" dirty="0">
                        <a:solidFill>
                          <a:srgbClr val="0070C0"/>
                        </a:solidFill>
                        <a:latin typeface="Arial"/>
                        <a:ea typeface="+mn-ea"/>
                        <a:cs typeface="+mn-cs"/>
                      </a:endParaRP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buClr>
                          <a:srgbClr val="FFC000"/>
                        </a:buClr>
                        <a:buSzPct val="80000"/>
                        <a:buFont typeface="Arial" pitchFamily="34" charset="0"/>
                        <a:buChar char="►"/>
                      </a:pPr>
                      <a:r>
                        <a:rPr lang="en-US" sz="1200" b="0" i="0" u="none" strike="noStrike" kern="1200" dirty="0" smtClean="0">
                          <a:solidFill>
                            <a:srgbClr val="000000"/>
                          </a:solidFill>
                          <a:latin typeface="+mn-lt"/>
                          <a:ea typeface="+mn-ea"/>
                          <a:cs typeface="+mn-cs"/>
                        </a:rPr>
                        <a:t>All</a:t>
                      </a:r>
                      <a:r>
                        <a:rPr lang="en-US" sz="1200" b="0" i="0" u="none" strike="noStrike" kern="1200" baseline="0" dirty="0" smtClean="0">
                          <a:solidFill>
                            <a:srgbClr val="000000"/>
                          </a:solidFill>
                          <a:latin typeface="+mn-lt"/>
                          <a:ea typeface="+mn-ea"/>
                          <a:cs typeface="+mn-cs"/>
                        </a:rPr>
                        <a:t> Markets</a:t>
                      </a:r>
                      <a:endParaRPr lang="en-US" sz="1200" b="0" i="0" u="none" strike="noStrike" kern="1200" dirty="0" smtClean="0">
                        <a:solidFill>
                          <a:srgbClr val="000000"/>
                        </a:solidFill>
                        <a:latin typeface="+mn-lt"/>
                        <a:ea typeface="+mn-ea"/>
                        <a:cs typeface="+mn-cs"/>
                      </a:endParaRPr>
                    </a:p>
                    <a:p>
                      <a:pPr marL="117475"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Developed markets</a:t>
                      </a:r>
                    </a:p>
                    <a:p>
                      <a:pPr marL="117475"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Emerging markets</a:t>
                      </a:r>
                    </a:p>
                    <a:p>
                      <a:pPr marL="117475"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FSO markets</a:t>
                      </a:r>
                    </a:p>
                    <a:p>
                      <a:pPr marL="117475" indent="0" algn="l" fontAlgn="t">
                        <a:buClr>
                          <a:srgbClr val="FFC000"/>
                        </a:buClr>
                        <a:buSzPct val="80000"/>
                        <a:buFont typeface="Arial" pitchFamily="34" charset="0"/>
                        <a:buChar char="►"/>
                      </a:pPr>
                      <a:r>
                        <a:rPr lang="en-US" sz="1200" b="0" i="0" u="none" strike="noStrike" kern="1200" dirty="0" smtClean="0">
                          <a:solidFill>
                            <a:srgbClr val="0070C0"/>
                          </a:solidFill>
                          <a:latin typeface="Arial"/>
                          <a:ea typeface="+mn-ea"/>
                          <a:cs typeface="+mn-cs"/>
                        </a:rPr>
                        <a:t>Other markets</a:t>
                      </a:r>
                    </a:p>
                  </a:txBody>
                  <a:tcPr marR="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381001" y="6006126"/>
            <a:ext cx="8610599" cy="276999"/>
          </a:xfrm>
          <a:prstGeom prst="rect">
            <a:avLst/>
          </a:prstGeom>
          <a:noFill/>
        </p:spPr>
        <p:txBody>
          <a:bodyPr wrap="square" rtlCol="0">
            <a:spAutoFit/>
          </a:bodyPr>
          <a:lstStyle/>
          <a:p>
            <a:pPr marL="0" lvl="2" algn="l" defTabSz="873125" eaLnBrk="0" hangingPunct="0">
              <a:spcBef>
                <a:spcPts val="300"/>
              </a:spcBef>
              <a:spcAft>
                <a:spcPts val="0"/>
              </a:spcAft>
              <a:buClr>
                <a:srgbClr val="FFD200"/>
              </a:buClr>
              <a:buSzPct val="75000"/>
              <a:tabLst>
                <a:tab pos="2154238" algn="l"/>
              </a:tabLst>
            </a:pPr>
            <a:r>
              <a:rPr lang="en-US" sz="1200" b="1" dirty="0" smtClean="0">
                <a:solidFill>
                  <a:schemeClr val="bg2"/>
                </a:solidFill>
              </a:rPr>
              <a:t>*OU and MU dimensions are available to the Finance community only</a:t>
            </a:r>
          </a:p>
        </p:txBody>
      </p:sp>
      <p:sp>
        <p:nvSpPr>
          <p:cNvPr id="6" name="Text Placeholder 3"/>
          <p:cNvSpPr txBox="1">
            <a:spLocks/>
          </p:cNvSpPr>
          <p:nvPr/>
        </p:nvSpPr>
        <p:spPr>
          <a:xfrm>
            <a:off x="457200" y="1138544"/>
            <a:ext cx="8229600" cy="533400"/>
          </a:xfrm>
          <a:prstGeom prst="rect">
            <a:avLst/>
          </a:prstGeom>
        </p:spPr>
        <p:txBody>
          <a:bodyPr lIns="0" tIns="0" rIns="0" bIns="0"/>
          <a:lstStyle/>
          <a:p>
            <a:pPr marL="0" lvl="1" defTabSz="873125" eaLnBrk="0" hangingPunct="0">
              <a:spcBef>
                <a:spcPts val="600"/>
              </a:spcBef>
              <a:spcAft>
                <a:spcPts val="600"/>
              </a:spcAft>
              <a:buClr>
                <a:srgbClr val="FFD200"/>
              </a:buClr>
              <a:buSzPct val="75000"/>
              <a:tabLst>
                <a:tab pos="2154238" algn="l"/>
              </a:tabLst>
            </a:pPr>
            <a:r>
              <a:rPr lang="en-US" b="1" i="1" dirty="0" smtClean="0">
                <a:solidFill>
                  <a:schemeClr val="bg2"/>
                </a:solidFill>
              </a:rPr>
              <a:t>Although the code block is the lowest level in the Management Dimension, each code block element can be queried separately using the dimensions below</a:t>
            </a:r>
          </a:p>
        </p:txBody>
      </p:sp>
      <p:sp>
        <p:nvSpPr>
          <p:cNvPr id="7" name="Rectangle 6"/>
          <p:cNvSpPr/>
          <p:nvPr/>
        </p:nvSpPr>
        <p:spPr>
          <a:xfrm>
            <a:off x="838200" y="4212180"/>
            <a:ext cx="1066800" cy="3960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 name="Rectangle 7"/>
          <p:cNvSpPr/>
          <p:nvPr/>
        </p:nvSpPr>
        <p:spPr>
          <a:xfrm>
            <a:off x="2667000" y="4413250"/>
            <a:ext cx="914400" cy="38735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Rectangle 8"/>
          <p:cNvSpPr/>
          <p:nvPr/>
        </p:nvSpPr>
        <p:spPr>
          <a:xfrm>
            <a:off x="3638550" y="3100136"/>
            <a:ext cx="725904" cy="2286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p:cNvSpPr/>
          <p:nvPr/>
        </p:nvSpPr>
        <p:spPr>
          <a:xfrm>
            <a:off x="4540918" y="3100136"/>
            <a:ext cx="725904" cy="2286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p:cNvSpPr/>
          <p:nvPr/>
        </p:nvSpPr>
        <p:spPr>
          <a:xfrm>
            <a:off x="6083300" y="4032250"/>
            <a:ext cx="725904" cy="2286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TextBox 11"/>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sp>
        <p:nvSpPr>
          <p:cNvPr id="13" name="Rectangle 12"/>
          <p:cNvSpPr/>
          <p:nvPr/>
        </p:nvSpPr>
        <p:spPr>
          <a:xfrm>
            <a:off x="7588250" y="3302000"/>
            <a:ext cx="1440000" cy="7560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20876080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GL Accounts</a:t>
            </a:r>
            <a:endParaRPr lang="en-US" dirty="0">
              <a:solidFill>
                <a:schemeClr val="bg1"/>
              </a:solidFill>
            </a:endParaRPr>
          </a:p>
        </p:txBody>
      </p:sp>
      <p:sp>
        <p:nvSpPr>
          <p:cNvPr id="16" name="Rectangle 15"/>
          <p:cNvSpPr/>
          <p:nvPr/>
        </p:nvSpPr>
        <p:spPr>
          <a:xfrm>
            <a:off x="480060" y="2921567"/>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81567"/>
            <a:ext cx="2696674" cy="27276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Hierarchy of P&amp;L, Balance Sheet and statistical accounts including additional calculated KPIs</a:t>
            </a:r>
          </a:p>
          <a:p>
            <a:pPr marL="177706" indent="-177706">
              <a:spcAft>
                <a:spcPts val="300"/>
              </a:spcAft>
              <a:buClr>
                <a:srgbClr val="FFC000"/>
              </a:buClr>
              <a:buSzPct val="75000"/>
              <a:buFont typeface="Arial" pitchFamily="34" charset="0"/>
              <a:buChar char="►"/>
            </a:pPr>
            <a:r>
              <a:rPr lang="en-US" sz="1400" dirty="0" smtClean="0">
                <a:solidFill>
                  <a:srgbClr val="646464"/>
                </a:solidFill>
              </a:rPr>
              <a:t>Optimized for analysis</a:t>
            </a:r>
            <a:endParaRPr lang="en-US" sz="1400" dirty="0">
              <a:solidFill>
                <a:srgbClr val="646464"/>
              </a:solidFill>
            </a:endParaRPr>
          </a:p>
          <a:p>
            <a:pPr marL="177706" indent="-177706">
              <a:spcAft>
                <a:spcPts val="300"/>
              </a:spcAft>
              <a:buClr>
                <a:srgbClr val="FFC000"/>
              </a:buClr>
              <a:buSzPct val="75000"/>
              <a:buFont typeface="Arial" pitchFamily="34" charset="0"/>
              <a:buChar char="►"/>
            </a:pPr>
            <a:r>
              <a:rPr lang="en-US" sz="1400" dirty="0">
                <a:solidFill>
                  <a:srgbClr val="646464"/>
                </a:solidFill>
              </a:rPr>
              <a:t>Lowest level</a:t>
            </a:r>
            <a:r>
              <a:rPr lang="en-US" sz="1400" dirty="0" smtClean="0">
                <a:solidFill>
                  <a:srgbClr val="646464"/>
                </a:solidFill>
              </a:rPr>
              <a:t>: GL Account </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GL Accounts</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smtClean="0">
                <a:solidFill>
                  <a:schemeClr val="bg2"/>
                </a:solidFill>
              </a:rPr>
              <a:t>Globally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Structured roll up of GL Accounts to support Operations Statement, Balance Sheet, Statistical Accounts and KPIs</a:t>
            </a:r>
          </a:p>
        </p:txBody>
      </p:sp>
      <p:sp>
        <p:nvSpPr>
          <p:cNvPr id="12" name="Rectangle 11"/>
          <p:cNvSpPr/>
          <p:nvPr/>
        </p:nvSpPr>
        <p:spPr>
          <a:xfrm>
            <a:off x="3505200" y="2921567"/>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3" name="Rectangle 12"/>
          <p:cNvSpPr/>
          <p:nvPr/>
        </p:nvSpPr>
        <p:spPr>
          <a:xfrm>
            <a:off x="3505200" y="3281567"/>
            <a:ext cx="2696674" cy="27276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7170" name="Picture 2"/>
          <p:cNvPicPr>
            <a:picLocks noChangeAspect="1" noChangeArrowheads="1"/>
          </p:cNvPicPr>
          <p:nvPr/>
        </p:nvPicPr>
        <p:blipFill>
          <a:blip r:embed="rId2" cstate="print"/>
          <a:srcRect/>
          <a:stretch>
            <a:fillRect/>
          </a:stretch>
        </p:blipFill>
        <p:spPr bwMode="auto">
          <a:xfrm>
            <a:off x="3509470" y="3277210"/>
            <a:ext cx="2656325" cy="91074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6469063" y="2897188"/>
            <a:ext cx="2201267" cy="3112242"/>
          </a:xfrm>
          <a:prstGeom prst="rect">
            <a:avLst/>
          </a:prstGeom>
          <a:noFill/>
          <a:ln w="9525">
            <a:noFill/>
            <a:miter lim="800000"/>
            <a:headEnd/>
            <a:tailEnd/>
          </a:ln>
        </p:spPr>
      </p:pic>
    </p:spTree>
    <p:extLst>
      <p:ext uri="{BB962C8B-B14F-4D97-AF65-F5344CB8AC3E}">
        <p14:creationId xmlns:p14="http://schemas.microsoft.com/office/powerpoint/2010/main" val="35272920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Fiscal</a:t>
            </a:r>
            <a:endParaRPr lang="en-US" dirty="0">
              <a:solidFill>
                <a:schemeClr val="bg1"/>
              </a:solidFill>
            </a:endParaRPr>
          </a:p>
        </p:txBody>
      </p:sp>
      <p:sp>
        <p:nvSpPr>
          <p:cNvPr id="16" name="Rectangle 15"/>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Captures the fiscal year to which the data is linked</a:t>
            </a: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Fiscal</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smtClean="0">
                <a:solidFill>
                  <a:schemeClr val="bg2"/>
                </a:solidFill>
              </a:rPr>
              <a:t>Globally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Contains the current year and 2 years of historical data</a:t>
            </a:r>
            <a:endParaRPr lang="en-US" sz="1400" b="1" i="1" dirty="0"/>
          </a:p>
        </p:txBody>
      </p:sp>
      <p:sp>
        <p:nvSpPr>
          <p:cNvPr id="11" name="Rectangle 10"/>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2" name="Rectangle 11"/>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8194" name="Picture 2"/>
          <p:cNvPicPr>
            <a:picLocks noChangeAspect="1" noChangeArrowheads="1"/>
          </p:cNvPicPr>
          <p:nvPr/>
        </p:nvPicPr>
        <p:blipFill>
          <a:blip r:embed="rId3" cstate="print"/>
          <a:srcRect/>
          <a:stretch>
            <a:fillRect/>
          </a:stretch>
        </p:blipFill>
        <p:spPr bwMode="auto">
          <a:xfrm>
            <a:off x="3509470" y="3277211"/>
            <a:ext cx="2656325" cy="176783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6469064" y="2897189"/>
            <a:ext cx="2201266" cy="3263899"/>
          </a:xfrm>
          <a:prstGeom prst="rect">
            <a:avLst/>
          </a:prstGeom>
          <a:noFill/>
          <a:ln w="9525">
            <a:noFill/>
            <a:miter lim="800000"/>
            <a:headEnd/>
            <a:tailEnd/>
          </a:ln>
        </p:spPr>
      </p:pic>
    </p:spTree>
    <p:extLst>
      <p:ext uri="{BB962C8B-B14F-4D97-AF65-F5344CB8AC3E}">
        <p14:creationId xmlns:p14="http://schemas.microsoft.com/office/powerpoint/2010/main" val="28420281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Period Type</a:t>
            </a:r>
            <a:endParaRPr lang="en-US" dirty="0">
              <a:solidFill>
                <a:schemeClr val="bg1"/>
              </a:solidFill>
            </a:endParaRPr>
          </a:p>
        </p:txBody>
      </p:sp>
      <p:sp>
        <p:nvSpPr>
          <p:cNvPr id="16" name="Rectangle 15"/>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In addition to MTD and YTD, it contains additional roll ups for Week</a:t>
            </a: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Period Type</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smtClean="0">
                <a:solidFill>
                  <a:schemeClr val="bg2"/>
                </a:solidFill>
              </a:rPr>
              <a:t>Globally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marL="360363" lvl="1" indent="-360363">
              <a:lnSpc>
                <a:spcPts val="1600"/>
              </a:lnSpc>
              <a:spcBef>
                <a:spcPts val="400"/>
              </a:spcBef>
              <a:spcAft>
                <a:spcPts val="400"/>
              </a:spcAft>
            </a:pPr>
            <a:r>
              <a:rPr lang="en-US" sz="1400" b="1" i="1" dirty="0" smtClean="0">
                <a:solidFill>
                  <a:schemeClr val="bg1"/>
                </a:solidFill>
              </a:rPr>
              <a:t>Allows user to swap between MTD and YTD views</a:t>
            </a:r>
          </a:p>
          <a:p>
            <a:pPr marL="360363" lvl="1" indent="-360363">
              <a:lnSpc>
                <a:spcPts val="1600"/>
              </a:lnSpc>
              <a:spcBef>
                <a:spcPts val="400"/>
              </a:spcBef>
              <a:spcAft>
                <a:spcPts val="400"/>
              </a:spcAft>
            </a:pPr>
            <a:r>
              <a:rPr lang="en-US" sz="1400" b="1" i="1" dirty="0" smtClean="0">
                <a:solidFill>
                  <a:schemeClr val="bg1"/>
                </a:solidFill>
              </a:rPr>
              <a:t>Additional period types will be added as part of a future release</a:t>
            </a:r>
          </a:p>
        </p:txBody>
      </p:sp>
      <p:sp>
        <p:nvSpPr>
          <p:cNvPr id="11" name="Rectangle 10"/>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2" name="Rectangle 11"/>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9218" name="Picture 2"/>
          <p:cNvPicPr>
            <a:picLocks noChangeAspect="1" noChangeArrowheads="1"/>
          </p:cNvPicPr>
          <p:nvPr/>
        </p:nvPicPr>
        <p:blipFill>
          <a:blip r:embed="rId2" cstate="print"/>
          <a:srcRect/>
          <a:stretch>
            <a:fillRect/>
          </a:stretch>
        </p:blipFill>
        <p:spPr bwMode="auto">
          <a:xfrm>
            <a:off x="3509470" y="3277209"/>
            <a:ext cx="2656325" cy="834845"/>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6469063" y="2897188"/>
            <a:ext cx="2201267" cy="3263900"/>
          </a:xfrm>
          <a:prstGeom prst="rect">
            <a:avLst/>
          </a:prstGeom>
          <a:noFill/>
          <a:ln w="9525">
            <a:noFill/>
            <a:miter lim="800000"/>
            <a:headEnd/>
            <a:tailEnd/>
          </a:ln>
        </p:spPr>
      </p:pic>
    </p:spTree>
    <p:extLst>
      <p:ext uri="{BB962C8B-B14F-4D97-AF65-F5344CB8AC3E}">
        <p14:creationId xmlns:p14="http://schemas.microsoft.com/office/powerpoint/2010/main" val="14125448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Currency*</a:t>
            </a:r>
            <a:endParaRPr lang="en-US" dirty="0">
              <a:solidFill>
                <a:schemeClr val="bg1"/>
              </a:solidFill>
            </a:endParaRPr>
          </a:p>
        </p:txBody>
      </p:sp>
      <p:sp>
        <p:nvSpPr>
          <p:cNvPr id="16" name="Rectangle 15"/>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t>Allows the user to look at the data in different currencies</a:t>
            </a:r>
            <a:endParaRPr lang="en-US" sz="1400" dirty="0">
              <a:solidFill>
                <a:srgbClr val="646464"/>
              </a:solidFill>
            </a:endParaRP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Currency</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smtClean="0">
                <a:solidFill>
                  <a:schemeClr val="bg2"/>
                </a:solidFill>
              </a:rPr>
              <a:t>Globally defined</a:t>
            </a:r>
          </a:p>
          <a:p>
            <a:pPr algn="l"/>
            <a:r>
              <a:rPr lang="en-US" sz="1400" dirty="0" smtClean="0">
                <a:solidFill>
                  <a:schemeClr val="bg2"/>
                </a:solidFill>
              </a:rPr>
              <a:t>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Allows the user to swap between Local, Area, Alternate Area and Global currencies</a:t>
            </a:r>
          </a:p>
        </p:txBody>
      </p:sp>
      <p:sp>
        <p:nvSpPr>
          <p:cNvPr id="15" name="Rectangle 14"/>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7" name="Rectangle 16"/>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9218" name="Picture 2"/>
          <p:cNvPicPr>
            <a:picLocks noChangeAspect="1" noChangeArrowheads="1"/>
          </p:cNvPicPr>
          <p:nvPr/>
        </p:nvPicPr>
        <p:blipFill>
          <a:blip r:embed="rId2" cstate="print"/>
          <a:srcRect/>
          <a:stretch>
            <a:fillRect/>
          </a:stretch>
        </p:blipFill>
        <p:spPr bwMode="auto">
          <a:xfrm>
            <a:off x="6440324" y="2895600"/>
            <a:ext cx="2258005" cy="3276600"/>
          </a:xfrm>
          <a:prstGeom prst="rect">
            <a:avLst/>
          </a:prstGeom>
          <a:noFill/>
          <a:ln w="9525">
            <a:noFill/>
            <a:miter lim="800000"/>
            <a:headEnd/>
            <a:tailEnd/>
          </a:ln>
        </p:spPr>
      </p:pic>
      <p:pic>
        <p:nvPicPr>
          <p:cNvPr id="10242" name="Picture 2"/>
          <p:cNvPicPr>
            <a:picLocks noChangeAspect="1" noChangeArrowheads="1"/>
          </p:cNvPicPr>
          <p:nvPr/>
        </p:nvPicPr>
        <p:blipFill>
          <a:blip r:embed="rId3" cstate="print"/>
          <a:srcRect/>
          <a:stretch>
            <a:fillRect/>
          </a:stretch>
        </p:blipFill>
        <p:spPr bwMode="auto">
          <a:xfrm>
            <a:off x="3509470" y="3277210"/>
            <a:ext cx="1514475" cy="1600200"/>
          </a:xfrm>
          <a:prstGeom prst="rect">
            <a:avLst/>
          </a:prstGeom>
          <a:noFill/>
          <a:ln w="9525">
            <a:noFill/>
            <a:miter lim="800000"/>
            <a:headEnd/>
            <a:tailEnd/>
          </a:ln>
        </p:spPr>
      </p:pic>
      <p:sp>
        <p:nvSpPr>
          <p:cNvPr id="12" name="TextBox 11"/>
          <p:cNvSpPr txBox="1"/>
          <p:nvPr/>
        </p:nvSpPr>
        <p:spPr>
          <a:xfrm>
            <a:off x="6364048" y="838200"/>
            <a:ext cx="2322752" cy="246221"/>
          </a:xfrm>
          <a:prstGeom prst="rect">
            <a:avLst/>
          </a:prstGeom>
          <a:noFill/>
        </p:spPr>
        <p:txBody>
          <a:bodyPr wrap="none" lIns="0" rIns="0" rtlCol="0">
            <a:spAutoFit/>
          </a:bodyPr>
          <a:lstStyle/>
          <a:p>
            <a:pPr algn="r"/>
            <a:r>
              <a:rPr lang="en-US" sz="1000" i="1" dirty="0" smtClean="0"/>
              <a:t>* P&amp;B reports only contain constant rates</a:t>
            </a:r>
            <a:endParaRPr lang="en-US" sz="1000" i="1" dirty="0"/>
          </a:p>
        </p:txBody>
      </p:sp>
    </p:spTree>
    <p:extLst>
      <p:ext uri="{BB962C8B-B14F-4D97-AF65-F5344CB8AC3E}">
        <p14:creationId xmlns:p14="http://schemas.microsoft.com/office/powerpoint/2010/main" val="2248745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GB" dirty="0" smtClean="0"/>
              <a:t>Topics</a:t>
            </a:r>
            <a:endParaRPr lang="en-GB" dirty="0"/>
          </a:p>
        </p:txBody>
      </p:sp>
      <p:sp>
        <p:nvSpPr>
          <p:cNvPr id="9" name="Right Arrow 8"/>
          <p:cNvSpPr/>
          <p:nvPr/>
        </p:nvSpPr>
        <p:spPr>
          <a:xfrm>
            <a:off x="114300" y="1905000"/>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grpSp>
        <p:nvGrpSpPr>
          <p:cNvPr id="2" name="Group 40"/>
          <p:cNvGrpSpPr/>
          <p:nvPr/>
        </p:nvGrpSpPr>
        <p:grpSpPr>
          <a:xfrm>
            <a:off x="828064" y="1600200"/>
            <a:ext cx="7487872" cy="274320"/>
            <a:chOff x="826707" y="1600200"/>
            <a:chExt cx="7487872" cy="274320"/>
          </a:xfrm>
          <a:solidFill>
            <a:schemeClr val="accent3"/>
          </a:solidFill>
        </p:grpSpPr>
        <p:sp>
          <p:nvSpPr>
            <p:cNvPr id="42" name="Rectangle 5">
              <a:hlinkClick r:id="rId2" action="ppaction://hlinksldjump"/>
            </p:cNvPr>
            <p:cNvSpPr>
              <a:spLocks noChangeArrowheads="1"/>
            </p:cNvSpPr>
            <p:nvPr/>
          </p:nvSpPr>
          <p:spPr bwMode="gray">
            <a:xfrm>
              <a:off x="826707" y="1600200"/>
              <a:ext cx="532133" cy="274320"/>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2</a:t>
              </a:r>
              <a:r>
                <a:rPr lang="en-GB" dirty="0" smtClean="0">
                  <a:solidFill>
                    <a:schemeClr val="bg2"/>
                  </a:solidFill>
                </a:rPr>
                <a:t>.</a:t>
              </a:r>
              <a:endParaRPr lang="en-GB" b="0" dirty="0">
                <a:solidFill>
                  <a:schemeClr val="bg2"/>
                </a:solidFill>
              </a:endParaRPr>
            </a:p>
          </p:txBody>
        </p:sp>
        <p:sp>
          <p:nvSpPr>
            <p:cNvPr id="43" name="Rectangle 6">
              <a:hlinkClick r:id="rId2" action="ppaction://hlinksldjump"/>
            </p:cNvPr>
            <p:cNvSpPr>
              <a:spLocks noChangeArrowheads="1"/>
            </p:cNvSpPr>
            <p:nvPr/>
          </p:nvSpPr>
          <p:spPr bwMode="gray">
            <a:xfrm>
              <a:off x="1520380" y="1600200"/>
              <a:ext cx="6794199" cy="274320"/>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Objective of the Reporting Platform</a:t>
              </a:r>
              <a:endParaRPr lang="en-GB" b="0" dirty="0">
                <a:solidFill>
                  <a:schemeClr val="bg2"/>
                </a:solidFill>
              </a:endParaRPr>
            </a:p>
          </p:txBody>
        </p:sp>
      </p:grpSp>
      <p:grpSp>
        <p:nvGrpSpPr>
          <p:cNvPr id="3" name="Group 43"/>
          <p:cNvGrpSpPr/>
          <p:nvPr/>
        </p:nvGrpSpPr>
        <p:grpSpPr>
          <a:xfrm>
            <a:off x="828064" y="1981200"/>
            <a:ext cx="7487872" cy="274320"/>
            <a:chOff x="826707" y="1981200"/>
            <a:chExt cx="7487872" cy="274320"/>
          </a:xfrm>
        </p:grpSpPr>
        <p:sp>
          <p:nvSpPr>
            <p:cNvPr id="45" name="Rectangle 7">
              <a:hlinkClick r:id="" action="ppaction://noaction"/>
            </p:cNvPr>
            <p:cNvSpPr>
              <a:spLocks noChangeArrowheads="1"/>
            </p:cNvSpPr>
            <p:nvPr/>
          </p:nvSpPr>
          <p:spPr bwMode="gray">
            <a:xfrm>
              <a:off x="826707" y="1981200"/>
              <a:ext cx="532133" cy="274320"/>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3</a:t>
              </a:r>
              <a:r>
                <a:rPr lang="en-GB" dirty="0" smtClean="0">
                  <a:solidFill>
                    <a:schemeClr val="bg2"/>
                  </a:solidFill>
                </a:rPr>
                <a:t>.</a:t>
              </a:r>
              <a:endParaRPr lang="en-GB" b="0" dirty="0">
                <a:solidFill>
                  <a:schemeClr val="bg2"/>
                </a:solidFill>
              </a:endParaRPr>
            </a:p>
          </p:txBody>
        </p:sp>
        <p:sp>
          <p:nvSpPr>
            <p:cNvPr id="46" name="Rectangle 8">
              <a:hlinkClick r:id="rId3" action="ppaction://hlinksldjump"/>
            </p:cNvPr>
            <p:cNvSpPr>
              <a:spLocks noChangeArrowheads="1"/>
            </p:cNvSpPr>
            <p:nvPr/>
          </p:nvSpPr>
          <p:spPr bwMode="gray">
            <a:xfrm>
              <a:off x="1520380" y="1981200"/>
              <a:ext cx="6794199" cy="274320"/>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Approach to Standardization</a:t>
              </a:r>
              <a:endParaRPr lang="en-GB" b="0" dirty="0">
                <a:solidFill>
                  <a:schemeClr val="bg2"/>
                </a:solidFill>
              </a:endParaRPr>
            </a:p>
          </p:txBody>
        </p:sp>
      </p:grpSp>
      <p:grpSp>
        <p:nvGrpSpPr>
          <p:cNvPr id="5" name="Group 53"/>
          <p:cNvGrpSpPr/>
          <p:nvPr/>
        </p:nvGrpSpPr>
        <p:grpSpPr>
          <a:xfrm>
            <a:off x="828064" y="1219200"/>
            <a:ext cx="7487872" cy="274320"/>
            <a:chOff x="826707" y="2436225"/>
            <a:chExt cx="7487872" cy="446353"/>
          </a:xfrm>
          <a:solidFill>
            <a:schemeClr val="accent3"/>
          </a:solidFill>
        </p:grpSpPr>
        <p:sp>
          <p:nvSpPr>
            <p:cNvPr id="57" name="Rectangle 9">
              <a:hlinkClick r:id="rId4"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60"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b="0" dirty="0" smtClean="0">
                  <a:solidFill>
                    <a:schemeClr val="bg2"/>
                  </a:solidFill>
                </a:rPr>
                <a:t>Introduction to GFT</a:t>
              </a:r>
              <a:endParaRPr lang="en-GB" b="0" dirty="0">
                <a:solidFill>
                  <a:schemeClr val="bg2"/>
                </a:solidFill>
              </a:endParaRPr>
            </a:p>
          </p:txBody>
        </p:sp>
      </p:grpSp>
      <p:grpSp>
        <p:nvGrpSpPr>
          <p:cNvPr id="38" name="Group 46"/>
          <p:cNvGrpSpPr/>
          <p:nvPr/>
        </p:nvGrpSpPr>
        <p:grpSpPr>
          <a:xfrm>
            <a:off x="838200" y="2362200"/>
            <a:ext cx="7487872" cy="274320"/>
            <a:chOff x="826707" y="2436225"/>
            <a:chExt cx="7487872" cy="446353"/>
          </a:xfrm>
          <a:solidFill>
            <a:schemeClr val="accent3"/>
          </a:solidFill>
        </p:grpSpPr>
        <p:sp>
          <p:nvSpPr>
            <p:cNvPr id="39" name="Rectangle 9">
              <a:hlinkClick r:id="rId4"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4</a:t>
              </a:r>
              <a:r>
                <a:rPr lang="en-GB" dirty="0" smtClean="0">
                  <a:solidFill>
                    <a:schemeClr val="bg2"/>
                  </a:solidFill>
                </a:rPr>
                <a:t>.</a:t>
              </a:r>
              <a:endParaRPr lang="en-GB" b="0" dirty="0">
                <a:solidFill>
                  <a:schemeClr val="bg2"/>
                </a:solidFill>
              </a:endParaRPr>
            </a:p>
          </p:txBody>
        </p:sp>
        <p:sp>
          <p:nvSpPr>
            <p:cNvPr id="40"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Concepts</a:t>
              </a:r>
              <a:endParaRPr lang="en-GB" b="0" dirty="0">
                <a:solidFill>
                  <a:schemeClr val="bg2"/>
                </a:solidFill>
              </a:endParaRPr>
            </a:p>
          </p:txBody>
        </p:sp>
      </p:grpSp>
      <p:grpSp>
        <p:nvGrpSpPr>
          <p:cNvPr id="41" name="Group 89"/>
          <p:cNvGrpSpPr/>
          <p:nvPr/>
        </p:nvGrpSpPr>
        <p:grpSpPr>
          <a:xfrm>
            <a:off x="828064" y="2743200"/>
            <a:ext cx="7487872" cy="274320"/>
            <a:chOff x="826707" y="2436225"/>
            <a:chExt cx="7487872" cy="446353"/>
          </a:xfrm>
          <a:solidFill>
            <a:schemeClr val="accent3"/>
          </a:solidFill>
        </p:grpSpPr>
        <p:sp>
          <p:nvSpPr>
            <p:cNvPr id="44" name="Rectangle 9">
              <a:hlinkClick r:id="rId4" action="ppaction://hlinksldjump"/>
            </p:cNvPr>
            <p:cNvSpPr>
              <a:spLocks noChangeArrowheads="1"/>
            </p:cNvSpPr>
            <p:nvPr/>
          </p:nvSpPr>
          <p:spPr bwMode="gray">
            <a:xfrm>
              <a:off x="826707" y="2436225"/>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a:solidFill>
                    <a:schemeClr val="bg2"/>
                  </a:solidFill>
                </a:rPr>
                <a:t>5</a:t>
              </a:r>
              <a:r>
                <a:rPr lang="en-GB" dirty="0" smtClean="0">
                  <a:solidFill>
                    <a:schemeClr val="bg2"/>
                  </a:solidFill>
                </a:rPr>
                <a:t>.</a:t>
              </a:r>
              <a:endParaRPr lang="en-GB" b="0" dirty="0">
                <a:solidFill>
                  <a:schemeClr val="bg2"/>
                </a:solidFill>
              </a:endParaRPr>
            </a:p>
          </p:txBody>
        </p:sp>
        <p:sp>
          <p:nvSpPr>
            <p:cNvPr id="47" name="Rectangle 10">
              <a:hlinkClick r:id="" action="ppaction://noaction"/>
            </p:cNvPr>
            <p:cNvSpPr>
              <a:spLocks noChangeArrowheads="1"/>
            </p:cNvSpPr>
            <p:nvPr/>
          </p:nvSpPr>
          <p:spPr bwMode="gray">
            <a:xfrm>
              <a:off x="1520380" y="2436225"/>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Report Parameter Overview</a:t>
              </a:r>
              <a:endParaRPr lang="en-GB" b="0" dirty="0">
                <a:solidFill>
                  <a:schemeClr val="bg2"/>
                </a:solidFill>
              </a:endParaRPr>
            </a:p>
          </p:txBody>
        </p:sp>
      </p:grpSp>
    </p:spTree>
    <p:extLst>
      <p:ext uri="{BB962C8B-B14F-4D97-AF65-F5344CB8AC3E}">
        <p14:creationId xmlns:p14="http://schemas.microsoft.com/office/powerpoint/2010/main" val="29989844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Currency Options per Area</a:t>
            </a:r>
            <a:endParaRPr lang="en-US" dirty="0">
              <a:solidFill>
                <a:schemeClr val="bg1"/>
              </a:solidFill>
            </a:endParaRPr>
          </a:p>
        </p:txBody>
      </p:sp>
      <p:sp>
        <p:nvSpPr>
          <p:cNvPr id="4" name="Text Placeholder 3"/>
          <p:cNvSpPr txBox="1">
            <a:spLocks/>
          </p:cNvSpPr>
          <p:nvPr/>
        </p:nvSpPr>
        <p:spPr>
          <a:xfrm>
            <a:off x="457200" y="1143000"/>
            <a:ext cx="8229600" cy="533400"/>
          </a:xfrm>
          <a:prstGeom prst="rect">
            <a:avLst/>
          </a:prstGeom>
        </p:spPr>
        <p:txBody>
          <a:bodyPr lIns="0" tIns="0" rIns="0" bIns="0"/>
          <a:lstStyle/>
          <a:p>
            <a:pPr marL="0" lvl="1" defTabSz="913916" eaLnBrk="0" hangingPunct="0">
              <a:lnSpc>
                <a:spcPct val="85000"/>
              </a:lnSpc>
              <a:spcBef>
                <a:spcPts val="600"/>
              </a:spcBef>
              <a:spcAft>
                <a:spcPts val="600"/>
              </a:spcAft>
              <a:buClr>
                <a:schemeClr val="accent2"/>
              </a:buClr>
              <a:buSzPct val="75000"/>
              <a:tabLst>
                <a:tab pos="2153098" algn="l"/>
              </a:tabLst>
              <a:defRPr/>
            </a:pPr>
            <a:r>
              <a:rPr lang="en-GB" b="1" i="1" dirty="0" smtClean="0">
                <a:solidFill>
                  <a:schemeClr val="bg1"/>
                </a:solidFill>
                <a:latin typeface="+mn-lt"/>
              </a:rPr>
              <a:t>The Global currency is US Dollar, but each Area has a different set of currencies</a:t>
            </a:r>
            <a:endParaRPr lang="en-US" b="1" i="1" dirty="0" smtClean="0">
              <a:solidFill>
                <a:schemeClr val="bg1"/>
              </a:solidFill>
              <a:latin typeface="+mn-lt"/>
            </a:endParaRPr>
          </a:p>
        </p:txBody>
      </p:sp>
      <p:graphicFrame>
        <p:nvGraphicFramePr>
          <p:cNvPr id="6" name="Table 5"/>
          <p:cNvGraphicFramePr>
            <a:graphicFrameLocks noGrp="1"/>
          </p:cNvGraphicFramePr>
          <p:nvPr/>
        </p:nvGraphicFramePr>
        <p:xfrm>
          <a:off x="457200" y="2489200"/>
          <a:ext cx="8229600" cy="185420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pPr algn="ctr"/>
                      <a:endParaRPr lang="en-US" sz="1400" dirty="0">
                        <a:solidFill>
                          <a:schemeClr val="bg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dirty="0" smtClean="0">
                          <a:solidFill>
                            <a:schemeClr val="bg1"/>
                          </a:solidFill>
                        </a:rPr>
                        <a:t>Local</a:t>
                      </a:r>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dirty="0" smtClean="0">
                          <a:solidFill>
                            <a:schemeClr val="bg1"/>
                          </a:solidFill>
                        </a:rPr>
                        <a:t>Area</a:t>
                      </a:r>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dirty="0" smtClean="0">
                          <a:solidFill>
                            <a:schemeClr val="bg1"/>
                          </a:solidFill>
                        </a:rPr>
                        <a:t>Alternate</a:t>
                      </a:r>
                      <a:r>
                        <a:rPr lang="en-US" sz="1400" baseline="0" dirty="0" smtClean="0">
                          <a:solidFill>
                            <a:schemeClr val="bg1"/>
                          </a:solidFill>
                        </a:rPr>
                        <a:t> Area</a:t>
                      </a:r>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dirty="0" smtClean="0">
                          <a:solidFill>
                            <a:schemeClr val="bg1"/>
                          </a:solidFill>
                        </a:rPr>
                        <a:t>Global</a:t>
                      </a:r>
                      <a:endParaRPr 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70840">
                <a:tc>
                  <a:txBody>
                    <a:bodyPr/>
                    <a:lstStyle/>
                    <a:p>
                      <a:r>
                        <a:rPr lang="en-US" sz="1400" dirty="0" smtClean="0">
                          <a:solidFill>
                            <a:schemeClr val="bg1"/>
                          </a:solidFill>
                        </a:rPr>
                        <a:t>Americas</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Various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USD</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USD</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smtClean="0">
                          <a:solidFill>
                            <a:schemeClr val="bg1"/>
                          </a:solidFill>
                        </a:rPr>
                        <a:t>EMEIA</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Various</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EUR</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GBP</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USD</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smtClean="0">
                          <a:solidFill>
                            <a:schemeClr val="bg1"/>
                          </a:solidFill>
                        </a:rPr>
                        <a:t>Asia-Pacific</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Various</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AUD</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USD</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smtClean="0">
                          <a:solidFill>
                            <a:schemeClr val="bg1"/>
                          </a:solidFill>
                        </a:rPr>
                        <a:t>Japan</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YEN</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YEN</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bg1"/>
                          </a:solidFill>
                        </a:rPr>
                        <a:t>USD</a:t>
                      </a: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53952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Scenario*</a:t>
            </a:r>
            <a:endParaRPr lang="en-US" dirty="0">
              <a:solidFill>
                <a:schemeClr val="bg1"/>
              </a:solidFill>
            </a:endParaRPr>
          </a:p>
        </p:txBody>
      </p:sp>
      <p:sp>
        <p:nvSpPr>
          <p:cNvPr id="16" name="Rectangle 15"/>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err="1" smtClean="0">
                <a:solidFill>
                  <a:srgbClr val="646464"/>
                </a:solidFill>
              </a:rPr>
              <a:t>Actuals</a:t>
            </a:r>
            <a:r>
              <a:rPr lang="en-US" sz="1400" dirty="0" smtClean="0">
                <a:solidFill>
                  <a:srgbClr val="646464"/>
                </a:solidFill>
              </a:rPr>
              <a:t> represents GFIS GL + Adjustments + Restatements</a:t>
            </a:r>
          </a:p>
          <a:p>
            <a:pPr marL="177706" indent="-177706">
              <a:spcAft>
                <a:spcPts val="300"/>
              </a:spcAft>
              <a:buClr>
                <a:srgbClr val="FFC000"/>
              </a:buClr>
              <a:buSzPct val="75000"/>
              <a:buFont typeface="Arial" pitchFamily="34" charset="0"/>
              <a:buChar char="►"/>
            </a:pPr>
            <a:r>
              <a:rPr lang="en-US" sz="1400" dirty="0" smtClean="0">
                <a:solidFill>
                  <a:srgbClr val="646464"/>
                </a:solidFill>
              </a:rPr>
              <a:t>GFIS GL represents data as recorded in GFIS</a:t>
            </a:r>
          </a:p>
          <a:p>
            <a:pPr marL="177706" indent="-177706">
              <a:spcAft>
                <a:spcPts val="300"/>
              </a:spcAft>
              <a:buClr>
                <a:srgbClr val="FFC000"/>
              </a:buClr>
              <a:buSzPct val="75000"/>
              <a:buFont typeface="Arial" pitchFamily="34" charset="0"/>
              <a:buChar char="►"/>
            </a:pPr>
            <a:r>
              <a:rPr lang="en-US" sz="1400" dirty="0" smtClean="0">
                <a:solidFill>
                  <a:srgbClr val="646464"/>
                </a:solidFill>
              </a:rPr>
              <a:t>Adjustments captures data for non GFIS countries and outside of GFIS adjustments</a:t>
            </a:r>
          </a:p>
          <a:p>
            <a:pPr marL="177706" indent="-177706">
              <a:spcAft>
                <a:spcPts val="300"/>
              </a:spcAft>
              <a:buClr>
                <a:srgbClr val="FFC000"/>
              </a:buClr>
              <a:buSzPct val="75000"/>
              <a:buFont typeface="Arial" pitchFamily="34" charset="0"/>
              <a:buChar char="►"/>
            </a:pPr>
            <a:r>
              <a:rPr lang="en-US" sz="1400" dirty="0" smtClean="0">
                <a:solidFill>
                  <a:srgbClr val="646464"/>
                </a:solidFill>
              </a:rPr>
              <a:t>Restatements captures prior year restatements for accounting policy changes</a:t>
            </a: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Scenario</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a:t>
            </a:r>
            <a:r>
              <a:rPr lang="en-US" sz="1400" dirty="0">
                <a:solidFill>
                  <a:schemeClr val="bg2"/>
                </a:solidFill>
              </a:rPr>
              <a:t>defined  </a:t>
            </a:r>
            <a:endParaRPr lang="en-US" sz="1200" dirty="0">
              <a:solidFill>
                <a:schemeClr val="bg2"/>
              </a:solidFill>
            </a:endParaRPr>
          </a:p>
        </p:txBody>
      </p:sp>
      <p:sp>
        <p:nvSpPr>
          <p:cNvPr id="26" name="Content Placeholder 2"/>
          <p:cNvSpPr>
            <a:spLocks noGrp="1"/>
          </p:cNvSpPr>
          <p:nvPr>
            <p:ph idx="1"/>
          </p:nvPr>
        </p:nvSpPr>
        <p:spPr>
          <a:xfrm>
            <a:off x="455613" y="1945636"/>
            <a:ext cx="8234362" cy="838200"/>
          </a:xfrm>
        </p:spPr>
        <p:txBody>
          <a:bodyPr/>
          <a:lstStyle/>
          <a:p>
            <a:pPr>
              <a:lnSpc>
                <a:spcPts val="1600"/>
              </a:lnSpc>
              <a:spcBef>
                <a:spcPts val="400"/>
              </a:spcBef>
              <a:spcAft>
                <a:spcPts val="400"/>
              </a:spcAft>
            </a:pPr>
            <a:r>
              <a:rPr lang="en-US" sz="1400" b="1" i="1" dirty="0" smtClean="0"/>
              <a:t>Allows the user to swap between various categories of data</a:t>
            </a:r>
          </a:p>
          <a:p>
            <a:pPr>
              <a:lnSpc>
                <a:spcPts val="1600"/>
              </a:lnSpc>
              <a:spcBef>
                <a:spcPts val="400"/>
              </a:spcBef>
              <a:spcAft>
                <a:spcPts val="400"/>
              </a:spcAft>
            </a:pPr>
            <a:r>
              <a:rPr lang="en-US" sz="1400" b="1" i="1" dirty="0" smtClean="0"/>
              <a:t>Plan / Outlook data is only available in the Current Year</a:t>
            </a:r>
          </a:p>
          <a:p>
            <a:pPr lvl="1">
              <a:spcBef>
                <a:spcPts val="0"/>
              </a:spcBef>
              <a:spcAft>
                <a:spcPts val="0"/>
              </a:spcAft>
            </a:pPr>
            <a:r>
              <a:rPr lang="en-US" sz="1200" b="1" i="1" dirty="0" smtClean="0">
                <a:solidFill>
                  <a:schemeClr val="bg1"/>
                </a:solidFill>
              </a:rPr>
              <a:t>FY12 cube will only capture the FY12 Plan / Outlook Data</a:t>
            </a:r>
          </a:p>
          <a:p>
            <a:pPr lvl="1">
              <a:spcBef>
                <a:spcPts val="0"/>
              </a:spcBef>
              <a:spcAft>
                <a:spcPts val="0"/>
              </a:spcAft>
            </a:pPr>
            <a:r>
              <a:rPr lang="en-US" sz="1200" b="1" i="1" dirty="0" smtClean="0">
                <a:solidFill>
                  <a:schemeClr val="bg1"/>
                </a:solidFill>
              </a:rPr>
              <a:t>FY11 cube will only capture the FY11 Plan / Outlook Data</a:t>
            </a:r>
          </a:p>
        </p:txBody>
      </p:sp>
      <p:sp>
        <p:nvSpPr>
          <p:cNvPr id="15" name="Rectangle 14"/>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7" name="Rectangle 16"/>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14" name="Picture 6"/>
          <p:cNvPicPr>
            <a:picLocks noChangeAspect="1" noChangeArrowheads="1"/>
          </p:cNvPicPr>
          <p:nvPr/>
        </p:nvPicPr>
        <p:blipFill>
          <a:blip r:embed="rId2" cstate="print"/>
          <a:srcRect/>
          <a:stretch>
            <a:fillRect/>
          </a:stretch>
        </p:blipFill>
        <p:spPr bwMode="auto">
          <a:xfrm>
            <a:off x="6437476" y="2897188"/>
            <a:ext cx="2248292" cy="3266770"/>
          </a:xfrm>
          <a:prstGeom prst="rect">
            <a:avLst/>
          </a:prstGeom>
          <a:noFill/>
          <a:ln w="9525">
            <a:noFill/>
            <a:miter lim="800000"/>
            <a:headEnd/>
            <a:tailEnd/>
          </a:ln>
        </p:spPr>
      </p:pic>
      <p:pic>
        <p:nvPicPr>
          <p:cNvPr id="3076" name="Picture 4"/>
          <p:cNvPicPr>
            <a:picLocks noChangeAspect="1" noChangeArrowheads="1"/>
          </p:cNvPicPr>
          <p:nvPr/>
        </p:nvPicPr>
        <p:blipFill>
          <a:blip r:embed="rId3" cstate="print"/>
          <a:srcRect/>
          <a:stretch>
            <a:fillRect/>
          </a:stretch>
        </p:blipFill>
        <p:spPr bwMode="auto">
          <a:xfrm>
            <a:off x="3533664" y="3273651"/>
            <a:ext cx="2642764" cy="2234821"/>
          </a:xfrm>
          <a:prstGeom prst="rect">
            <a:avLst/>
          </a:prstGeom>
          <a:noFill/>
          <a:ln w="9525">
            <a:noFill/>
            <a:miter lim="800000"/>
            <a:headEnd/>
            <a:tailEnd/>
          </a:ln>
        </p:spPr>
      </p:pic>
      <p:sp>
        <p:nvSpPr>
          <p:cNvPr id="12" name="TextBox 11"/>
          <p:cNvSpPr txBox="1"/>
          <p:nvPr/>
        </p:nvSpPr>
        <p:spPr>
          <a:xfrm>
            <a:off x="5174620" y="838200"/>
            <a:ext cx="3512180" cy="246221"/>
          </a:xfrm>
          <a:prstGeom prst="rect">
            <a:avLst/>
          </a:prstGeom>
          <a:noFill/>
        </p:spPr>
        <p:txBody>
          <a:bodyPr wrap="none" lIns="0" rIns="0" rtlCol="0">
            <a:spAutoFit/>
          </a:bodyPr>
          <a:lstStyle/>
          <a:p>
            <a:pPr algn="r"/>
            <a:r>
              <a:rPr lang="en-US" sz="1000" i="1" dirty="0" smtClean="0"/>
              <a:t>* P&amp;B ad-hoc cubes offer additional scenarios (see next page)</a:t>
            </a:r>
            <a:endParaRPr lang="en-US" sz="1000" i="1" dirty="0"/>
          </a:p>
        </p:txBody>
      </p:sp>
      <p:sp>
        <p:nvSpPr>
          <p:cNvPr id="13" name="TextBox 12"/>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spTree>
    <p:extLst>
      <p:ext uri="{BB962C8B-B14F-4D97-AF65-F5344CB8AC3E}">
        <p14:creationId xmlns:p14="http://schemas.microsoft.com/office/powerpoint/2010/main" val="10741589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Dimensions - Scenario</a:t>
            </a:r>
            <a:br>
              <a:rPr lang="en-US" dirty="0" smtClean="0">
                <a:solidFill>
                  <a:schemeClr val="bg1"/>
                </a:solidFill>
              </a:rPr>
            </a:br>
            <a:r>
              <a:rPr lang="en-US" sz="2400" dirty="0" smtClean="0">
                <a:solidFill>
                  <a:schemeClr val="bg1"/>
                </a:solidFill>
              </a:rPr>
              <a:t>P&amp;B specific scenarios</a:t>
            </a:r>
            <a:endParaRPr lang="en-US" dirty="0">
              <a:solidFill>
                <a:schemeClr val="bg1"/>
              </a:solidFill>
            </a:endParaRPr>
          </a:p>
        </p:txBody>
      </p:sp>
      <p:sp>
        <p:nvSpPr>
          <p:cNvPr id="13" name="TextBox 12"/>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graphicFrame>
        <p:nvGraphicFramePr>
          <p:cNvPr id="5" name="Table 4"/>
          <p:cNvGraphicFramePr>
            <a:graphicFrameLocks noGrp="1"/>
          </p:cNvGraphicFramePr>
          <p:nvPr/>
        </p:nvGraphicFramePr>
        <p:xfrm>
          <a:off x="589155" y="1356735"/>
          <a:ext cx="7965690" cy="4231004"/>
        </p:xfrm>
        <a:graphic>
          <a:graphicData uri="http://schemas.openxmlformats.org/drawingml/2006/table">
            <a:tbl>
              <a:tblPr/>
              <a:tblGrid>
                <a:gridCol w="2250690"/>
                <a:gridCol w="5715000"/>
              </a:tblGrid>
              <a:tr h="228599">
                <a:tc>
                  <a:txBody>
                    <a:bodyPr/>
                    <a:lstStyle/>
                    <a:p>
                      <a:pPr marL="0" algn="ctr" defTabSz="914400" rtl="0" eaLnBrk="1" fontAlgn="ctr" latinLnBrk="0" hangingPunct="1"/>
                      <a:r>
                        <a:rPr lang="en-US" sz="1400" b="1" kern="1200" dirty="0">
                          <a:solidFill>
                            <a:schemeClr val="lt1"/>
                          </a:solidFill>
                          <a:latin typeface="+mn-lt"/>
                          <a:ea typeface="+mn-ea"/>
                          <a:cs typeface="+mn-cs"/>
                        </a:rPr>
                        <a:t>Comparison Scenario </a:t>
                      </a:r>
                      <a:r>
                        <a:rPr lang="en-US" sz="1400" b="1" kern="1200" dirty="0" smtClean="0">
                          <a:solidFill>
                            <a:schemeClr val="lt1"/>
                          </a:solidFill>
                          <a:latin typeface="+mn-lt"/>
                          <a:ea typeface="+mn-ea"/>
                          <a:cs typeface="+mn-cs"/>
                        </a:rPr>
                        <a:t>1</a:t>
                      </a:r>
                      <a:endParaRPr lang="en-US" sz="1400" b="1" kern="1200" dirty="0">
                        <a:solidFill>
                          <a:schemeClr val="lt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marL="0" algn="ctr" defTabSz="914400" rtl="0" eaLnBrk="1" fontAlgn="ctr" latinLnBrk="0" hangingPunct="1"/>
                      <a:r>
                        <a:rPr lang="en-US" sz="1400" b="1" kern="1200" dirty="0" smtClean="0">
                          <a:solidFill>
                            <a:schemeClr val="lt1"/>
                          </a:solidFill>
                          <a:latin typeface="+mn-lt"/>
                          <a:ea typeface="+mn-ea"/>
                          <a:cs typeface="+mn-cs"/>
                        </a:rPr>
                        <a:t>Description</a:t>
                      </a:r>
                      <a:endParaRPr lang="en-US" sz="1400" b="1" kern="1200" dirty="0">
                        <a:solidFill>
                          <a:schemeClr val="lt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r>
              <a:tr h="83983">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working</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8900" indent="0" algn="l" rtl="0" eaLnBrk="1" fontAlgn="b" latinLnBrk="0" hangingPunct="1">
                        <a:spcBef>
                          <a:spcPts val="0"/>
                        </a:spcBef>
                        <a:spcAft>
                          <a:spcPts val="0"/>
                        </a:spcAft>
                      </a:pPr>
                      <a:r>
                        <a:rPr lang="en-US" sz="1200" b="0" i="0" u="none" strike="noStrike" kern="1200" dirty="0">
                          <a:solidFill>
                            <a:schemeClr val="bg1"/>
                          </a:solidFill>
                          <a:latin typeface="Arial"/>
                        </a:rPr>
                        <a:t>Working version</a:t>
                      </a:r>
                      <a:r>
                        <a:rPr lang="en-US" sz="1200" b="0" i="0" u="none" strike="noStrike" kern="1200" baseline="0" dirty="0">
                          <a:solidFill>
                            <a:schemeClr val="bg1"/>
                          </a:solidFill>
                          <a:latin typeface="Arial"/>
                        </a:rPr>
                        <a:t> of FY13 Budget</a:t>
                      </a:r>
                      <a:endParaRPr lang="en-US" sz="1200" b="0" i="0" u="none" strike="noStrike" kern="1200" dirty="0">
                        <a:solidFill>
                          <a:schemeClr val="bg1"/>
                        </a:solidFill>
                        <a:latin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r>
              <a:tr h="83983">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Ad Hoc 1</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8900" marR="0" indent="0" algn="l" rtl="0" eaLnBrk="1" fontAlgn="b" latinLnBrk="0" hangingPunct="1">
                        <a:spcBef>
                          <a:spcPts val="0"/>
                        </a:spcBef>
                        <a:spcAft>
                          <a:spcPts val="0"/>
                        </a:spcAft>
                      </a:pPr>
                      <a:r>
                        <a:rPr lang="en-US" sz="1200" b="0" i="0" u="none" strike="noStrike" kern="1200" dirty="0">
                          <a:solidFill>
                            <a:schemeClr val="bg1"/>
                          </a:solidFill>
                          <a:latin typeface="Arial"/>
                        </a:rPr>
                        <a:t>Ad Hoc 1 version</a:t>
                      </a:r>
                      <a:r>
                        <a:rPr lang="en-US" sz="1200" b="0" i="0" u="none" strike="noStrike" kern="1200" baseline="0" dirty="0">
                          <a:solidFill>
                            <a:schemeClr val="bg1"/>
                          </a:solidFill>
                          <a:latin typeface="Arial"/>
                        </a:rPr>
                        <a:t> of FY13 Budget</a:t>
                      </a:r>
                      <a:endParaRPr lang="en-US" sz="1200" b="0" i="0" u="none" strike="noStrike" kern="1200" dirty="0">
                        <a:solidFill>
                          <a:schemeClr val="bg1"/>
                        </a:solidFill>
                        <a:latin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r>
              <a:tr h="83983">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Ad Hoc 2</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Ad Hoc 2 version of FY13 Budget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r>
              <a:tr h="83983">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Ad Hoc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Ad Hoc 3 version of FY13 Budget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r>
              <a:tr h="83983">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Ad Hoc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Ad Hoc 4 version of FY13 Budget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r>
              <a:tr h="93041">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Ad Hoc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Ad Hoc 5 version of FY13 Budget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r>
              <a:tr h="83983">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Submission 1</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Submission 1 version of FY13 Budget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r>
              <a:tr h="91441">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Submission 2</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Submission 2 version of FY13 Budget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r>
              <a:tr h="83983">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Submission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Submission 3 version of FY13 Budget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noFill/>
                  </a:tcPr>
                </a:tc>
              </a:tr>
              <a:tr h="83983">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FY13  Budget Final</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Submission 4 version of FY13 Budget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83983">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bg1"/>
                          </a:solidFill>
                          <a:latin typeface="+mn-lt"/>
                          <a:ea typeface="+mn-ea"/>
                          <a:cs typeface="+mn-cs"/>
                        </a:rPr>
                        <a:t>FY12 </a:t>
                      </a:r>
                      <a:r>
                        <a:rPr lang="en-US" sz="1200" b="0" i="0" u="none" strike="noStrike" kern="1200" dirty="0" smtClean="0">
                          <a:solidFill>
                            <a:schemeClr val="bg1"/>
                          </a:solidFill>
                          <a:latin typeface="+mn-lt"/>
                          <a:ea typeface="+mn-ea"/>
                          <a:cs typeface="+mn-cs"/>
                        </a:rPr>
                        <a:t> Budget </a:t>
                      </a:r>
                      <a:r>
                        <a:rPr lang="en-US" sz="1200" b="0" i="0" u="none" strike="noStrike" kern="1200" dirty="0">
                          <a:solidFill>
                            <a:schemeClr val="bg1"/>
                          </a:solidFill>
                          <a:latin typeface="+mn-lt"/>
                          <a:ea typeface="+mn-ea"/>
                          <a:cs typeface="+mn-cs"/>
                        </a:rPr>
                        <a:t>Final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Final version of FY13 Budget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17062">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bg1"/>
                          </a:solidFill>
                          <a:latin typeface="+mn-lt"/>
                          <a:ea typeface="+mn-ea"/>
                          <a:cs typeface="+mn-cs"/>
                        </a:rPr>
                        <a:t>FY12 </a:t>
                      </a:r>
                      <a:r>
                        <a:rPr lang="en-US" sz="1200" b="0" i="0" u="none" strike="noStrike" kern="1200" dirty="0" smtClean="0">
                          <a:solidFill>
                            <a:schemeClr val="bg1"/>
                          </a:solidFill>
                          <a:latin typeface="+mn-lt"/>
                          <a:ea typeface="+mn-ea"/>
                          <a:cs typeface="+mn-cs"/>
                        </a:rPr>
                        <a:t> MLO (8+4)*</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Fixed Most Likely Outcome Scenario showing </a:t>
                      </a:r>
                      <a:r>
                        <a:rPr lang="en-US" sz="1200" b="0" i="0" u="none" strike="noStrike" kern="1200" dirty="0" err="1" smtClean="0">
                          <a:solidFill>
                            <a:schemeClr val="bg1"/>
                          </a:solidFill>
                          <a:latin typeface="Arial"/>
                          <a:ea typeface="+mn-ea"/>
                          <a:cs typeface="+mn-cs"/>
                        </a:rPr>
                        <a:t>Actuals</a:t>
                      </a:r>
                      <a:r>
                        <a:rPr lang="en-US" sz="1200" b="0" i="0" u="none" strike="noStrike" kern="1200" dirty="0" smtClean="0">
                          <a:solidFill>
                            <a:schemeClr val="bg1"/>
                          </a:solidFill>
                          <a:latin typeface="Arial"/>
                          <a:ea typeface="+mn-ea"/>
                          <a:cs typeface="+mn-cs"/>
                        </a:rPr>
                        <a:t> </a:t>
                      </a:r>
                      <a:r>
                        <a:rPr lang="en-US" sz="1200" b="0" i="0" u="none" strike="noStrike" kern="1200" dirty="0">
                          <a:solidFill>
                            <a:schemeClr val="bg1"/>
                          </a:solidFill>
                          <a:latin typeface="Arial"/>
                          <a:ea typeface="+mn-ea"/>
                          <a:cs typeface="+mn-cs"/>
                        </a:rPr>
                        <a:t>for </a:t>
                      </a:r>
                      <a:r>
                        <a:rPr lang="en-US" sz="1200" b="0" i="0" u="none" strike="noStrike" kern="1200" dirty="0" smtClean="0">
                          <a:solidFill>
                            <a:schemeClr val="bg1"/>
                          </a:solidFill>
                          <a:latin typeface="Arial"/>
                          <a:ea typeface="+mn-ea"/>
                          <a:cs typeface="+mn-cs"/>
                        </a:rPr>
                        <a:t>July </a:t>
                      </a:r>
                      <a:r>
                        <a:rPr lang="en-US" sz="1200" b="0" i="0" u="none" strike="noStrike" kern="1200" dirty="0">
                          <a:solidFill>
                            <a:schemeClr val="bg1"/>
                          </a:solidFill>
                          <a:latin typeface="Arial"/>
                          <a:ea typeface="+mn-ea"/>
                          <a:cs typeface="+mn-cs"/>
                        </a:rPr>
                        <a:t>through February and planned numbers for March through June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17062">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bg1"/>
                          </a:solidFill>
                          <a:latin typeface="+mn-lt"/>
                          <a:ea typeface="+mn-ea"/>
                          <a:cs typeface="+mn-cs"/>
                        </a:rPr>
                        <a:t>FY12 </a:t>
                      </a:r>
                      <a:r>
                        <a:rPr lang="en-US" sz="1200" b="0" i="0" u="none" strike="noStrike" kern="1200" dirty="0" smtClean="0">
                          <a:solidFill>
                            <a:schemeClr val="bg1"/>
                          </a:solidFill>
                          <a:latin typeface="+mn-lt"/>
                          <a:ea typeface="+mn-ea"/>
                          <a:cs typeface="+mn-cs"/>
                        </a:rPr>
                        <a:t> MLO (9+3)*</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Fixed Most Likely Outcome Scenario showing </a:t>
                      </a:r>
                      <a:r>
                        <a:rPr lang="en-US" sz="1200" b="0" i="0" u="none" strike="noStrike" kern="1200" dirty="0" err="1" smtClean="0">
                          <a:solidFill>
                            <a:schemeClr val="bg1"/>
                          </a:solidFill>
                          <a:latin typeface="Arial"/>
                          <a:ea typeface="+mn-ea"/>
                          <a:cs typeface="+mn-cs"/>
                        </a:rPr>
                        <a:t>Actuals</a:t>
                      </a:r>
                      <a:r>
                        <a:rPr lang="en-US" sz="1200" b="0" i="0" u="none" strike="noStrike" kern="1200" dirty="0" smtClean="0">
                          <a:solidFill>
                            <a:schemeClr val="bg1"/>
                          </a:solidFill>
                          <a:latin typeface="Arial"/>
                          <a:ea typeface="+mn-ea"/>
                          <a:cs typeface="+mn-cs"/>
                        </a:rPr>
                        <a:t> </a:t>
                      </a:r>
                      <a:r>
                        <a:rPr lang="en-US" sz="1200" b="0" i="0" u="none" strike="noStrike" kern="1200" dirty="0">
                          <a:solidFill>
                            <a:schemeClr val="bg1"/>
                          </a:solidFill>
                          <a:latin typeface="Arial"/>
                          <a:ea typeface="+mn-ea"/>
                          <a:cs typeface="+mn-cs"/>
                        </a:rPr>
                        <a:t>for </a:t>
                      </a:r>
                      <a:r>
                        <a:rPr lang="en-US" sz="1200" b="0" i="0" u="none" strike="noStrike" kern="1200" dirty="0" smtClean="0">
                          <a:solidFill>
                            <a:schemeClr val="bg1"/>
                          </a:solidFill>
                          <a:latin typeface="Arial"/>
                          <a:ea typeface="+mn-ea"/>
                          <a:cs typeface="+mn-cs"/>
                        </a:rPr>
                        <a:t>July </a:t>
                      </a:r>
                      <a:r>
                        <a:rPr lang="en-US" sz="1200" b="0" i="0" u="none" strike="noStrike" kern="1200" dirty="0">
                          <a:solidFill>
                            <a:schemeClr val="bg1"/>
                          </a:solidFill>
                          <a:latin typeface="Arial"/>
                          <a:ea typeface="+mn-ea"/>
                          <a:cs typeface="+mn-cs"/>
                        </a:rPr>
                        <a:t>through March and planned numbers for April through June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17062">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bg1"/>
                          </a:solidFill>
                          <a:latin typeface="+mn-lt"/>
                          <a:ea typeface="+mn-ea"/>
                          <a:cs typeface="+mn-cs"/>
                        </a:rPr>
                        <a:t>FY12 </a:t>
                      </a:r>
                      <a:r>
                        <a:rPr lang="en-US" sz="1200" b="0" i="0" u="none" strike="noStrike" kern="1200" dirty="0" smtClean="0">
                          <a:solidFill>
                            <a:schemeClr val="bg1"/>
                          </a:solidFill>
                          <a:latin typeface="+mn-lt"/>
                          <a:ea typeface="+mn-ea"/>
                          <a:cs typeface="+mn-cs"/>
                        </a:rPr>
                        <a:t> MLO (10+2)*</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Fixed Most Likely Outcome Scenario showing </a:t>
                      </a:r>
                      <a:r>
                        <a:rPr lang="en-US" sz="1200" b="0" i="0" u="none" strike="noStrike" kern="1200" dirty="0" err="1" smtClean="0">
                          <a:solidFill>
                            <a:schemeClr val="bg1"/>
                          </a:solidFill>
                          <a:latin typeface="Arial"/>
                          <a:ea typeface="+mn-ea"/>
                          <a:cs typeface="+mn-cs"/>
                        </a:rPr>
                        <a:t>Actuals</a:t>
                      </a:r>
                      <a:r>
                        <a:rPr lang="en-US" sz="1200" b="0" i="0" u="none" strike="noStrike" kern="1200" dirty="0" smtClean="0">
                          <a:solidFill>
                            <a:schemeClr val="bg1"/>
                          </a:solidFill>
                          <a:latin typeface="Arial"/>
                          <a:ea typeface="+mn-ea"/>
                          <a:cs typeface="+mn-cs"/>
                        </a:rPr>
                        <a:t> </a:t>
                      </a:r>
                      <a:r>
                        <a:rPr lang="en-US" sz="1200" b="0" i="0" u="none" strike="noStrike" kern="1200" dirty="0">
                          <a:solidFill>
                            <a:schemeClr val="bg1"/>
                          </a:solidFill>
                          <a:latin typeface="Arial"/>
                          <a:ea typeface="+mn-ea"/>
                          <a:cs typeface="+mn-cs"/>
                        </a:rPr>
                        <a:t>for </a:t>
                      </a:r>
                      <a:r>
                        <a:rPr lang="en-US" sz="1200" b="0" i="0" u="none" strike="noStrike" kern="1200" dirty="0" smtClean="0">
                          <a:solidFill>
                            <a:schemeClr val="bg1"/>
                          </a:solidFill>
                          <a:latin typeface="Arial"/>
                          <a:ea typeface="+mn-ea"/>
                          <a:cs typeface="+mn-cs"/>
                        </a:rPr>
                        <a:t>July </a:t>
                      </a:r>
                      <a:r>
                        <a:rPr lang="en-US" sz="1200" b="0" i="0" u="none" strike="noStrike" kern="1200" dirty="0">
                          <a:solidFill>
                            <a:schemeClr val="bg1"/>
                          </a:solidFill>
                          <a:latin typeface="Arial"/>
                          <a:ea typeface="+mn-ea"/>
                          <a:cs typeface="+mn-cs"/>
                        </a:rPr>
                        <a:t>through April and planned numbers for May through June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17062">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bg1"/>
                          </a:solidFill>
                          <a:latin typeface="+mn-lt"/>
                          <a:ea typeface="+mn-ea"/>
                          <a:cs typeface="+mn-cs"/>
                        </a:rPr>
                        <a:t>FY12 </a:t>
                      </a:r>
                      <a:r>
                        <a:rPr lang="en-US" sz="1200" b="0" i="0" u="none" strike="noStrike" kern="1200" dirty="0" smtClean="0">
                          <a:solidFill>
                            <a:schemeClr val="bg1"/>
                          </a:solidFill>
                          <a:latin typeface="+mn-lt"/>
                          <a:ea typeface="+mn-ea"/>
                          <a:cs typeface="+mn-cs"/>
                        </a:rPr>
                        <a:t> MLO (11+1)*</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Fixed Most Likely Outcome Scenario showing </a:t>
                      </a:r>
                      <a:r>
                        <a:rPr lang="en-US" sz="1200" b="0" i="0" u="none" strike="noStrike" kern="1200" dirty="0" err="1" smtClean="0">
                          <a:solidFill>
                            <a:schemeClr val="bg1"/>
                          </a:solidFill>
                          <a:latin typeface="Arial"/>
                          <a:ea typeface="+mn-ea"/>
                          <a:cs typeface="+mn-cs"/>
                        </a:rPr>
                        <a:t>Actuals</a:t>
                      </a:r>
                      <a:r>
                        <a:rPr lang="en-US" sz="1200" b="0" i="0" u="none" strike="noStrike" kern="1200" dirty="0" smtClean="0">
                          <a:solidFill>
                            <a:schemeClr val="bg1"/>
                          </a:solidFill>
                          <a:latin typeface="Arial"/>
                          <a:ea typeface="+mn-ea"/>
                          <a:cs typeface="+mn-cs"/>
                        </a:rPr>
                        <a:t> </a:t>
                      </a:r>
                      <a:r>
                        <a:rPr lang="en-US" sz="1200" b="0" i="0" u="none" strike="noStrike" kern="1200" dirty="0">
                          <a:solidFill>
                            <a:schemeClr val="bg1"/>
                          </a:solidFill>
                          <a:latin typeface="Arial"/>
                          <a:ea typeface="+mn-ea"/>
                          <a:cs typeface="+mn-cs"/>
                        </a:rPr>
                        <a:t>for </a:t>
                      </a:r>
                      <a:r>
                        <a:rPr lang="en-US" sz="1200" b="0" i="0" u="none" strike="noStrike" kern="1200" dirty="0" smtClean="0">
                          <a:solidFill>
                            <a:schemeClr val="bg1"/>
                          </a:solidFill>
                          <a:latin typeface="Arial"/>
                          <a:ea typeface="+mn-ea"/>
                          <a:cs typeface="+mn-cs"/>
                        </a:rPr>
                        <a:t>July </a:t>
                      </a:r>
                      <a:r>
                        <a:rPr lang="en-US" sz="1200" b="0" i="0" u="none" strike="noStrike" kern="1200" dirty="0">
                          <a:solidFill>
                            <a:schemeClr val="bg1"/>
                          </a:solidFill>
                          <a:latin typeface="Arial"/>
                          <a:ea typeface="+mn-ea"/>
                          <a:cs typeface="+mn-cs"/>
                        </a:rPr>
                        <a:t>through May and planned numbers for June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117062">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bg1"/>
                          </a:solidFill>
                          <a:latin typeface="+mn-lt"/>
                          <a:ea typeface="+mn-ea"/>
                          <a:cs typeface="+mn-cs"/>
                        </a:rPr>
                        <a:t>FY12 </a:t>
                      </a:r>
                      <a:r>
                        <a:rPr lang="en-US" sz="1200" b="0" i="0" u="none" strike="noStrike" kern="1200" dirty="0" smtClean="0">
                          <a:solidFill>
                            <a:schemeClr val="bg1"/>
                          </a:solidFill>
                          <a:latin typeface="+mn-lt"/>
                          <a:ea typeface="+mn-ea"/>
                          <a:cs typeface="+mn-cs"/>
                        </a:rPr>
                        <a:t> Actual</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Full year financials for FY12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tcPr>
                </a:tc>
              </a:tr>
              <a:tr h="88924">
                <a:tc>
                  <a:txBody>
                    <a:bodyPr/>
                    <a:lstStyle/>
                    <a:p>
                      <a:pPr marL="177800" marR="0" lvl="3"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bg1"/>
                          </a:solidFill>
                          <a:latin typeface="+mn-lt"/>
                          <a:ea typeface="+mn-ea"/>
                          <a:cs typeface="+mn-cs"/>
                        </a:rPr>
                        <a:t>FY11 Actual</a:t>
                      </a:r>
                      <a:endParaRPr lang="en-US" sz="1200" b="0" i="0" u="none" strike="noStrike"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marR="0" indent="0" algn="l" defTabSz="914400" rtl="0" eaLnBrk="1" fontAlgn="b" latinLnBrk="0" hangingPunct="1">
                        <a:spcBef>
                          <a:spcPts val="0"/>
                        </a:spcBef>
                        <a:spcAft>
                          <a:spcPts val="0"/>
                        </a:spcAft>
                      </a:pPr>
                      <a:r>
                        <a:rPr lang="en-US" sz="1200" b="0" i="0" u="none" strike="noStrike" kern="1200" dirty="0">
                          <a:solidFill>
                            <a:schemeClr val="bg1"/>
                          </a:solidFill>
                          <a:latin typeface="Arial"/>
                          <a:ea typeface="+mn-ea"/>
                          <a:cs typeface="+mn-cs"/>
                        </a:rPr>
                        <a:t>Full year financials for FY11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8" name="Group 15"/>
          <p:cNvGrpSpPr/>
          <p:nvPr/>
        </p:nvGrpSpPr>
        <p:grpSpPr>
          <a:xfrm>
            <a:off x="6705600" y="5086812"/>
            <a:ext cx="1905000" cy="1066800"/>
            <a:chOff x="8759481" y="1447800"/>
            <a:chExt cx="1600200" cy="1066800"/>
          </a:xfrm>
        </p:grpSpPr>
        <p:sp>
          <p:nvSpPr>
            <p:cNvPr id="9" name="Rounded Rectangle 8"/>
            <p:cNvSpPr/>
            <p:nvPr/>
          </p:nvSpPr>
          <p:spPr>
            <a:xfrm>
              <a:off x="8759481" y="1447800"/>
              <a:ext cx="1600200" cy="1066800"/>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r>
                <a:rPr lang="en-US" sz="1000" dirty="0" smtClean="0">
                  <a:solidFill>
                    <a:schemeClr val="tx2">
                      <a:lumMod val="50000"/>
                    </a:schemeClr>
                  </a:solidFill>
                </a:rPr>
                <a:t>* MLOs will appear in drop down option as applicable month’s </a:t>
              </a:r>
            </a:p>
            <a:p>
              <a:r>
                <a:rPr lang="en-US" sz="1000" dirty="0" smtClean="0">
                  <a:solidFill>
                    <a:schemeClr val="tx2">
                      <a:lumMod val="50000"/>
                    </a:schemeClr>
                  </a:solidFill>
                </a:rPr>
                <a:t>financial information becomes available for FY12</a:t>
              </a:r>
            </a:p>
            <a:p>
              <a:endParaRPr lang="en-US" sz="1000" dirty="0" smtClean="0">
                <a:solidFill>
                  <a:schemeClr val="tx2">
                    <a:lumMod val="50000"/>
                  </a:schemeClr>
                </a:solidFill>
              </a:endParaRPr>
            </a:p>
          </p:txBody>
        </p:sp>
        <p:sp>
          <p:nvSpPr>
            <p:cNvPr id="10" name="Title 1"/>
            <p:cNvSpPr txBox="1">
              <a:spLocks/>
            </p:cNvSpPr>
            <p:nvPr/>
          </p:nvSpPr>
          <p:spPr bwMode="auto">
            <a:xfrm>
              <a:off x="8807301" y="1557668"/>
              <a:ext cx="533400" cy="711200"/>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spTree>
    <p:extLst>
      <p:ext uri="{BB962C8B-B14F-4D97-AF65-F5344CB8AC3E}">
        <p14:creationId xmlns:p14="http://schemas.microsoft.com/office/powerpoint/2010/main" val="18256753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6"/>
            <a:ext cx="8229599" cy="863600"/>
          </a:xfrm>
        </p:spPr>
        <p:txBody>
          <a:bodyPr/>
          <a:lstStyle/>
          <a:p>
            <a:r>
              <a:rPr lang="en-US" dirty="0" smtClean="0">
                <a:solidFill>
                  <a:schemeClr val="bg1"/>
                </a:solidFill>
              </a:rPr>
              <a:t>FR </a:t>
            </a:r>
            <a:r>
              <a:rPr lang="en-US" dirty="0">
                <a:solidFill>
                  <a:schemeClr val="bg1"/>
                </a:solidFill>
              </a:rPr>
              <a:t>Dimensions </a:t>
            </a:r>
            <a:r>
              <a:rPr lang="en-US" dirty="0" smtClean="0">
                <a:solidFill>
                  <a:schemeClr val="bg1"/>
                </a:solidFill>
              </a:rPr>
              <a:t>- Divisor</a:t>
            </a:r>
            <a:endParaRPr lang="en-US" dirty="0">
              <a:solidFill>
                <a:schemeClr val="bg1"/>
              </a:solidFill>
            </a:endParaRPr>
          </a:p>
        </p:txBody>
      </p:sp>
      <p:sp>
        <p:nvSpPr>
          <p:cNvPr id="16" name="Rectangle 15"/>
          <p:cNvSpPr/>
          <p:nvPr/>
        </p:nvSpPr>
        <p:spPr>
          <a:xfrm>
            <a:off x="480060" y="2906398"/>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a:solidFill>
                  <a:srgbClr val="646464"/>
                </a:solidFill>
              </a:rPr>
              <a:t>Description</a:t>
            </a:r>
          </a:p>
        </p:txBody>
      </p:sp>
      <p:sp>
        <p:nvSpPr>
          <p:cNvPr id="22" name="Rectangle 21"/>
          <p:cNvSpPr/>
          <p:nvPr/>
        </p:nvSpPr>
        <p:spPr>
          <a:xfrm>
            <a:off x="480060" y="3266398"/>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buFont typeface="Arial" pitchFamily="34" charset="0"/>
              <a:buChar char="►"/>
            </a:pPr>
            <a:r>
              <a:rPr lang="en-US" sz="1400" dirty="0" smtClean="0">
                <a:solidFill>
                  <a:srgbClr val="646464"/>
                </a:solidFill>
              </a:rPr>
              <a:t>This dimension serves to change the number display. </a:t>
            </a:r>
          </a:p>
          <a:p>
            <a:pPr marL="177706" indent="-177706">
              <a:spcAft>
                <a:spcPts val="300"/>
              </a:spcAft>
              <a:buClr>
                <a:srgbClr val="FFC000"/>
              </a:buClr>
              <a:buSzPct val="75000"/>
              <a:buFont typeface="Arial" pitchFamily="34" charset="0"/>
              <a:buChar char="►"/>
            </a:pPr>
            <a:r>
              <a:rPr lang="en-US" sz="1400" dirty="0" smtClean="0">
                <a:solidFill>
                  <a:srgbClr val="646464"/>
                </a:solidFill>
              </a:rPr>
              <a:t>The underlying data is still represented as whole numbers and the Divisor only influences the displayed format</a:t>
            </a:r>
          </a:p>
        </p:txBody>
      </p:sp>
      <p:sp>
        <p:nvSpPr>
          <p:cNvPr id="24" name="Rectangle 23"/>
          <p:cNvSpPr/>
          <p:nvPr/>
        </p:nvSpPr>
        <p:spPr>
          <a:xfrm>
            <a:off x="457201" y="1169988"/>
            <a:ext cx="5122912" cy="720000"/>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600" b="1" dirty="0" smtClean="0">
                <a:solidFill>
                  <a:srgbClr val="646464"/>
                </a:solidFill>
              </a:rPr>
              <a:t>Scenario</a:t>
            </a:r>
            <a:endParaRPr lang="en-US" sz="1600" dirty="0">
              <a:solidFill>
                <a:srgbClr val="646464"/>
              </a:solidFill>
            </a:endParaRPr>
          </a:p>
        </p:txBody>
      </p:sp>
      <p:sp>
        <p:nvSpPr>
          <p:cNvPr id="25" name="Rectangle 24"/>
          <p:cNvSpPr/>
          <p:nvPr/>
        </p:nvSpPr>
        <p:spPr>
          <a:xfrm>
            <a:off x="4343400" y="1169988"/>
            <a:ext cx="4321244" cy="720000"/>
          </a:xfrm>
          <a:prstGeom prst="rect">
            <a:avLst/>
          </a:prstGeom>
          <a:solidFill>
            <a:schemeClr val="tx2">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92" tIns="35979" rIns="91392" bIns="35979" rtlCol="0" anchor="ctr" anchorCtr="0"/>
          <a:lstStyle/>
          <a:p>
            <a:pPr algn="l"/>
            <a:r>
              <a:rPr lang="en-US" sz="1400" u="sng" dirty="0">
                <a:solidFill>
                  <a:schemeClr val="bg2"/>
                </a:solidFill>
              </a:rPr>
              <a:t>Maintenance:</a:t>
            </a:r>
          </a:p>
          <a:p>
            <a:pPr algn="l"/>
            <a:r>
              <a:rPr lang="en-US" sz="1400" dirty="0">
                <a:solidFill>
                  <a:schemeClr val="bg2"/>
                </a:solidFill>
              </a:rPr>
              <a:t>G</a:t>
            </a:r>
            <a:r>
              <a:rPr lang="en-US" sz="1400" dirty="0" smtClean="0">
                <a:solidFill>
                  <a:schemeClr val="bg2"/>
                </a:solidFill>
              </a:rPr>
              <a:t>lobally </a:t>
            </a:r>
            <a:r>
              <a:rPr lang="en-US" sz="1400" dirty="0">
                <a:solidFill>
                  <a:schemeClr val="bg2"/>
                </a:solidFill>
              </a:rPr>
              <a:t>defined  </a:t>
            </a:r>
            <a:endParaRPr lang="en-US" sz="1200" dirty="0">
              <a:solidFill>
                <a:schemeClr val="bg2"/>
              </a:solidFill>
            </a:endParaRPr>
          </a:p>
        </p:txBody>
      </p:sp>
      <p:sp>
        <p:nvSpPr>
          <p:cNvPr id="26" name="Content Placeholder 2"/>
          <p:cNvSpPr>
            <a:spLocks noGrp="1"/>
          </p:cNvSpPr>
          <p:nvPr>
            <p:ph idx="1"/>
          </p:nvPr>
        </p:nvSpPr>
        <p:spPr>
          <a:xfrm>
            <a:off x="455613" y="1905000"/>
            <a:ext cx="8234362" cy="838200"/>
          </a:xfrm>
        </p:spPr>
        <p:txBody>
          <a:bodyPr/>
          <a:lstStyle/>
          <a:p>
            <a:pPr>
              <a:lnSpc>
                <a:spcPts val="1600"/>
              </a:lnSpc>
              <a:spcBef>
                <a:spcPts val="0"/>
              </a:spcBef>
              <a:spcAft>
                <a:spcPts val="0"/>
              </a:spcAft>
            </a:pPr>
            <a:r>
              <a:rPr lang="en-US" sz="1400" b="1" i="1" dirty="0" smtClean="0"/>
              <a:t>Allows the user to choose between four different possible number formats to display a value</a:t>
            </a:r>
          </a:p>
          <a:p>
            <a:pPr lvl="1">
              <a:lnSpc>
                <a:spcPts val="1600"/>
              </a:lnSpc>
              <a:spcBef>
                <a:spcPts val="0"/>
              </a:spcBef>
              <a:spcAft>
                <a:spcPts val="0"/>
              </a:spcAft>
            </a:pPr>
            <a:r>
              <a:rPr lang="en-US" sz="1200" b="1" i="1" dirty="0" smtClean="0">
                <a:solidFill>
                  <a:schemeClr val="bg1"/>
                </a:solidFill>
              </a:rPr>
              <a:t>Whole Number</a:t>
            </a:r>
          </a:p>
          <a:p>
            <a:pPr lvl="1">
              <a:lnSpc>
                <a:spcPts val="1600"/>
              </a:lnSpc>
              <a:spcBef>
                <a:spcPts val="0"/>
              </a:spcBef>
              <a:spcAft>
                <a:spcPts val="0"/>
              </a:spcAft>
            </a:pPr>
            <a:r>
              <a:rPr lang="en-US" sz="1200" b="1" i="1" dirty="0" smtClean="0">
                <a:solidFill>
                  <a:schemeClr val="bg1"/>
                </a:solidFill>
              </a:rPr>
              <a:t>Thousand</a:t>
            </a:r>
          </a:p>
          <a:p>
            <a:pPr lvl="1">
              <a:lnSpc>
                <a:spcPts val="1600"/>
              </a:lnSpc>
              <a:spcBef>
                <a:spcPts val="0"/>
              </a:spcBef>
              <a:spcAft>
                <a:spcPts val="0"/>
              </a:spcAft>
            </a:pPr>
            <a:r>
              <a:rPr lang="en-US" sz="1200" b="1" i="1" dirty="0" smtClean="0">
                <a:solidFill>
                  <a:schemeClr val="bg1"/>
                </a:solidFill>
              </a:rPr>
              <a:t>Million</a:t>
            </a:r>
          </a:p>
          <a:p>
            <a:pPr lvl="1">
              <a:lnSpc>
                <a:spcPts val="1600"/>
              </a:lnSpc>
              <a:spcBef>
                <a:spcPts val="0"/>
              </a:spcBef>
              <a:spcAft>
                <a:spcPts val="0"/>
              </a:spcAft>
            </a:pPr>
            <a:r>
              <a:rPr lang="en-US" sz="1200" b="1" i="1" dirty="0" smtClean="0">
                <a:solidFill>
                  <a:schemeClr val="bg1"/>
                </a:solidFill>
              </a:rPr>
              <a:t>Billion</a:t>
            </a:r>
          </a:p>
        </p:txBody>
      </p:sp>
      <p:sp>
        <p:nvSpPr>
          <p:cNvPr id="15" name="Rectangle 14"/>
          <p:cNvSpPr/>
          <p:nvPr/>
        </p:nvSpPr>
        <p:spPr>
          <a:xfrm>
            <a:off x="3505200" y="2895600"/>
            <a:ext cx="2696674" cy="360000"/>
          </a:xfrm>
          <a:prstGeom prst="rect">
            <a:avLst/>
          </a:prstGeom>
          <a:solidFill>
            <a:schemeClr val="tx2">
              <a:lumMod val="95000"/>
            </a:schemeClr>
          </a:solid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nchorCtr="0"/>
          <a:lstStyle/>
          <a:p>
            <a:pPr algn="ctr"/>
            <a:r>
              <a:rPr lang="en-US" sz="1400" b="1" dirty="0" smtClean="0">
                <a:solidFill>
                  <a:srgbClr val="646464"/>
                </a:solidFill>
              </a:rPr>
              <a:t>Example</a:t>
            </a:r>
            <a:endParaRPr lang="en-US" sz="1400" b="1" dirty="0">
              <a:solidFill>
                <a:srgbClr val="646464"/>
              </a:solidFill>
            </a:endParaRPr>
          </a:p>
        </p:txBody>
      </p:sp>
      <p:sp>
        <p:nvSpPr>
          <p:cNvPr id="17" name="Rectangle 16"/>
          <p:cNvSpPr/>
          <p:nvPr/>
        </p:nvSpPr>
        <p:spPr>
          <a:xfrm>
            <a:off x="3505200" y="3255600"/>
            <a:ext cx="2696674" cy="2880000"/>
          </a:xfrm>
          <a:prstGeom prst="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lIns="91392" tIns="71962" rIns="91392" bIns="45696" rtlCol="0" anchor="t" anchorCtr="0"/>
          <a:lstStyle/>
          <a:p>
            <a:pPr marL="177706" indent="-177706">
              <a:spcAft>
                <a:spcPts val="300"/>
              </a:spcAft>
              <a:buClr>
                <a:srgbClr val="FFC000"/>
              </a:buClr>
              <a:buSzPct val="75000"/>
            </a:pPr>
            <a:endParaRPr lang="en-US" sz="1400" dirty="0">
              <a:solidFill>
                <a:srgbClr val="646464"/>
              </a:solidFill>
            </a:endParaRPr>
          </a:p>
        </p:txBody>
      </p:sp>
      <p:pic>
        <p:nvPicPr>
          <p:cNvPr id="1030" name="Picture 6"/>
          <p:cNvPicPr>
            <a:picLocks noChangeAspect="1" noChangeArrowheads="1"/>
          </p:cNvPicPr>
          <p:nvPr/>
        </p:nvPicPr>
        <p:blipFill>
          <a:blip r:embed="rId2" cstate="print"/>
          <a:srcRect/>
          <a:stretch>
            <a:fillRect/>
          </a:stretch>
        </p:blipFill>
        <p:spPr bwMode="auto">
          <a:xfrm>
            <a:off x="6629400" y="2899550"/>
            <a:ext cx="2024339" cy="3264408"/>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3526466" y="3276600"/>
            <a:ext cx="2645734" cy="2057793"/>
          </a:xfrm>
          <a:prstGeom prst="rect">
            <a:avLst/>
          </a:prstGeom>
          <a:noFill/>
          <a:ln w="9525">
            <a:noFill/>
            <a:miter lim="800000"/>
            <a:headEnd/>
            <a:tailEnd/>
          </a:ln>
        </p:spPr>
      </p:pic>
      <p:sp>
        <p:nvSpPr>
          <p:cNvPr id="13" name="TextBox 12"/>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chemeClr val="bg1"/>
                </a:solidFill>
              </a:rPr>
              <a:t>new since release II</a:t>
            </a:r>
            <a:endParaRPr lang="en-US" sz="1000" b="1" i="1" dirty="0">
              <a:solidFill>
                <a:schemeClr val="bg1"/>
              </a:solidFill>
            </a:endParaRPr>
          </a:p>
        </p:txBody>
      </p:sp>
    </p:spTree>
    <p:extLst>
      <p:ext uri="{BB962C8B-B14F-4D97-AF65-F5344CB8AC3E}">
        <p14:creationId xmlns:p14="http://schemas.microsoft.com/office/powerpoint/2010/main" val="7637262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5" name="Rectangle 5">
            <a:hlinkClick r:id="rId2" action="ppaction://hlinksldjump"/>
          </p:cNvPr>
          <p:cNvSpPr>
            <a:spLocks noChangeArrowheads="1"/>
          </p:cNvSpPr>
          <p:nvPr/>
        </p:nvSpPr>
        <p:spPr bwMode="gray">
          <a:xfrm>
            <a:off x="826707" y="29486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4.</a:t>
            </a:r>
            <a:endParaRPr lang="en-GB" b="0" dirty="0">
              <a:solidFill>
                <a:schemeClr val="bg2"/>
              </a:solidFill>
            </a:endParaRPr>
          </a:p>
        </p:txBody>
      </p:sp>
      <p:sp>
        <p:nvSpPr>
          <p:cNvPr id="6" name="Rectangle 6">
            <a:hlinkClick r:id="rId2" action="ppaction://hlinksldjump"/>
          </p:cNvPr>
          <p:cNvSpPr>
            <a:spLocks noChangeArrowheads="1"/>
          </p:cNvSpPr>
          <p:nvPr/>
        </p:nvSpPr>
        <p:spPr bwMode="gray">
          <a:xfrm>
            <a:off x="1520380" y="29486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Manage Existing Connections</a:t>
            </a:r>
            <a:endParaRPr lang="en-GB" b="0" dirty="0">
              <a:solidFill>
                <a:schemeClr val="bg2"/>
              </a:solidFill>
            </a:endParaRPr>
          </a:p>
        </p:txBody>
      </p:sp>
      <p:grpSp>
        <p:nvGrpSpPr>
          <p:cNvPr id="3" name="Group 22"/>
          <p:cNvGrpSpPr/>
          <p:nvPr/>
        </p:nvGrpSpPr>
        <p:grpSpPr>
          <a:xfrm>
            <a:off x="826707" y="4484204"/>
            <a:ext cx="7487872" cy="446353"/>
            <a:chOff x="826707" y="4929678"/>
            <a:chExt cx="7487872" cy="446353"/>
          </a:xfrm>
        </p:grpSpPr>
        <p:sp>
          <p:nvSpPr>
            <p:cNvPr id="9" name="Rectangle 9">
              <a:hlinkClick r:id="" action="ppaction://noaction"/>
            </p:cNvPr>
            <p:cNvSpPr>
              <a:spLocks noChangeArrowheads="1"/>
            </p:cNvSpPr>
            <p:nvPr/>
          </p:nvSpPr>
          <p:spPr bwMode="gray">
            <a:xfrm>
              <a:off x="826707" y="4929678"/>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7.</a:t>
              </a:r>
              <a:endParaRPr lang="en-GB" b="0" dirty="0">
                <a:solidFill>
                  <a:schemeClr val="bg2"/>
                </a:solidFill>
              </a:endParaRPr>
            </a:p>
          </p:txBody>
        </p:sp>
        <p:sp>
          <p:nvSpPr>
            <p:cNvPr id="10" name="Rectangle 10">
              <a:hlinkClick r:id="" action="ppaction://noaction"/>
            </p:cNvPr>
            <p:cNvSpPr>
              <a:spLocks noChangeArrowheads="1"/>
            </p:cNvSpPr>
            <p:nvPr/>
          </p:nvSpPr>
          <p:spPr bwMode="gray">
            <a:xfrm>
              <a:off x="1520380" y="4929678"/>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Cube Formulas for Data Retrieval</a:t>
              </a:r>
              <a:endParaRPr lang="en-GB" dirty="0">
                <a:solidFill>
                  <a:schemeClr val="bg2"/>
                </a:solidFill>
              </a:endParaRPr>
            </a:p>
          </p:txBody>
        </p:sp>
      </p:grpSp>
      <p:sp>
        <p:nvSpPr>
          <p:cNvPr id="11" name="Rectangle 9">
            <a:hlinkClick r:id="" action="ppaction://noaction"/>
          </p:cNvPr>
          <p:cNvSpPr>
            <a:spLocks noChangeArrowheads="1"/>
          </p:cNvSpPr>
          <p:nvPr/>
        </p:nvSpPr>
        <p:spPr bwMode="gray">
          <a:xfrm>
            <a:off x="826707" y="1450189"/>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12" name="Rectangle 10">
            <a:hlinkClick r:id="" action="ppaction://noaction"/>
          </p:cNvPr>
          <p:cNvSpPr>
            <a:spLocks noChangeArrowheads="1"/>
          </p:cNvSpPr>
          <p:nvPr/>
        </p:nvSpPr>
        <p:spPr bwMode="gray">
          <a:xfrm>
            <a:off x="1520380" y="1450189"/>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Dimensions Overview</a:t>
            </a:r>
            <a:endParaRPr lang="en-GB" dirty="0">
              <a:solidFill>
                <a:schemeClr val="bg2"/>
              </a:solidFill>
            </a:endParaRPr>
          </a:p>
        </p:txBody>
      </p:sp>
      <p:grpSp>
        <p:nvGrpSpPr>
          <p:cNvPr id="4" name="Group 13"/>
          <p:cNvGrpSpPr/>
          <p:nvPr/>
        </p:nvGrpSpPr>
        <p:grpSpPr>
          <a:xfrm>
            <a:off x="826707" y="1949301"/>
            <a:ext cx="7487872" cy="446353"/>
            <a:chOff x="955357" y="3452750"/>
            <a:chExt cx="7487872" cy="446353"/>
          </a:xfrm>
          <a:solidFill>
            <a:schemeClr val="accent3"/>
          </a:solidFill>
        </p:grpSpPr>
        <p:sp>
          <p:nvSpPr>
            <p:cNvPr id="15" name="Rectangle 9">
              <a:hlinkClick r:id="" action="ppaction://noaction"/>
            </p:cNvPr>
            <p:cNvSpPr>
              <a:spLocks noChangeArrowheads="1"/>
            </p:cNvSpPr>
            <p:nvPr/>
          </p:nvSpPr>
          <p:spPr bwMode="gray">
            <a:xfrm>
              <a:off x="955357" y="3452750"/>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2.</a:t>
              </a:r>
              <a:endParaRPr lang="en-GB" b="0" dirty="0">
                <a:solidFill>
                  <a:schemeClr val="bg2"/>
                </a:solidFill>
              </a:endParaRPr>
            </a:p>
          </p:txBody>
        </p:sp>
        <p:sp>
          <p:nvSpPr>
            <p:cNvPr id="16" name="Rectangle 10">
              <a:hlinkClick r:id="" action="ppaction://noaction"/>
            </p:cNvPr>
            <p:cNvSpPr>
              <a:spLocks noChangeArrowheads="1"/>
            </p:cNvSpPr>
            <p:nvPr/>
          </p:nvSpPr>
          <p:spPr bwMode="gray">
            <a:xfrm>
              <a:off x="1649030" y="3452750"/>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Differences to GFIS_FR</a:t>
              </a:r>
              <a:endParaRPr lang="en-GB" dirty="0">
                <a:solidFill>
                  <a:schemeClr val="bg2"/>
                </a:solidFill>
              </a:endParaRPr>
            </a:p>
          </p:txBody>
        </p:sp>
      </p:grpSp>
      <p:sp>
        <p:nvSpPr>
          <p:cNvPr id="17" name="Rectangle 9">
            <a:hlinkClick r:id="" action="ppaction://noaction"/>
          </p:cNvPr>
          <p:cNvSpPr>
            <a:spLocks noChangeArrowheads="1"/>
          </p:cNvSpPr>
          <p:nvPr/>
        </p:nvSpPr>
        <p:spPr bwMode="gray">
          <a:xfrm>
            <a:off x="826707" y="2454180"/>
            <a:ext cx="532133" cy="446353"/>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3.</a:t>
            </a:r>
            <a:endParaRPr lang="en-GB" b="0" dirty="0">
              <a:solidFill>
                <a:schemeClr val="bg2"/>
              </a:solidFill>
            </a:endParaRPr>
          </a:p>
        </p:txBody>
      </p:sp>
      <p:sp>
        <p:nvSpPr>
          <p:cNvPr id="18" name="Rectangle 10">
            <a:hlinkClick r:id="" action="ppaction://noaction"/>
          </p:cNvPr>
          <p:cNvSpPr>
            <a:spLocks noChangeArrowheads="1"/>
          </p:cNvSpPr>
          <p:nvPr/>
        </p:nvSpPr>
        <p:spPr bwMode="gray">
          <a:xfrm>
            <a:off x="1520380" y="2454180"/>
            <a:ext cx="6794199" cy="446353"/>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US" dirty="0" smtClean="0">
                <a:solidFill>
                  <a:schemeClr val="bg2"/>
                </a:solidFill>
              </a:rPr>
              <a:t>Log In to the Ad Hoc Cube </a:t>
            </a:r>
            <a:endParaRPr lang="en-GB" dirty="0">
              <a:solidFill>
                <a:schemeClr val="bg2"/>
              </a:solidFill>
            </a:endParaRPr>
          </a:p>
        </p:txBody>
      </p:sp>
      <p:sp>
        <p:nvSpPr>
          <p:cNvPr id="19" name="Rectangle 5">
            <a:hlinkClick r:id="rId2" action="ppaction://hlinksldjump"/>
          </p:cNvPr>
          <p:cNvSpPr>
            <a:spLocks noChangeArrowheads="1"/>
          </p:cNvSpPr>
          <p:nvPr/>
        </p:nvSpPr>
        <p:spPr bwMode="gray">
          <a:xfrm>
            <a:off x="826707" y="34447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5.</a:t>
            </a:r>
            <a:endParaRPr lang="en-GB" b="0" dirty="0">
              <a:solidFill>
                <a:schemeClr val="bg2"/>
              </a:solidFill>
            </a:endParaRPr>
          </a:p>
        </p:txBody>
      </p:sp>
      <p:sp>
        <p:nvSpPr>
          <p:cNvPr id="20" name="Rectangle 6">
            <a:hlinkClick r:id="rId2" action="ppaction://hlinksldjump"/>
          </p:cNvPr>
          <p:cNvSpPr>
            <a:spLocks noChangeArrowheads="1"/>
          </p:cNvSpPr>
          <p:nvPr/>
        </p:nvSpPr>
        <p:spPr bwMode="gray">
          <a:xfrm>
            <a:off x="1520380" y="34447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Create Ad Hoc Analysis</a:t>
            </a:r>
            <a:endParaRPr lang="en-GB" dirty="0">
              <a:solidFill>
                <a:schemeClr val="bg2"/>
              </a:solidFill>
            </a:endParaRPr>
          </a:p>
        </p:txBody>
      </p:sp>
      <p:sp>
        <p:nvSpPr>
          <p:cNvPr id="21" name="Rectangle 5">
            <a:hlinkClick r:id="rId2" action="ppaction://hlinksldjump"/>
          </p:cNvPr>
          <p:cNvSpPr>
            <a:spLocks noChangeArrowheads="1"/>
          </p:cNvSpPr>
          <p:nvPr/>
        </p:nvSpPr>
        <p:spPr bwMode="gray">
          <a:xfrm>
            <a:off x="826707" y="39392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6.</a:t>
            </a:r>
            <a:endParaRPr lang="en-GB" b="0" dirty="0">
              <a:solidFill>
                <a:schemeClr val="bg2"/>
              </a:solidFill>
            </a:endParaRPr>
          </a:p>
        </p:txBody>
      </p:sp>
      <p:sp>
        <p:nvSpPr>
          <p:cNvPr id="22" name="Rectangle 6">
            <a:hlinkClick r:id="rId2" action="ppaction://hlinksldjump"/>
          </p:cNvPr>
          <p:cNvSpPr>
            <a:spLocks noChangeArrowheads="1"/>
          </p:cNvSpPr>
          <p:nvPr/>
        </p:nvSpPr>
        <p:spPr bwMode="gray">
          <a:xfrm>
            <a:off x="1520380" y="39392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Ad Hoc Excel Functionality</a:t>
            </a:r>
            <a:endParaRPr lang="en-GB" dirty="0">
              <a:solidFill>
                <a:schemeClr val="bg2"/>
              </a:solidFill>
            </a:endParaRPr>
          </a:p>
        </p:txBody>
      </p:sp>
      <p:sp>
        <p:nvSpPr>
          <p:cNvPr id="24" name="Right Arrow 23"/>
          <p:cNvSpPr/>
          <p:nvPr/>
        </p:nvSpPr>
        <p:spPr>
          <a:xfrm>
            <a:off x="114300" y="2514600"/>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spTree>
    <p:extLst>
      <p:ext uri="{BB962C8B-B14F-4D97-AF65-F5344CB8AC3E}">
        <p14:creationId xmlns:p14="http://schemas.microsoft.com/office/powerpoint/2010/main" val="14008610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 to Ad Hoc Work Environment</a:t>
            </a:r>
            <a:endParaRPr lang="en-US" dirty="0"/>
          </a:p>
        </p:txBody>
      </p:sp>
      <p:sp>
        <p:nvSpPr>
          <p:cNvPr id="4" name="Text Placeholder 3"/>
          <p:cNvSpPr>
            <a:spLocks noGrp="1"/>
          </p:cNvSpPr>
          <p:nvPr>
            <p:ph type="body" sz="quarter" idx="10"/>
          </p:nvPr>
        </p:nvSpPr>
        <p:spPr>
          <a:xfrm>
            <a:off x="457200" y="1090864"/>
            <a:ext cx="8229600" cy="533400"/>
          </a:xfrm>
        </p:spPr>
        <p:txBody>
          <a:bodyPr/>
          <a:lstStyle/>
          <a:p>
            <a:r>
              <a:rPr lang="en-US" dirty="0" smtClean="0"/>
              <a:t>To use ad hoc analysis functionality, the user must connect to the database using Excel 2007</a:t>
            </a:r>
            <a:endParaRPr lang="en-US" dirty="0"/>
          </a:p>
        </p:txBody>
      </p:sp>
      <p:sp>
        <p:nvSpPr>
          <p:cNvPr id="5" name="Content Placeholder 2"/>
          <p:cNvSpPr>
            <a:spLocks noGrp="1"/>
          </p:cNvSpPr>
          <p:nvPr>
            <p:ph idx="1"/>
          </p:nvPr>
        </p:nvSpPr>
        <p:spPr>
          <a:xfrm>
            <a:off x="455613" y="2033587"/>
            <a:ext cx="3811587" cy="4138613"/>
          </a:xfrm>
        </p:spPr>
        <p:txBody>
          <a:bodyPr/>
          <a:lstStyle/>
          <a:p>
            <a:pPr lvl="0"/>
            <a:r>
              <a:rPr lang="en-US" sz="1600" b="1" dirty="0" smtClean="0"/>
              <a:t>Step 1:</a:t>
            </a:r>
            <a:r>
              <a:rPr lang="en-US" sz="1600" dirty="0" smtClean="0"/>
              <a:t> Select the ‘Data’ menu</a:t>
            </a:r>
          </a:p>
          <a:p>
            <a:pPr lvl="0"/>
            <a:r>
              <a:rPr lang="en-US" sz="1600" b="1" dirty="0" smtClean="0"/>
              <a:t>Step 2:</a:t>
            </a:r>
            <a:r>
              <a:rPr lang="en-US" sz="1600" dirty="0" smtClean="0"/>
              <a:t> Create a connection to SQL Server Analysis Cube</a:t>
            </a:r>
          </a:p>
          <a:p>
            <a:pPr lvl="0"/>
            <a:r>
              <a:rPr lang="en-US" sz="1600" b="1" dirty="0" smtClean="0"/>
              <a:t>Step 3:</a:t>
            </a:r>
            <a:r>
              <a:rPr lang="en-US" sz="1600" dirty="0" smtClean="0"/>
              <a:t> Connect to Database Server</a:t>
            </a:r>
          </a:p>
          <a:p>
            <a:pPr lvl="0"/>
            <a:r>
              <a:rPr lang="en-US" sz="1600" b="1" dirty="0" smtClean="0"/>
              <a:t>Step 4:</a:t>
            </a:r>
            <a:r>
              <a:rPr lang="en-US" sz="1600" dirty="0" smtClean="0"/>
              <a:t> Select a Database and Cube of the connection</a:t>
            </a:r>
          </a:p>
          <a:p>
            <a:pPr lvl="0"/>
            <a:r>
              <a:rPr lang="en-US" sz="1600" b="1" dirty="0" smtClean="0"/>
              <a:t>Step 5:</a:t>
            </a:r>
            <a:r>
              <a:rPr lang="en-US" sz="1600" dirty="0" smtClean="0"/>
              <a:t> Name and Save the Data Connection</a:t>
            </a:r>
          </a:p>
          <a:p>
            <a:pPr lvl="0"/>
            <a:r>
              <a:rPr lang="en-US" sz="1600" b="1" dirty="0" smtClean="0"/>
              <a:t>Step 6:</a:t>
            </a:r>
            <a:r>
              <a:rPr lang="en-US" sz="1600" dirty="0" smtClean="0"/>
              <a:t> Create a Pivot Table in an Excel worksheet</a:t>
            </a:r>
            <a:endParaRPr lang="en-US" sz="1600" dirty="0"/>
          </a:p>
        </p:txBody>
      </p:sp>
      <p:sp>
        <p:nvSpPr>
          <p:cNvPr id="7" name="Right Arrow 6"/>
          <p:cNvSpPr/>
          <p:nvPr/>
        </p:nvSpPr>
        <p:spPr>
          <a:xfrm>
            <a:off x="3205890" y="4953000"/>
            <a:ext cx="990600" cy="381000"/>
          </a:xfrm>
          <a:prstGeom prst="rightArrow">
            <a:avLst/>
          </a:prstGeom>
          <a:solidFill>
            <a:srgbClr val="FFD200"/>
          </a:solidFill>
          <a:ln w="12700">
            <a:solidFill>
              <a:srgbClr val="FA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3" name="Picture 2"/>
          <p:cNvPicPr>
            <a:picLocks noChangeAspect="1" noChangeArrowheads="1"/>
          </p:cNvPicPr>
          <p:nvPr/>
        </p:nvPicPr>
        <p:blipFill>
          <a:blip r:embed="rId2" cstate="print"/>
          <a:srcRect/>
          <a:stretch>
            <a:fillRect/>
          </a:stretch>
        </p:blipFill>
        <p:spPr bwMode="auto">
          <a:xfrm>
            <a:off x="4326857" y="1835206"/>
            <a:ext cx="4329656" cy="4022434"/>
          </a:xfrm>
          <a:prstGeom prst="rect">
            <a:avLst/>
          </a:prstGeom>
          <a:noFill/>
          <a:ln w="9525">
            <a:noFill/>
            <a:miter lim="800000"/>
            <a:headEnd/>
            <a:tailEnd/>
          </a:ln>
        </p:spPr>
      </p:pic>
    </p:spTree>
    <p:extLst>
      <p:ext uri="{BB962C8B-B14F-4D97-AF65-F5344CB8AC3E}">
        <p14:creationId xmlns:p14="http://schemas.microsoft.com/office/powerpoint/2010/main" val="526514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and 2: Connect to the Cube</a:t>
            </a:r>
            <a:endParaRPr lang="en-US" dirty="0"/>
          </a:p>
        </p:txBody>
      </p:sp>
      <p:sp>
        <p:nvSpPr>
          <p:cNvPr id="3" name="Content Placeholder 2"/>
          <p:cNvSpPr>
            <a:spLocks noGrp="1"/>
          </p:cNvSpPr>
          <p:nvPr>
            <p:ph idx="1"/>
          </p:nvPr>
        </p:nvSpPr>
        <p:spPr>
          <a:xfrm>
            <a:off x="455613" y="1652587"/>
            <a:ext cx="8234362" cy="4138613"/>
          </a:xfrm>
        </p:spPr>
        <p:txBody>
          <a:bodyPr/>
          <a:lstStyle/>
          <a:p>
            <a:r>
              <a:rPr lang="en-US" sz="1600" dirty="0" smtClean="0"/>
              <a:t>To start the process of creating a pivot table in Excel 2007, select the ‘Data’ menu in Excel and click the ‘From Other Sources’ drop down to select ‘From Analysis Services’ </a:t>
            </a:r>
          </a:p>
          <a:p>
            <a:endParaRPr lang="en-US" sz="1600" dirty="0"/>
          </a:p>
        </p:txBody>
      </p:sp>
      <p:sp>
        <p:nvSpPr>
          <p:cNvPr id="4" name="Text Placeholder 3"/>
          <p:cNvSpPr>
            <a:spLocks noGrp="1"/>
          </p:cNvSpPr>
          <p:nvPr>
            <p:ph type="body" sz="quarter" idx="10"/>
          </p:nvPr>
        </p:nvSpPr>
        <p:spPr>
          <a:xfrm>
            <a:off x="457200" y="1094872"/>
            <a:ext cx="8229600" cy="533400"/>
          </a:xfrm>
        </p:spPr>
        <p:txBody>
          <a:bodyPr/>
          <a:lstStyle/>
          <a:p>
            <a:r>
              <a:rPr lang="en-US" dirty="0" smtClean="0"/>
              <a:t>Create connection to SQL Server Analysis Cube </a:t>
            </a:r>
            <a:br>
              <a:rPr lang="en-US" dirty="0" smtClean="0"/>
            </a:b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1107022" y="2819400"/>
            <a:ext cx="6893978" cy="3276600"/>
          </a:xfrm>
          <a:prstGeom prst="rect">
            <a:avLst/>
          </a:prstGeom>
          <a:noFill/>
          <a:ln w="9525">
            <a:noFill/>
            <a:miter lim="800000"/>
            <a:headEnd/>
            <a:tailEnd/>
          </a:ln>
        </p:spPr>
      </p:pic>
    </p:spTree>
    <p:extLst>
      <p:ext uri="{BB962C8B-B14F-4D97-AF65-F5344CB8AC3E}">
        <p14:creationId xmlns:p14="http://schemas.microsoft.com/office/powerpoint/2010/main" val="4133948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110565" y="3024553"/>
            <a:ext cx="4914900" cy="34575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Step 3: Connect to Database Server</a:t>
            </a:r>
            <a:endParaRPr lang="en-US" dirty="0"/>
          </a:p>
        </p:txBody>
      </p:sp>
      <p:sp>
        <p:nvSpPr>
          <p:cNvPr id="3" name="Content Placeholder 2"/>
          <p:cNvSpPr>
            <a:spLocks noGrp="1"/>
          </p:cNvSpPr>
          <p:nvPr>
            <p:ph idx="1"/>
          </p:nvPr>
        </p:nvSpPr>
        <p:spPr>
          <a:xfrm>
            <a:off x="455613" y="1851878"/>
            <a:ext cx="8234362" cy="4138613"/>
          </a:xfrm>
        </p:spPr>
        <p:txBody>
          <a:bodyPr/>
          <a:lstStyle/>
          <a:p>
            <a:r>
              <a:rPr lang="en-US" sz="1600" dirty="0" smtClean="0"/>
              <a:t>Enter the Server Name</a:t>
            </a:r>
          </a:p>
          <a:p>
            <a:pPr lvl="1"/>
            <a:r>
              <a:rPr lang="en-US" dirty="0" smtClean="0"/>
              <a:t>adhoc-globalreporting.ey.net:49229</a:t>
            </a:r>
          </a:p>
          <a:p>
            <a:pPr lvl="1"/>
            <a:r>
              <a:rPr lang="en-US" sz="1600" dirty="0" smtClean="0"/>
              <a:t>Select ‘Use Windows Authentication’ radio button and click ‘Next’</a:t>
            </a:r>
          </a:p>
        </p:txBody>
      </p:sp>
      <p:sp>
        <p:nvSpPr>
          <p:cNvPr id="7" name="Text Placeholder 3"/>
          <p:cNvSpPr>
            <a:spLocks noGrp="1"/>
          </p:cNvSpPr>
          <p:nvPr>
            <p:ph type="body" sz="quarter" idx="10"/>
          </p:nvPr>
        </p:nvSpPr>
        <p:spPr>
          <a:xfrm>
            <a:off x="457200" y="859480"/>
            <a:ext cx="8229600" cy="533400"/>
          </a:xfrm>
        </p:spPr>
        <p:txBody>
          <a:bodyPr/>
          <a:lstStyle/>
          <a:p>
            <a:r>
              <a:rPr lang="en-US" dirty="0" smtClean="0"/>
              <a:t>Use the Data Connection Wizard to Connect to the Database Server </a:t>
            </a:r>
            <a:endParaRPr lang="en-US" dirty="0"/>
          </a:p>
        </p:txBody>
      </p:sp>
    </p:spTree>
    <p:extLst>
      <p:ext uri="{BB962C8B-B14F-4D97-AF65-F5344CB8AC3E}">
        <p14:creationId xmlns:p14="http://schemas.microsoft.com/office/powerpoint/2010/main" val="17436262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l="14961" t="22677" r="48556" b="35696"/>
          <a:stretch>
            <a:fillRect/>
          </a:stretch>
        </p:blipFill>
        <p:spPr bwMode="auto">
          <a:xfrm>
            <a:off x="494415" y="2476500"/>
            <a:ext cx="4911955" cy="3503023"/>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l="14961" t="22677" r="48556" b="35696"/>
          <a:stretch>
            <a:fillRect/>
          </a:stretch>
        </p:blipFill>
        <p:spPr bwMode="auto">
          <a:xfrm>
            <a:off x="3790492" y="1995880"/>
            <a:ext cx="4903928" cy="349710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Step 4: Select Database and Table/Cube</a:t>
            </a:r>
            <a:endParaRPr lang="en-US" dirty="0"/>
          </a:p>
        </p:txBody>
      </p:sp>
      <p:sp>
        <p:nvSpPr>
          <p:cNvPr id="3" name="Content Placeholder 2"/>
          <p:cNvSpPr>
            <a:spLocks noGrp="1"/>
          </p:cNvSpPr>
          <p:nvPr>
            <p:ph idx="1"/>
          </p:nvPr>
        </p:nvSpPr>
        <p:spPr>
          <a:xfrm>
            <a:off x="455613" y="1652587"/>
            <a:ext cx="8234362" cy="4138613"/>
          </a:xfrm>
        </p:spPr>
        <p:txBody>
          <a:bodyPr/>
          <a:lstStyle/>
          <a:p>
            <a:r>
              <a:rPr lang="en-US" sz="1600" dirty="0" smtClean="0"/>
              <a:t>Select the database that you want to use in the drop down and click next to connect to the appropriate cube</a:t>
            </a:r>
          </a:p>
        </p:txBody>
      </p:sp>
      <p:sp>
        <p:nvSpPr>
          <p:cNvPr id="7" name="Text Placeholder 3"/>
          <p:cNvSpPr>
            <a:spLocks noGrp="1"/>
          </p:cNvSpPr>
          <p:nvPr>
            <p:ph type="body" sz="quarter" idx="10"/>
          </p:nvPr>
        </p:nvSpPr>
        <p:spPr>
          <a:xfrm>
            <a:off x="457200" y="906372"/>
            <a:ext cx="8229600" cy="533400"/>
          </a:xfrm>
        </p:spPr>
        <p:txBody>
          <a:bodyPr/>
          <a:lstStyle/>
          <a:p>
            <a:r>
              <a:rPr lang="en-US" dirty="0" smtClean="0"/>
              <a:t>Select a Database and Cube of the connection </a:t>
            </a:r>
            <a:endParaRPr lang="en-US" dirty="0"/>
          </a:p>
        </p:txBody>
      </p:sp>
      <p:sp>
        <p:nvSpPr>
          <p:cNvPr id="9" name="Rectangle 8"/>
          <p:cNvSpPr/>
          <p:nvPr/>
        </p:nvSpPr>
        <p:spPr>
          <a:xfrm>
            <a:off x="592765" y="3630133"/>
            <a:ext cx="2441448" cy="217967"/>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p:cNvSpPr/>
          <p:nvPr/>
        </p:nvSpPr>
        <p:spPr>
          <a:xfrm>
            <a:off x="3910013" y="3150071"/>
            <a:ext cx="2399347" cy="936154"/>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11" name="Straight Arrow Connector 10"/>
          <p:cNvCxnSpPr>
            <a:stCxn id="9" idx="3"/>
            <a:endCxn id="10" idx="1"/>
          </p:cNvCxnSpPr>
          <p:nvPr/>
        </p:nvCxnSpPr>
        <p:spPr>
          <a:xfrm flipV="1">
            <a:off x="3034213" y="3618148"/>
            <a:ext cx="875800" cy="120969"/>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27357" y="33453"/>
            <a:ext cx="1259443" cy="153888"/>
          </a:xfrm>
          <a:prstGeom prst="rect">
            <a:avLst/>
          </a:prstGeom>
          <a:noFill/>
        </p:spPr>
        <p:txBody>
          <a:bodyPr wrap="none" lIns="0" tIns="0" rIns="36000" bIns="0" rtlCol="0">
            <a:spAutoFit/>
          </a:bodyPr>
          <a:lstStyle/>
          <a:p>
            <a:pPr algn="r"/>
            <a:r>
              <a:rPr lang="en-US" sz="1000" b="1" i="1" dirty="0" smtClean="0">
                <a:solidFill>
                  <a:srgbClr val="FF0000"/>
                </a:solidFill>
              </a:rPr>
              <a:t>new since release III</a:t>
            </a:r>
            <a:endParaRPr lang="en-US" sz="1000" b="1" i="1" dirty="0">
              <a:solidFill>
                <a:srgbClr val="FF0000"/>
              </a:solidFill>
            </a:endParaRPr>
          </a:p>
        </p:txBody>
      </p:sp>
      <p:grpSp>
        <p:nvGrpSpPr>
          <p:cNvPr id="13" name="Group 15"/>
          <p:cNvGrpSpPr/>
          <p:nvPr/>
        </p:nvGrpSpPr>
        <p:grpSpPr>
          <a:xfrm>
            <a:off x="7010400" y="4953000"/>
            <a:ext cx="1600200" cy="1066800"/>
            <a:chOff x="8759481" y="1447800"/>
            <a:chExt cx="1600200" cy="1066800"/>
          </a:xfrm>
        </p:grpSpPr>
        <p:sp>
          <p:nvSpPr>
            <p:cNvPr id="14" name="Rounded Rectangle 13"/>
            <p:cNvSpPr/>
            <p:nvPr/>
          </p:nvSpPr>
          <p:spPr>
            <a:xfrm>
              <a:off x="8759481" y="1447800"/>
              <a:ext cx="1600200" cy="1066800"/>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r>
                <a:rPr lang="en-US" sz="1000" dirty="0" smtClean="0">
                  <a:solidFill>
                    <a:schemeClr val="tx2">
                      <a:lumMod val="50000"/>
                    </a:schemeClr>
                  </a:solidFill>
                </a:rPr>
                <a:t>In addition to the Monthly and Weekly cubes per FY, now a P&amp;B-Ad-Hoc cube is available for FY13</a:t>
              </a:r>
              <a:endParaRPr lang="en-US" sz="1000" dirty="0">
                <a:solidFill>
                  <a:schemeClr val="tx2">
                    <a:lumMod val="50000"/>
                  </a:schemeClr>
                </a:solidFill>
              </a:endParaRPr>
            </a:p>
          </p:txBody>
        </p:sp>
        <p:sp>
          <p:nvSpPr>
            <p:cNvPr id="15" name="Title 1"/>
            <p:cNvSpPr txBox="1">
              <a:spLocks/>
            </p:cNvSpPr>
            <p:nvPr/>
          </p:nvSpPr>
          <p:spPr bwMode="auto">
            <a:xfrm>
              <a:off x="8807301" y="1557668"/>
              <a:ext cx="533400" cy="711200"/>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spTree>
    <p:extLst>
      <p:ext uri="{BB962C8B-B14F-4D97-AF65-F5344CB8AC3E}">
        <p14:creationId xmlns:p14="http://schemas.microsoft.com/office/powerpoint/2010/main" val="20365073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4" descr="C:\WINDOWS\TEMP\SNAGHTML8de82f.PNG"/>
          <p:cNvPicPr>
            <a:picLocks noChangeAspect="1" noChangeArrowheads="1"/>
          </p:cNvPicPr>
          <p:nvPr/>
        </p:nvPicPr>
        <p:blipFill>
          <a:blip r:embed="rId2" cstate="print"/>
          <a:srcRect/>
          <a:stretch>
            <a:fillRect/>
          </a:stretch>
        </p:blipFill>
        <p:spPr bwMode="auto">
          <a:xfrm>
            <a:off x="2895600" y="2449034"/>
            <a:ext cx="3124200" cy="2633774"/>
          </a:xfrm>
          <a:prstGeom prst="rect">
            <a:avLst/>
          </a:prstGeom>
          <a:noFill/>
        </p:spPr>
      </p:pic>
      <p:sp>
        <p:nvSpPr>
          <p:cNvPr id="2" name="Title 1"/>
          <p:cNvSpPr>
            <a:spLocks noGrp="1"/>
          </p:cNvSpPr>
          <p:nvPr>
            <p:ph type="title"/>
          </p:nvPr>
        </p:nvSpPr>
        <p:spPr/>
        <p:txBody>
          <a:bodyPr/>
          <a:lstStyle/>
          <a:p>
            <a:r>
              <a:rPr lang="en-US" dirty="0" smtClean="0"/>
              <a:t>Step 5: Save Data Connection File</a:t>
            </a:r>
            <a:endParaRPr lang="en-US" dirty="0"/>
          </a:p>
        </p:txBody>
      </p:sp>
      <p:sp>
        <p:nvSpPr>
          <p:cNvPr id="3" name="Content Placeholder 2"/>
          <p:cNvSpPr>
            <a:spLocks noGrp="1"/>
          </p:cNvSpPr>
          <p:nvPr>
            <p:ph idx="1"/>
          </p:nvPr>
        </p:nvSpPr>
        <p:spPr>
          <a:xfrm>
            <a:off x="455613" y="1781908"/>
            <a:ext cx="8234362" cy="990600"/>
          </a:xfrm>
        </p:spPr>
        <p:txBody>
          <a:bodyPr/>
          <a:lstStyle/>
          <a:p>
            <a:r>
              <a:rPr lang="en-US" sz="1600" dirty="0" smtClean="0"/>
              <a:t>Enter text in the ‘File Name’</a:t>
            </a:r>
          </a:p>
          <a:p>
            <a:r>
              <a:rPr lang="en-US" sz="1600" dirty="0" smtClean="0"/>
              <a:t>Enter text in the ‘Friendly Name’ or ‘Description’ field</a:t>
            </a:r>
          </a:p>
        </p:txBody>
      </p:sp>
      <p:sp>
        <p:nvSpPr>
          <p:cNvPr id="7" name="Text Placeholder 3"/>
          <p:cNvSpPr>
            <a:spLocks noGrp="1"/>
          </p:cNvSpPr>
          <p:nvPr>
            <p:ph type="body" sz="quarter" idx="10"/>
          </p:nvPr>
        </p:nvSpPr>
        <p:spPr>
          <a:xfrm>
            <a:off x="457200" y="882926"/>
            <a:ext cx="8229600" cy="533400"/>
          </a:xfrm>
        </p:spPr>
        <p:txBody>
          <a:bodyPr/>
          <a:lstStyle/>
          <a:p>
            <a:r>
              <a:rPr lang="en-US" dirty="0" smtClean="0"/>
              <a:t>Name, save, and provide a description of the data connection</a:t>
            </a:r>
            <a:br>
              <a:rPr lang="en-US" dirty="0" smtClean="0"/>
            </a:br>
            <a:endParaRPr lang="en-US" dirty="0"/>
          </a:p>
        </p:txBody>
      </p:sp>
      <p:sp>
        <p:nvSpPr>
          <p:cNvPr id="8" name="Rectangle 7"/>
          <p:cNvSpPr/>
          <p:nvPr/>
        </p:nvSpPr>
        <p:spPr>
          <a:xfrm>
            <a:off x="2939902" y="4199633"/>
            <a:ext cx="2468880" cy="128016"/>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Rectangle 8"/>
          <p:cNvSpPr/>
          <p:nvPr/>
        </p:nvSpPr>
        <p:spPr>
          <a:xfrm>
            <a:off x="457200" y="3678866"/>
            <a:ext cx="1600200" cy="1169551"/>
          </a:xfrm>
          <a:prstGeom prst="rect">
            <a:avLst/>
          </a:prstGeom>
          <a:ln w="25400">
            <a:solidFill>
              <a:srgbClr val="0081AE"/>
            </a:solidFill>
          </a:ln>
        </p:spPr>
        <p:txBody>
          <a:bodyPr wrap="square">
            <a:spAutoFit/>
          </a:bodyPr>
          <a:lstStyle/>
          <a:p>
            <a:pPr defTabSz="914042">
              <a:buClr>
                <a:schemeClr val="tx1"/>
              </a:buClr>
              <a:buSzPct val="75000"/>
            </a:pPr>
            <a:r>
              <a:rPr lang="en-GB" sz="1000" dirty="0" smtClean="0">
                <a:solidFill>
                  <a:schemeClr val="bg1"/>
                </a:solidFill>
              </a:rPr>
              <a:t>Edit and personalize the text in the ‘Friendly Name’ field so that you can easily identify the data connection, which is stored in excel in ‘Existing Connections’</a:t>
            </a:r>
          </a:p>
        </p:txBody>
      </p:sp>
      <p:cxnSp>
        <p:nvCxnSpPr>
          <p:cNvPr id="10" name="Shape 23"/>
          <p:cNvCxnSpPr>
            <a:stCxn id="9" idx="3"/>
            <a:endCxn id="8" idx="1"/>
          </p:cNvCxnSpPr>
          <p:nvPr/>
        </p:nvCxnSpPr>
        <p:spPr>
          <a:xfrm flipV="1">
            <a:off x="2057400" y="4263641"/>
            <a:ext cx="882502" cy="1"/>
          </a:xfrm>
          <a:prstGeom prst="bentConnector3">
            <a:avLst>
              <a:gd name="adj1" fmla="val 50000"/>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939901" y="3173338"/>
            <a:ext cx="2470299" cy="146304"/>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nvGrpSpPr>
          <p:cNvPr id="15" name="Group 15"/>
          <p:cNvGrpSpPr/>
          <p:nvPr/>
        </p:nvGrpSpPr>
        <p:grpSpPr>
          <a:xfrm>
            <a:off x="6858000" y="4800600"/>
            <a:ext cx="1600200" cy="1371600"/>
            <a:chOff x="8759481" y="1447800"/>
            <a:chExt cx="1600200" cy="914400"/>
          </a:xfrm>
        </p:grpSpPr>
        <p:sp>
          <p:nvSpPr>
            <p:cNvPr id="19" name="Rounded Rectangle 18"/>
            <p:cNvSpPr/>
            <p:nvPr/>
          </p:nvSpPr>
          <p:spPr>
            <a:xfrm>
              <a:off x="8759481" y="1447800"/>
              <a:ext cx="1600200" cy="914400"/>
            </a:xfrm>
            <a:prstGeom prst="roundRect">
              <a:avLst/>
            </a:prstGeom>
            <a:solidFill>
              <a:schemeClr val="accent2"/>
            </a:solid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t" anchorCtr="0"/>
            <a:lstStyle/>
            <a:p>
              <a:r>
                <a:rPr lang="en-US" sz="1000" dirty="0" smtClean="0">
                  <a:solidFill>
                    <a:schemeClr val="tx2">
                      <a:lumMod val="50000"/>
                    </a:schemeClr>
                  </a:solidFill>
                </a:rPr>
                <a:t>It is best practice to use a standard ‘Friendly Name’ within a Sub-Area to be consistent when converting to formulas.</a:t>
              </a:r>
              <a:endParaRPr lang="en-US" sz="1000" dirty="0">
                <a:solidFill>
                  <a:schemeClr val="tx2">
                    <a:lumMod val="50000"/>
                  </a:schemeClr>
                </a:solidFill>
              </a:endParaRPr>
            </a:p>
          </p:txBody>
        </p:sp>
        <p:sp>
          <p:nvSpPr>
            <p:cNvPr id="20" name="Title 1"/>
            <p:cNvSpPr txBox="1">
              <a:spLocks/>
            </p:cNvSpPr>
            <p:nvPr/>
          </p:nvSpPr>
          <p:spPr bwMode="auto">
            <a:xfrm>
              <a:off x="8807301" y="1557668"/>
              <a:ext cx="533400" cy="711200"/>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6600" b="1" i="0" u="none" strike="noStrike" kern="0" cap="none" spc="0" normalizeH="0" baseline="0" noProof="0" dirty="0" smtClean="0">
                  <a:ln>
                    <a:noFill/>
                  </a:ln>
                  <a:solidFill>
                    <a:srgbClr val="F04C3E"/>
                  </a:solidFill>
                  <a:effectLst/>
                  <a:uLnTx/>
                  <a:uFillTx/>
                  <a:latin typeface="Blackadder ITC" pitchFamily="82" charset="0"/>
                  <a:ea typeface="+mj-ea"/>
                  <a:cs typeface="+mj-cs"/>
                </a:rPr>
                <a:t>!</a:t>
              </a:r>
              <a:endParaRPr kumimoji="0" lang="en-US" sz="6600" b="1" i="0" u="none" strike="noStrike" kern="0" cap="none" spc="0" normalizeH="0" baseline="0" noProof="0" dirty="0">
                <a:ln>
                  <a:noFill/>
                </a:ln>
                <a:solidFill>
                  <a:srgbClr val="F04C3E"/>
                </a:solidFill>
                <a:effectLst/>
                <a:uLnTx/>
                <a:uFillTx/>
                <a:latin typeface="Blackadder ITC" pitchFamily="82" charset="0"/>
                <a:ea typeface="+mj-ea"/>
                <a:cs typeface="+mj-cs"/>
              </a:endParaRPr>
            </a:p>
          </p:txBody>
        </p:sp>
      </p:grpSp>
      <p:sp>
        <p:nvSpPr>
          <p:cNvPr id="16" name="Rectangle 15"/>
          <p:cNvSpPr>
            <a:spLocks noChangeArrowheads="1"/>
          </p:cNvSpPr>
          <p:nvPr/>
        </p:nvSpPr>
        <p:spPr bwMode="gray">
          <a:xfrm>
            <a:off x="457200" y="5181599"/>
            <a:ext cx="5824219" cy="1013547"/>
          </a:xfrm>
          <a:prstGeom prst="rect">
            <a:avLst/>
          </a:prstGeom>
          <a:solidFill>
            <a:schemeClr val="tx2"/>
          </a:solidFill>
          <a:ln w="19050" algn="ctr">
            <a:solidFill>
              <a:srgbClr val="0081AE"/>
            </a:solidFill>
            <a:miter lim="800000"/>
            <a:headEnd/>
            <a:tailEnd/>
          </a:ln>
          <a:effectLst/>
        </p:spPr>
        <p:txBody>
          <a:bodyPr lIns="45720" tIns="54000" rIns="102663" bIns="52516" anchor="ctr"/>
          <a:lstStyle/>
          <a:p>
            <a:pPr marL="0" lvl="1" defTabSz="914042"/>
            <a:r>
              <a:rPr lang="en-US" sz="1600" b="1" dirty="0" smtClean="0">
                <a:solidFill>
                  <a:schemeClr val="bg1"/>
                </a:solidFill>
              </a:rPr>
              <a:t>‘File Name’ and ‘Friendly Name’ Name Recommendations:</a:t>
            </a:r>
          </a:p>
          <a:p>
            <a:pPr marL="177800" lvl="1" defTabSz="914042"/>
            <a:r>
              <a:rPr lang="en-US" sz="1200" b="1" dirty="0" smtClean="0">
                <a:solidFill>
                  <a:schemeClr val="bg1"/>
                </a:solidFill>
              </a:rPr>
              <a:t>Use a combination of FY and cube type, </a:t>
            </a:r>
            <a:r>
              <a:rPr lang="en-US" sz="1200" dirty="0" smtClean="0">
                <a:solidFill>
                  <a:schemeClr val="bg1"/>
                </a:solidFill>
              </a:rPr>
              <a:t>Format: [FY]_[Type] e.g.:</a:t>
            </a:r>
          </a:p>
          <a:p>
            <a:pPr marL="177800" lvl="1" defTabSz="914042"/>
            <a:r>
              <a:rPr lang="en-US" sz="1200" dirty="0" smtClean="0">
                <a:solidFill>
                  <a:schemeClr val="bg1"/>
                </a:solidFill>
              </a:rPr>
              <a:t/>
            </a:r>
            <a:br>
              <a:rPr lang="en-US" sz="1200" dirty="0" smtClean="0">
                <a:solidFill>
                  <a:schemeClr val="bg1"/>
                </a:solidFill>
              </a:rPr>
            </a:br>
            <a:r>
              <a:rPr lang="en-US" sz="1200" dirty="0" smtClean="0">
                <a:solidFill>
                  <a:schemeClr val="bg1"/>
                </a:solidFill>
              </a:rPr>
              <a:t/>
            </a:r>
            <a:br>
              <a:rPr lang="en-US" sz="1200" dirty="0" smtClean="0">
                <a:solidFill>
                  <a:schemeClr val="bg1"/>
                </a:solidFill>
              </a:rPr>
            </a:br>
            <a:endParaRPr lang="en-US" sz="1200" dirty="0" smtClean="0">
              <a:solidFill>
                <a:schemeClr val="bg1"/>
              </a:solidFill>
            </a:endParaRPr>
          </a:p>
        </p:txBody>
      </p:sp>
      <p:sp>
        <p:nvSpPr>
          <p:cNvPr id="17" name="Rectangle 16"/>
          <p:cNvSpPr>
            <a:spLocks noChangeArrowheads="1"/>
          </p:cNvSpPr>
          <p:nvPr/>
        </p:nvSpPr>
        <p:spPr bwMode="gray">
          <a:xfrm>
            <a:off x="852293" y="5505239"/>
            <a:ext cx="2842011" cy="853029"/>
          </a:xfrm>
          <a:prstGeom prst="rect">
            <a:avLst/>
          </a:prstGeom>
          <a:noFill/>
          <a:ln w="19050" algn="ctr">
            <a:noFill/>
            <a:miter lim="800000"/>
            <a:headEnd/>
            <a:tailEnd/>
          </a:ln>
          <a:effectLst/>
        </p:spPr>
        <p:txBody>
          <a:bodyPr lIns="216000" tIns="54000" rIns="102663" bIns="52516" anchor="ctr"/>
          <a:lstStyle/>
          <a:p>
            <a:pPr marL="357188" lvl="1" indent="-179388" defTabSz="914042">
              <a:buClr>
                <a:schemeClr val="accent2"/>
              </a:buClr>
              <a:buSzPct val="80000"/>
              <a:buFont typeface="Arial" pitchFamily="34" charset="0"/>
              <a:buChar char="►"/>
            </a:pPr>
            <a:r>
              <a:rPr lang="en-US" sz="1200" dirty="0" smtClean="0">
                <a:solidFill>
                  <a:schemeClr val="bg1"/>
                </a:solidFill>
              </a:rPr>
              <a:t>FY11 cubes</a:t>
            </a:r>
          </a:p>
          <a:p>
            <a:pPr marL="541338" lvl="1" indent="-180975" defTabSz="914042">
              <a:buClr>
                <a:schemeClr val="accent2"/>
              </a:buClr>
              <a:buSzPct val="80000"/>
              <a:buFont typeface="Arial" pitchFamily="34" charset="0"/>
              <a:buChar char="►"/>
            </a:pPr>
            <a:r>
              <a:rPr lang="en-US" sz="1200" dirty="0" smtClean="0">
                <a:solidFill>
                  <a:schemeClr val="bg1"/>
                </a:solidFill>
              </a:rPr>
              <a:t>Monthly: FY11_M</a:t>
            </a:r>
          </a:p>
          <a:p>
            <a:pPr marL="541338" lvl="1" indent="-180975" defTabSz="914042">
              <a:buClr>
                <a:schemeClr val="accent2"/>
              </a:buClr>
              <a:buSzPct val="80000"/>
              <a:buFont typeface="Arial" pitchFamily="34" charset="0"/>
              <a:buChar char="►"/>
            </a:pPr>
            <a:r>
              <a:rPr lang="en-US" sz="1200" dirty="0" smtClean="0">
                <a:solidFill>
                  <a:schemeClr val="bg1"/>
                </a:solidFill>
              </a:rPr>
              <a:t>Weekly: FY11_W</a:t>
            </a:r>
          </a:p>
        </p:txBody>
      </p:sp>
      <p:sp>
        <p:nvSpPr>
          <p:cNvPr id="18" name="Rectangle 17"/>
          <p:cNvSpPr>
            <a:spLocks noChangeArrowheads="1"/>
          </p:cNvSpPr>
          <p:nvPr/>
        </p:nvSpPr>
        <p:spPr bwMode="gray">
          <a:xfrm>
            <a:off x="3808853" y="5505239"/>
            <a:ext cx="2842011" cy="853029"/>
          </a:xfrm>
          <a:prstGeom prst="rect">
            <a:avLst/>
          </a:prstGeom>
          <a:noFill/>
          <a:ln w="19050" algn="ctr">
            <a:noFill/>
            <a:miter lim="800000"/>
            <a:headEnd/>
            <a:tailEnd/>
          </a:ln>
          <a:effectLst/>
        </p:spPr>
        <p:txBody>
          <a:bodyPr lIns="216000" tIns="54000" rIns="102663" bIns="52516" anchor="ctr"/>
          <a:lstStyle/>
          <a:p>
            <a:pPr marL="357188" lvl="1" indent="-179388" defTabSz="914042">
              <a:buClr>
                <a:schemeClr val="accent2"/>
              </a:buClr>
              <a:buSzPct val="80000"/>
              <a:buFont typeface="Arial" pitchFamily="34" charset="0"/>
              <a:buChar char="►"/>
            </a:pPr>
            <a:r>
              <a:rPr lang="en-US" sz="1200" dirty="0" smtClean="0">
                <a:solidFill>
                  <a:schemeClr val="bg1"/>
                </a:solidFill>
              </a:rPr>
              <a:t>FY12 cubes</a:t>
            </a:r>
          </a:p>
          <a:p>
            <a:pPr marL="541338" lvl="1" indent="-180975" defTabSz="914042">
              <a:buClr>
                <a:schemeClr val="accent2"/>
              </a:buClr>
              <a:buSzPct val="80000"/>
              <a:buFont typeface="Arial" pitchFamily="34" charset="0"/>
              <a:buChar char="►"/>
            </a:pPr>
            <a:r>
              <a:rPr lang="en-US" sz="1200" dirty="0" smtClean="0">
                <a:solidFill>
                  <a:schemeClr val="bg1"/>
                </a:solidFill>
              </a:rPr>
              <a:t>Monthly: FY12_M</a:t>
            </a:r>
          </a:p>
          <a:p>
            <a:pPr marL="541338" lvl="1" indent="-180975" defTabSz="914042">
              <a:buClr>
                <a:schemeClr val="accent2"/>
              </a:buClr>
              <a:buSzPct val="80000"/>
              <a:buFont typeface="Arial" pitchFamily="34" charset="0"/>
              <a:buChar char="►"/>
            </a:pPr>
            <a:r>
              <a:rPr lang="en-US" sz="1200" dirty="0" smtClean="0">
                <a:solidFill>
                  <a:schemeClr val="bg1"/>
                </a:solidFill>
              </a:rPr>
              <a:t>Weekly: FY12_W</a:t>
            </a:r>
          </a:p>
        </p:txBody>
      </p:sp>
      <p:sp>
        <p:nvSpPr>
          <p:cNvPr id="23" name="Rectangle 22"/>
          <p:cNvSpPr/>
          <p:nvPr/>
        </p:nvSpPr>
        <p:spPr>
          <a:xfrm>
            <a:off x="6858000" y="2661715"/>
            <a:ext cx="1828800" cy="1169551"/>
          </a:xfrm>
          <a:prstGeom prst="rect">
            <a:avLst/>
          </a:prstGeom>
          <a:ln w="25400">
            <a:solidFill>
              <a:srgbClr val="0081AE"/>
            </a:solidFill>
          </a:ln>
        </p:spPr>
        <p:txBody>
          <a:bodyPr wrap="square">
            <a:spAutoFit/>
          </a:bodyPr>
          <a:lstStyle/>
          <a:p>
            <a:pPr defTabSz="914042">
              <a:buClr>
                <a:schemeClr val="tx1"/>
              </a:buClr>
              <a:buSzPct val="75000"/>
            </a:pPr>
            <a:r>
              <a:rPr lang="en-GB" sz="1000" dirty="0" smtClean="0">
                <a:solidFill>
                  <a:schemeClr val="bg1"/>
                </a:solidFill>
              </a:rPr>
              <a:t>Edit and personalize the text in the ‘File Name’ field so that you can easily identify the data connection, which is saved in ‘My Documents’ &gt; ‘My Data Sources’ folder and  also in ‘Existing Connections’</a:t>
            </a:r>
          </a:p>
        </p:txBody>
      </p:sp>
      <p:cxnSp>
        <p:nvCxnSpPr>
          <p:cNvPr id="26" name="Shape 23"/>
          <p:cNvCxnSpPr>
            <a:stCxn id="30" idx="3"/>
            <a:endCxn id="23" idx="1"/>
          </p:cNvCxnSpPr>
          <p:nvPr/>
        </p:nvCxnSpPr>
        <p:spPr>
          <a:xfrm>
            <a:off x="5410200" y="3246490"/>
            <a:ext cx="1447800" cy="1"/>
          </a:xfrm>
          <a:prstGeom prst="bentConnector3">
            <a:avLst>
              <a:gd name="adj1" fmla="val 50000"/>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737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to Standardization for Financial Reporting</a:t>
            </a:r>
            <a:endParaRPr lang="en-US" dirty="0"/>
          </a:p>
        </p:txBody>
      </p:sp>
      <p:sp>
        <p:nvSpPr>
          <p:cNvPr id="4" name="Text Placeholder 3"/>
          <p:cNvSpPr>
            <a:spLocks noGrp="1"/>
          </p:cNvSpPr>
          <p:nvPr>
            <p:ph type="body" sz="quarter" idx="10"/>
          </p:nvPr>
        </p:nvSpPr>
        <p:spPr/>
        <p:txBody>
          <a:bodyPr/>
          <a:lstStyle/>
          <a:p>
            <a:r>
              <a:rPr lang="en-US" dirty="0" smtClean="0"/>
              <a:t>The Reporting solution will be a combination of global standardization and local flexibility</a:t>
            </a:r>
            <a:endParaRPr lang="en-US" dirty="0"/>
          </a:p>
        </p:txBody>
      </p:sp>
      <p:graphicFrame>
        <p:nvGraphicFramePr>
          <p:cNvPr id="5" name="Group 40"/>
          <p:cNvGraphicFramePr>
            <a:graphicFrameLocks/>
          </p:cNvGraphicFramePr>
          <p:nvPr/>
        </p:nvGraphicFramePr>
        <p:xfrm>
          <a:off x="312760" y="2115312"/>
          <a:ext cx="8515063" cy="3218688"/>
        </p:xfrm>
        <a:graphic>
          <a:graphicData uri="http://schemas.openxmlformats.org/drawingml/2006/table">
            <a:tbl>
              <a:tblPr/>
              <a:tblGrid>
                <a:gridCol w="2499654"/>
                <a:gridCol w="882231"/>
                <a:gridCol w="882231"/>
                <a:gridCol w="4250947"/>
              </a:tblGrid>
              <a:tr h="261584">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ヒラギノ角ゴ Pro W3" pitchFamily="16" charset="-128"/>
                          <a:cs typeface="Arial" charset="0"/>
                        </a:rPr>
                        <a:t>Design component</a:t>
                      </a:r>
                      <a:endParaRPr kumimoji="0" lang="en-US" sz="1200" b="1" i="0" u="none" strike="noStrike" cap="none" normalizeH="0" baseline="0" dirty="0">
                        <a:ln>
                          <a:noFill/>
                        </a:ln>
                        <a:solidFill>
                          <a:schemeClr val="bg1"/>
                        </a:solidFill>
                        <a:effectLst/>
                        <a:latin typeface="Arial" charset="0"/>
                        <a:ea typeface="ヒラギノ角ゴ Pro W3" pitchFamily="16" charset="-128"/>
                      </a:endParaRPr>
                    </a:p>
                  </a:txBody>
                  <a:tcPr marL="45720" marR="0" marT="9144" marB="91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ヒラギノ角ゴ Pro W3" pitchFamily="16" charset="-128"/>
                        </a:rPr>
                        <a:t>Globally standard</a:t>
                      </a:r>
                    </a:p>
                  </a:txBody>
                  <a:tcPr marL="45720" marR="0" marT="9144" marB="91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ヒラギノ角ゴ Pro W3" pitchFamily="16" charset="-128"/>
                        </a:rPr>
                        <a:t>Local flexibility</a:t>
                      </a:r>
                    </a:p>
                  </a:txBody>
                  <a:tcPr marL="45720" marR="0" marT="9144" marB="91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ヒラギノ角ゴ Pro W3" pitchFamily="16" charset="-128"/>
                          <a:cs typeface="Arial" charset="0"/>
                        </a:rPr>
                        <a:t>Comments</a:t>
                      </a:r>
                      <a:endParaRPr kumimoji="0" lang="en-US" sz="1200" b="1" i="0" u="none" strike="noStrike" cap="none" normalizeH="0" baseline="0" dirty="0">
                        <a:ln>
                          <a:noFill/>
                        </a:ln>
                        <a:solidFill>
                          <a:schemeClr val="bg1"/>
                        </a:solidFill>
                        <a:effectLst/>
                        <a:latin typeface="Arial" charset="0"/>
                        <a:ea typeface="ヒラギノ角ゴ Pro W3" pitchFamily="16" charset="-128"/>
                      </a:endParaRPr>
                    </a:p>
                  </a:txBody>
                  <a:tcPr marL="45720" marR="0" marT="9144" marB="91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323991">
                <a:tc>
                  <a:txBody>
                    <a:bodyPr/>
                    <a:lstStyle/>
                    <a:p>
                      <a:pPr marL="180975" marR="0" lvl="0" indent="-180975" algn="l" defTabSz="914400" rtl="0" eaLnBrk="0" fontAlgn="b" latinLnBrk="0" hangingPunct="0">
                        <a:lnSpc>
                          <a:spcPct val="100000"/>
                        </a:lnSpc>
                        <a:spcBef>
                          <a:spcPct val="0"/>
                        </a:spcBef>
                        <a:spcAft>
                          <a:spcPct val="0"/>
                        </a:spcAft>
                        <a:buClr>
                          <a:schemeClr val="accent2"/>
                        </a:buClr>
                        <a:buSzPct val="75000"/>
                        <a:buFont typeface="Arial" pitchFamily="34" charset="0"/>
                        <a:buChar char="►"/>
                        <a:tabLst/>
                      </a:pPr>
                      <a:r>
                        <a:rPr kumimoji="0" lang="en-US" sz="1200" b="0" i="0" u="none" strike="noStrike" cap="none" normalizeH="0" baseline="0" dirty="0">
                          <a:ln>
                            <a:noFill/>
                          </a:ln>
                          <a:solidFill>
                            <a:schemeClr val="bg1"/>
                          </a:solidFill>
                          <a:effectLst/>
                          <a:latin typeface="Arial" charset="0"/>
                          <a:ea typeface="ヒラギノ角ゴ Pro W3" pitchFamily="16" charset="-128"/>
                        </a:rPr>
                        <a:t>Report Templates/Formats and Layouts</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Monotype Sorts" pitchFamily="2" charset="2"/>
                          <a:ea typeface="ヒラギノ角ゴ Pro W3" pitchFamily="16" charset="-128"/>
                        </a:rPr>
                        <a:t>4</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111125" marR="0" lvl="0" indent="-111125" algn="l" defTabSz="914400" rtl="0" eaLnBrk="0" fontAlgn="b" latinLnBrk="0" hangingPunct="0">
                        <a:lnSpc>
                          <a:spcPct val="100000"/>
                        </a:lnSpc>
                        <a:spcBef>
                          <a:spcPct val="0"/>
                        </a:spcBef>
                        <a:spcAft>
                          <a:spcPct val="0"/>
                        </a:spcAft>
                        <a:buClrTx/>
                        <a:buSzTx/>
                        <a:buFontTx/>
                        <a:buChar char="•"/>
                        <a:tabLst/>
                      </a:pPr>
                      <a:endParaRPr kumimoji="0" lang="en-US" sz="1000" b="0" i="0" u="none" strike="noStrike" cap="none" normalizeH="0" baseline="0" dirty="0">
                        <a:ln>
                          <a:noFill/>
                        </a:ln>
                        <a:solidFill>
                          <a:schemeClr val="bg1"/>
                        </a:solidFill>
                        <a:effectLst/>
                        <a:latin typeface="Arial" charset="0"/>
                        <a:ea typeface="ヒラギノ角ゴ Pro W3" pitchFamily="16" charset="-128"/>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914400" rtl="0" eaLnBrk="0" fontAlgn="b" latinLnBrk="0" hangingPunct="0">
                        <a:lnSpc>
                          <a:spcPct val="100000"/>
                        </a:lnSpc>
                        <a:spcBef>
                          <a:spcPts val="0"/>
                        </a:spcBef>
                        <a:spcAft>
                          <a:spcPts val="0"/>
                        </a:spcAft>
                        <a:buClr>
                          <a:schemeClr val="accent2"/>
                        </a:buClr>
                        <a:buSzPct val="75000"/>
                        <a:buFont typeface="Arial" pitchFamily="34" charset="0"/>
                        <a:buChar char="►"/>
                        <a:tabLst/>
                      </a:pPr>
                      <a:r>
                        <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rPr>
                        <a:t>Pre-defined report layouts/formats to be used as part of standard reporting</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367826">
                <a:tc>
                  <a:txBody>
                    <a:bodyPr/>
                    <a:lstStyle/>
                    <a:p>
                      <a:pPr marL="180975" marR="0" lvl="0" indent="-180975" algn="l" defTabSz="914400" rtl="0" eaLnBrk="0" fontAlgn="b" latinLnBrk="0" hangingPunct="0">
                        <a:lnSpc>
                          <a:spcPct val="100000"/>
                        </a:lnSpc>
                        <a:spcBef>
                          <a:spcPct val="0"/>
                        </a:spcBef>
                        <a:spcAft>
                          <a:spcPct val="0"/>
                        </a:spcAft>
                        <a:buClr>
                          <a:schemeClr val="accent2"/>
                        </a:buClr>
                        <a:buSzPct val="75000"/>
                        <a:buFont typeface="Arial" pitchFamily="34" charset="0"/>
                        <a:buChar char="►"/>
                        <a:tabLst/>
                      </a:pPr>
                      <a:r>
                        <a:rPr kumimoji="0" lang="en-US" sz="1200" b="0" i="0" u="none" strike="noStrike" cap="none" normalizeH="0" baseline="0" dirty="0">
                          <a:ln>
                            <a:noFill/>
                          </a:ln>
                          <a:solidFill>
                            <a:schemeClr val="bg1"/>
                          </a:solidFill>
                          <a:effectLst/>
                          <a:latin typeface="Arial" charset="0"/>
                          <a:ea typeface="ヒラギノ角ゴ Pro W3" pitchFamily="16" charset="-128"/>
                        </a:rPr>
                        <a:t>Report Delivery</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Monotype Sorts" pitchFamily="2" charset="2"/>
                          <a:ea typeface="ヒラギノ角ゴ Pro W3" pitchFamily="16" charset="-128"/>
                        </a:rPr>
                        <a:t>4</a:t>
                      </a: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defRPr/>
                      </a:pP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914400" rtl="0" eaLnBrk="0" fontAlgn="b" latinLnBrk="0" hangingPunct="0">
                        <a:lnSpc>
                          <a:spcPct val="100000"/>
                        </a:lnSpc>
                        <a:spcBef>
                          <a:spcPts val="0"/>
                        </a:spcBef>
                        <a:spcAft>
                          <a:spcPts val="0"/>
                        </a:spcAft>
                        <a:buClr>
                          <a:schemeClr val="accent2"/>
                        </a:buClr>
                        <a:buSzPct val="75000"/>
                        <a:buFont typeface="Arial" pitchFamily="34" charset="0"/>
                        <a:buChar char="►"/>
                        <a:tabLst/>
                      </a:pPr>
                      <a:r>
                        <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rPr>
                        <a:t>Standard method is “pull”</a:t>
                      </a:r>
                    </a:p>
                    <a:p>
                      <a:pPr marL="180975" marR="0" lvl="0" indent="-180975" algn="l" defTabSz="914400" rtl="0" eaLnBrk="0" fontAlgn="b" latinLnBrk="0" hangingPunct="0">
                        <a:lnSpc>
                          <a:spcPct val="100000"/>
                        </a:lnSpc>
                        <a:spcBef>
                          <a:spcPts val="0"/>
                        </a:spcBef>
                        <a:spcAft>
                          <a:spcPts val="0"/>
                        </a:spcAft>
                        <a:buClr>
                          <a:schemeClr val="accent2"/>
                        </a:buClr>
                        <a:buSzPct val="75000"/>
                        <a:buFont typeface="Arial" pitchFamily="34" charset="0"/>
                        <a:buChar char="►"/>
                        <a:tabLst/>
                      </a:pPr>
                      <a:r>
                        <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rPr>
                        <a:t>Only certain reports will be “pushed”</a:t>
                      </a:r>
                    </a:p>
                    <a:p>
                      <a:pPr marL="180975" marR="0" lvl="0" indent="-180975" algn="l" defTabSz="914400" rtl="0" eaLnBrk="0" fontAlgn="b" latinLnBrk="0" hangingPunct="0">
                        <a:lnSpc>
                          <a:spcPct val="100000"/>
                        </a:lnSpc>
                        <a:spcBef>
                          <a:spcPts val="0"/>
                        </a:spcBef>
                        <a:spcAft>
                          <a:spcPts val="0"/>
                        </a:spcAft>
                        <a:buClr>
                          <a:schemeClr val="accent2"/>
                        </a:buClr>
                        <a:buSzPct val="75000"/>
                        <a:buFont typeface="Arial" pitchFamily="34" charset="0"/>
                        <a:buChar char="►"/>
                        <a:tabLst/>
                      </a:pPr>
                      <a:r>
                        <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rPr>
                        <a:t>Defined consistently </a:t>
                      </a:r>
                      <a:r>
                        <a:rPr kumimoji="0" lang="en-US" sz="1200" b="0" i="0" u="none" strike="noStrike" kern="1200" cap="none" normalizeH="0" baseline="0" dirty="0" smtClean="0">
                          <a:ln>
                            <a:noFill/>
                          </a:ln>
                          <a:solidFill>
                            <a:schemeClr val="bg1"/>
                          </a:solidFill>
                          <a:effectLst/>
                          <a:latin typeface="Arial" charset="0"/>
                          <a:ea typeface="ヒラギノ角ゴ Pro W3" pitchFamily="16" charset="-128"/>
                          <a:cs typeface="+mn-cs"/>
                        </a:rPr>
                        <a:t>globally</a:t>
                      </a:r>
                      <a:endPar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388789">
                <a:tc>
                  <a:txBody>
                    <a:bodyPr/>
                    <a:lstStyle/>
                    <a:p>
                      <a:pPr marL="180975" marR="0" lvl="0" indent="-180975" algn="l" defTabSz="914400" rtl="0" eaLnBrk="0" fontAlgn="b" latinLnBrk="0" hangingPunct="0">
                        <a:lnSpc>
                          <a:spcPct val="100000"/>
                        </a:lnSpc>
                        <a:spcBef>
                          <a:spcPct val="0"/>
                        </a:spcBef>
                        <a:spcAft>
                          <a:spcPct val="0"/>
                        </a:spcAft>
                        <a:buClr>
                          <a:schemeClr val="accent2"/>
                        </a:buClr>
                        <a:buSzPct val="75000"/>
                        <a:buFont typeface="Arial" pitchFamily="34" charset="0"/>
                        <a:buChar char="►"/>
                        <a:tabLst/>
                      </a:pPr>
                      <a:r>
                        <a:rPr kumimoji="0" lang="en-US" sz="1200" b="0" i="0" u="none" strike="noStrike" cap="none" normalizeH="0" baseline="0" dirty="0">
                          <a:ln>
                            <a:noFill/>
                          </a:ln>
                          <a:solidFill>
                            <a:schemeClr val="bg1"/>
                          </a:solidFill>
                          <a:effectLst/>
                          <a:latin typeface="Arial" charset="0"/>
                          <a:ea typeface="ヒラギノ角ゴ Pro W3" pitchFamily="16" charset="-128"/>
                        </a:rPr>
                        <a:t>Metrics, KPIs and Accounting Policies</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rPr>
                        <a:t>4</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111125" marR="0" lvl="0" indent="-111125" algn="l" defTabSz="914400" rtl="0" eaLnBrk="0" fontAlgn="b" latinLnBrk="0" hangingPunct="0">
                        <a:lnSpc>
                          <a:spcPct val="100000"/>
                        </a:lnSpc>
                        <a:spcBef>
                          <a:spcPct val="0"/>
                        </a:spcBef>
                        <a:spcAft>
                          <a:spcPct val="0"/>
                        </a:spcAft>
                        <a:buClrTx/>
                        <a:buSzTx/>
                        <a:buFontTx/>
                        <a:buChar char="•"/>
                        <a:tabLst/>
                      </a:pPr>
                      <a:endParaRPr kumimoji="0" lang="en-US" sz="1000" b="0" i="0" u="none" strike="noStrike" cap="none" normalizeH="0" baseline="0" dirty="0">
                        <a:ln>
                          <a:noFill/>
                        </a:ln>
                        <a:solidFill>
                          <a:schemeClr val="bg1"/>
                        </a:solidFill>
                        <a:effectLst/>
                        <a:latin typeface="Arial" charset="0"/>
                        <a:ea typeface="ヒラギノ角ゴ Pro W3" pitchFamily="16" charset="-128"/>
                      </a:endParaRPr>
                    </a:p>
                    <a:p>
                      <a:pPr marL="111125" marR="0" lvl="0" indent="-111125" algn="l" defTabSz="914400" rtl="0" eaLnBrk="0" fontAlgn="b" latinLnBrk="0" hangingPunct="0">
                        <a:lnSpc>
                          <a:spcPct val="100000"/>
                        </a:lnSpc>
                        <a:spcBef>
                          <a:spcPct val="0"/>
                        </a:spcBef>
                        <a:spcAft>
                          <a:spcPct val="0"/>
                        </a:spcAft>
                        <a:buClrTx/>
                        <a:buSzTx/>
                        <a:buFontTx/>
                        <a:buChar char="•"/>
                        <a:tabLst/>
                      </a:pPr>
                      <a:endParaRPr kumimoji="0" lang="en-US" sz="1000" b="0" i="0" u="none" strike="noStrike" cap="none" normalizeH="0" baseline="0" dirty="0">
                        <a:ln>
                          <a:noFill/>
                        </a:ln>
                        <a:solidFill>
                          <a:schemeClr val="bg1"/>
                        </a:solidFill>
                        <a:effectLst/>
                        <a:latin typeface="Arial" charset="0"/>
                        <a:ea typeface="ヒラギノ角ゴ Pro W3" pitchFamily="16" charset="-128"/>
                      </a:endParaRPr>
                    </a:p>
                    <a:p>
                      <a:pPr marL="111125" marR="0" lvl="0" indent="-111125" algn="ctr" defTabSz="914400" rtl="0" eaLnBrk="0" fontAlgn="b" latinLnBrk="0" hangingPunct="0">
                        <a:lnSpc>
                          <a:spcPct val="100000"/>
                        </a:lnSpc>
                        <a:spcBef>
                          <a:spcPct val="0"/>
                        </a:spcBef>
                        <a:spcAft>
                          <a:spcPct val="0"/>
                        </a:spcAft>
                        <a:buClrTx/>
                        <a:buSzTx/>
                        <a:buFontTx/>
                        <a:buNone/>
                        <a:tabLst/>
                        <a:defRPr/>
                      </a:pP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914400" rtl="0" eaLnBrk="0" fontAlgn="b" latinLnBrk="0" hangingPunct="0">
                        <a:lnSpc>
                          <a:spcPct val="100000"/>
                        </a:lnSpc>
                        <a:spcBef>
                          <a:spcPts val="0"/>
                        </a:spcBef>
                        <a:spcAft>
                          <a:spcPts val="0"/>
                        </a:spcAft>
                        <a:buClr>
                          <a:schemeClr val="accent2"/>
                        </a:buClr>
                        <a:buSzPct val="75000"/>
                        <a:buFont typeface="Arial" pitchFamily="34" charset="0"/>
                        <a:buChar char="►"/>
                        <a:tabLst/>
                      </a:pPr>
                      <a:r>
                        <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rPr>
                        <a:t>Defined globally and </a:t>
                      </a:r>
                      <a:r>
                        <a:rPr kumimoji="0" lang="en-US" sz="1200" b="0" i="0" u="none" strike="noStrike" kern="1200" cap="none" normalizeH="0" baseline="0" dirty="0" smtClean="0">
                          <a:ln>
                            <a:noFill/>
                          </a:ln>
                          <a:solidFill>
                            <a:schemeClr val="bg1"/>
                          </a:solidFill>
                          <a:effectLst/>
                          <a:latin typeface="Arial" charset="0"/>
                          <a:ea typeface="ヒラギノ角ゴ Pro W3" pitchFamily="16" charset="-128"/>
                          <a:cs typeface="+mn-cs"/>
                        </a:rPr>
                        <a:t>an </a:t>
                      </a:r>
                      <a:r>
                        <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rPr>
                        <a:t>agreed </a:t>
                      </a:r>
                      <a:r>
                        <a:rPr kumimoji="0" lang="en-US" sz="1200" b="0" i="0" u="none" strike="noStrike" kern="1200" cap="none" normalizeH="0" baseline="0" dirty="0" smtClean="0">
                          <a:ln>
                            <a:noFill/>
                          </a:ln>
                          <a:solidFill>
                            <a:schemeClr val="bg1"/>
                          </a:solidFill>
                          <a:effectLst/>
                          <a:latin typeface="Arial" charset="0"/>
                          <a:ea typeface="ヒラギノ角ゴ Pro W3" pitchFamily="16" charset="-128"/>
                          <a:cs typeface="+mn-cs"/>
                        </a:rPr>
                        <a:t>set </a:t>
                      </a:r>
                      <a:r>
                        <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rPr>
                        <a:t>will be shown on </a:t>
                      </a:r>
                      <a:r>
                        <a:rPr kumimoji="0" lang="en-US" sz="1200" b="0" i="0" u="none" strike="noStrike" kern="1200" cap="none" normalizeH="0" baseline="0" dirty="0" smtClean="0">
                          <a:ln>
                            <a:noFill/>
                          </a:ln>
                          <a:solidFill>
                            <a:schemeClr val="bg1"/>
                          </a:solidFill>
                          <a:effectLst/>
                          <a:latin typeface="Arial" charset="0"/>
                          <a:ea typeface="ヒラギノ角ゴ Pro W3" pitchFamily="16" charset="-128"/>
                          <a:cs typeface="+mn-cs"/>
                        </a:rPr>
                        <a:t>the reports</a:t>
                      </a:r>
                      <a:endPar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solidFill>
                  </a:tcPr>
                </a:tc>
              </a:tr>
              <a:tr h="583184">
                <a:tc>
                  <a:txBody>
                    <a:bodyPr/>
                    <a:lstStyle/>
                    <a:p>
                      <a:pPr marL="180975" marR="0" lvl="0" indent="-180975" algn="l" defTabSz="914400" rtl="0" eaLnBrk="0" fontAlgn="b" latinLnBrk="0" hangingPunct="0">
                        <a:lnSpc>
                          <a:spcPct val="100000"/>
                        </a:lnSpc>
                        <a:spcBef>
                          <a:spcPct val="0"/>
                        </a:spcBef>
                        <a:spcAft>
                          <a:spcPct val="0"/>
                        </a:spcAft>
                        <a:buClr>
                          <a:schemeClr val="accent2"/>
                        </a:buClr>
                        <a:buSzPct val="75000"/>
                        <a:buFont typeface="Arial" pitchFamily="34" charset="0"/>
                        <a:buChar char="►"/>
                        <a:tabLst/>
                      </a:pPr>
                      <a:r>
                        <a:rPr kumimoji="0" lang="en-US" sz="1200" b="0" i="0" u="none" strike="noStrike" cap="none" normalizeH="0" baseline="0" dirty="0">
                          <a:ln>
                            <a:noFill/>
                          </a:ln>
                          <a:solidFill>
                            <a:schemeClr val="bg1"/>
                          </a:solidFill>
                          <a:effectLst/>
                          <a:latin typeface="Arial" charset="0"/>
                          <a:ea typeface="ヒラギノ角ゴ Pro W3" pitchFamily="16" charset="-128"/>
                        </a:rPr>
                        <a:t>Management Hierarchies:</a:t>
                      </a:r>
                    </a:p>
                    <a:p>
                      <a:pPr marL="361950" marR="0" lvl="1" indent="-180975" algn="l" defTabSz="914400" rtl="0" eaLnBrk="0" fontAlgn="b" latinLnBrk="0" hangingPunct="0">
                        <a:lnSpc>
                          <a:spcPct val="100000"/>
                        </a:lnSpc>
                        <a:spcBef>
                          <a:spcPct val="0"/>
                        </a:spcBef>
                        <a:spcAft>
                          <a:spcPct val="0"/>
                        </a:spcAft>
                        <a:buClr>
                          <a:schemeClr val="accent2"/>
                        </a:buClr>
                        <a:buSzPct val="75000"/>
                        <a:buFont typeface="Arial" pitchFamily="34" charset="0"/>
                        <a:buChar char="►"/>
                        <a:tabLst/>
                      </a:pPr>
                      <a:r>
                        <a:rPr kumimoji="0" lang="en-US" sz="1000" b="0" i="0" u="none" strike="noStrike" kern="1200" cap="none" normalizeH="0" baseline="0" dirty="0">
                          <a:ln>
                            <a:noFill/>
                          </a:ln>
                          <a:solidFill>
                            <a:schemeClr val="bg1"/>
                          </a:solidFill>
                          <a:effectLst/>
                          <a:latin typeface="Arial" charset="0"/>
                          <a:ea typeface="ヒラギノ角ゴ Pro W3" pitchFamily="16" charset="-128"/>
                          <a:cs typeface="+mn-cs"/>
                        </a:rPr>
                        <a:t>Global – Area – </a:t>
                      </a:r>
                      <a:r>
                        <a:rPr kumimoji="0" lang="en-US" sz="1000" b="0" i="0" u="none" strike="noStrike" kern="1200" cap="none" normalizeH="0" baseline="0" dirty="0" smtClean="0">
                          <a:ln>
                            <a:noFill/>
                          </a:ln>
                          <a:solidFill>
                            <a:schemeClr val="bg1"/>
                          </a:solidFill>
                          <a:effectLst/>
                          <a:latin typeface="Arial" charset="0"/>
                          <a:ea typeface="ヒラギノ角ゴ Pro W3" pitchFamily="16" charset="-128"/>
                          <a:cs typeface="+mn-cs"/>
                        </a:rPr>
                        <a:t>Sub-Area</a:t>
                      </a:r>
                      <a:endParaRPr kumimoji="0" lang="en-US" sz="1000" b="0" i="0" u="none" strike="noStrike" kern="1200" cap="none" normalizeH="0" baseline="0" dirty="0">
                        <a:ln>
                          <a:noFill/>
                        </a:ln>
                        <a:solidFill>
                          <a:schemeClr val="bg1"/>
                        </a:solidFill>
                        <a:effectLst/>
                        <a:latin typeface="Arial" charset="0"/>
                        <a:ea typeface="ヒラギノ角ゴ Pro W3" pitchFamily="16" charset="-128"/>
                        <a:cs typeface="+mn-cs"/>
                      </a:endParaRPr>
                    </a:p>
                    <a:p>
                      <a:pPr marL="361950" marR="0" lvl="1" indent="-180975" algn="l" defTabSz="914400" rtl="0" eaLnBrk="0" fontAlgn="b" latinLnBrk="0" hangingPunct="0">
                        <a:lnSpc>
                          <a:spcPct val="100000"/>
                        </a:lnSpc>
                        <a:spcBef>
                          <a:spcPct val="0"/>
                        </a:spcBef>
                        <a:spcAft>
                          <a:spcPct val="0"/>
                        </a:spcAft>
                        <a:buClr>
                          <a:schemeClr val="accent2"/>
                        </a:buClr>
                        <a:buSzPct val="75000"/>
                        <a:buFont typeface="Arial" pitchFamily="34" charset="0"/>
                        <a:buChar char="►"/>
                        <a:tabLst/>
                      </a:pPr>
                      <a:r>
                        <a:rPr kumimoji="0" lang="en-US" sz="1000" b="0" i="0" u="none" strike="noStrike" kern="1200" cap="none" normalizeH="0" baseline="0" dirty="0">
                          <a:ln>
                            <a:noFill/>
                          </a:ln>
                          <a:solidFill>
                            <a:schemeClr val="bg1"/>
                          </a:solidFill>
                          <a:effectLst/>
                          <a:latin typeface="Arial" charset="0"/>
                          <a:ea typeface="ヒラギノ角ゴ Pro W3" pitchFamily="16" charset="-128"/>
                          <a:cs typeface="+mn-cs"/>
                        </a:rPr>
                        <a:t>Reporting Structure below </a:t>
                      </a:r>
                      <a:r>
                        <a:rPr kumimoji="0" lang="en-US" sz="1000" b="0" i="0" u="none" strike="noStrike" kern="1200" cap="none" normalizeH="0" baseline="0" dirty="0" smtClean="0">
                          <a:ln>
                            <a:noFill/>
                          </a:ln>
                          <a:solidFill>
                            <a:schemeClr val="bg1"/>
                          </a:solidFill>
                          <a:effectLst/>
                          <a:latin typeface="Arial" charset="0"/>
                          <a:ea typeface="ヒラギノ角ゴ Pro W3" pitchFamily="16" charset="-128"/>
                          <a:cs typeface="+mn-cs"/>
                        </a:rPr>
                        <a:t>Sub-Area</a:t>
                      </a:r>
                      <a:endParaRPr kumimoji="0" lang="en-US" sz="1000" b="0" i="0" u="none" strike="noStrike" kern="1200" cap="none" normalizeH="0" baseline="0" dirty="0">
                        <a:ln>
                          <a:noFill/>
                        </a:ln>
                        <a:solidFill>
                          <a:schemeClr val="bg1"/>
                        </a:solidFill>
                        <a:effectLst/>
                        <a:latin typeface="Arial" charset="0"/>
                        <a:ea typeface="ヒラギノ角ゴ Pro W3" pitchFamily="16" charset="-128"/>
                        <a:cs typeface="+mn-cs"/>
                      </a:endParaRPr>
                    </a:p>
                  </a:txBody>
                  <a:tcPr marL="45720" marR="0"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pP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p>
                      <a:pPr marL="111125" marR="0" lvl="0" indent="-111125" algn="ctr" defTabSz="914400" rtl="0" eaLnBrk="0" fontAlgn="b" latinLnBrk="0" hangingPunct="0">
                        <a:lnSpc>
                          <a:spcPct val="100000"/>
                        </a:lnSpc>
                        <a:spcBef>
                          <a:spcPct val="0"/>
                        </a:spcBef>
                        <a:spcAft>
                          <a:spcPct val="0"/>
                        </a:spcAft>
                        <a:buClrTx/>
                        <a:buSzTx/>
                        <a:buFontTx/>
                        <a:buNone/>
                        <a:tabLst/>
                      </a:pPr>
                      <a:r>
                        <a:rPr kumimoji="0" lang="en-US" sz="1000" b="0" i="0" u="none" strike="noStrike" kern="1200" cap="none" normalizeH="0" baseline="0" dirty="0" smtClean="0">
                          <a:ln>
                            <a:noFill/>
                          </a:ln>
                          <a:solidFill>
                            <a:schemeClr val="bg1"/>
                          </a:solidFill>
                          <a:effectLst/>
                          <a:latin typeface="Monotype Sorts" pitchFamily="2" charset="2"/>
                          <a:ea typeface="ヒラギノ角ゴ Pro W3" pitchFamily="16" charset="-128"/>
                          <a:cs typeface="+mn-cs"/>
                        </a:rPr>
                        <a:t>4</a:t>
                      </a: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p>
                      <a:pPr marL="111125" marR="0" lvl="0" indent="-111125" algn="ctr" defTabSz="914400" rtl="0" eaLnBrk="0" fontAlgn="b" latinLnBrk="0" hangingPunct="0">
                        <a:lnSpc>
                          <a:spcPct val="100000"/>
                        </a:lnSpc>
                        <a:spcBef>
                          <a:spcPct val="0"/>
                        </a:spcBef>
                        <a:spcAft>
                          <a:spcPct val="0"/>
                        </a:spcAft>
                        <a:buClrTx/>
                        <a:buSzTx/>
                        <a:buFontTx/>
                        <a:buNone/>
                        <a:tabLst/>
                      </a:pP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pP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p>
                      <a:pPr marL="111125" marR="0" lvl="0" indent="-111125" algn="ctr" defTabSz="914400" rtl="0" eaLnBrk="0" fontAlgn="b" latinLnBrk="0" hangingPunct="0">
                        <a:lnSpc>
                          <a:spcPct val="100000"/>
                        </a:lnSpc>
                        <a:spcBef>
                          <a:spcPct val="0"/>
                        </a:spcBef>
                        <a:spcAft>
                          <a:spcPct val="0"/>
                        </a:spcAft>
                        <a:buClrTx/>
                        <a:buSzTx/>
                        <a:buFontTx/>
                        <a:buNone/>
                        <a:tabLst/>
                      </a:pP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p>
                      <a:pPr marL="111125" marR="0" lvl="0" indent="-111125" algn="ctr" defTabSz="914400" rtl="0" eaLnBrk="0" fontAlgn="b" latinLnBrk="0" hangingPunct="0">
                        <a:lnSpc>
                          <a:spcPct val="100000"/>
                        </a:lnSpc>
                        <a:spcBef>
                          <a:spcPct val="0"/>
                        </a:spcBef>
                        <a:spcAft>
                          <a:spcPct val="0"/>
                        </a:spcAft>
                        <a:buClrTx/>
                        <a:buSzTx/>
                        <a:buFontTx/>
                        <a:buNone/>
                        <a:tabLst/>
                      </a:pPr>
                      <a:r>
                        <a:rPr kumimoji="0" lang="en-US" sz="1000" b="0" i="0" u="none" strike="noStrike" kern="1200" cap="none" normalizeH="0" baseline="0" dirty="0" smtClean="0">
                          <a:ln>
                            <a:noFill/>
                          </a:ln>
                          <a:solidFill>
                            <a:schemeClr val="bg1"/>
                          </a:solidFill>
                          <a:effectLst/>
                          <a:latin typeface="Monotype Sorts" pitchFamily="2" charset="2"/>
                          <a:ea typeface="ヒラギノ角ゴ Pro W3" pitchFamily="16" charset="-128"/>
                          <a:cs typeface="+mn-cs"/>
                        </a:rPr>
                        <a:t>4</a:t>
                      </a: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180975" marR="0" lvl="0" indent="-180975" algn="l" defTabSz="914400" rtl="0" eaLnBrk="0" fontAlgn="b" latinLnBrk="0" hangingPunct="0">
                        <a:lnSpc>
                          <a:spcPct val="100000"/>
                        </a:lnSpc>
                        <a:spcBef>
                          <a:spcPts val="0"/>
                        </a:spcBef>
                        <a:spcAft>
                          <a:spcPts val="0"/>
                        </a:spcAft>
                        <a:buClr>
                          <a:schemeClr val="accent2"/>
                        </a:buClr>
                        <a:buSzPct val="75000"/>
                        <a:buFont typeface="Arial" pitchFamily="34" charset="0"/>
                        <a:buChar char="►"/>
                        <a:tabLst/>
                      </a:pPr>
                      <a:r>
                        <a:rPr kumimoji="0" lang="en-US" sz="1200" b="0" i="0" u="none" strike="noStrike" cap="none" normalizeH="0" baseline="0" dirty="0">
                          <a:ln>
                            <a:noFill/>
                          </a:ln>
                          <a:solidFill>
                            <a:schemeClr val="bg1"/>
                          </a:solidFill>
                          <a:effectLst/>
                          <a:latin typeface="Arial" charset="0"/>
                          <a:ea typeface="ヒラギノ角ゴ Pro W3" pitchFamily="16" charset="-128"/>
                        </a:rPr>
                        <a:t>Standard/consistent view </a:t>
                      </a:r>
                      <a:r>
                        <a:rPr kumimoji="0" lang="en-US" sz="1200" b="0" i="0" u="sng" strike="noStrike" cap="none" normalizeH="0" baseline="0" dirty="0">
                          <a:ln>
                            <a:noFill/>
                          </a:ln>
                          <a:solidFill>
                            <a:schemeClr val="bg1"/>
                          </a:solidFill>
                          <a:effectLst/>
                          <a:latin typeface="Arial" charset="0"/>
                          <a:ea typeface="ヒラギノ角ゴ Pro W3" pitchFamily="16" charset="-128"/>
                        </a:rPr>
                        <a:t>above</a:t>
                      </a:r>
                      <a:r>
                        <a:rPr kumimoji="0" lang="en-US" sz="1200" b="0" i="0" u="none" strike="noStrike" cap="none" normalizeH="0" baseline="0" dirty="0">
                          <a:ln>
                            <a:noFill/>
                          </a:ln>
                          <a:solidFill>
                            <a:schemeClr val="bg1"/>
                          </a:solidFill>
                          <a:effectLst/>
                          <a:latin typeface="Arial" charset="0"/>
                          <a:ea typeface="ヒラギノ角ゴ Pro W3" pitchFamily="16" charset="-128"/>
                        </a:rPr>
                        <a:t> the </a:t>
                      </a:r>
                      <a:r>
                        <a:rPr kumimoji="0" lang="en-US" sz="1200" b="0" i="0" u="none" strike="noStrike" cap="none" normalizeH="0" baseline="0" dirty="0" smtClean="0">
                          <a:ln>
                            <a:noFill/>
                          </a:ln>
                          <a:solidFill>
                            <a:schemeClr val="bg1"/>
                          </a:solidFill>
                          <a:effectLst/>
                          <a:latin typeface="Arial" charset="0"/>
                          <a:ea typeface="ヒラギノ角ゴ Pro W3" pitchFamily="16" charset="-128"/>
                        </a:rPr>
                        <a:t>Sub-Area </a:t>
                      </a:r>
                      <a:r>
                        <a:rPr kumimoji="0" lang="en-US" sz="1200" b="0" i="0" u="none" strike="noStrike" cap="none" normalizeH="0" baseline="0" dirty="0">
                          <a:ln>
                            <a:noFill/>
                          </a:ln>
                          <a:solidFill>
                            <a:schemeClr val="bg1"/>
                          </a:solidFill>
                          <a:effectLst/>
                          <a:latin typeface="Arial" charset="0"/>
                          <a:ea typeface="ヒラギノ角ゴ Pro W3" pitchFamily="16" charset="-128"/>
                        </a:rPr>
                        <a:t>level</a:t>
                      </a:r>
                    </a:p>
                    <a:p>
                      <a:pPr marL="180975" marR="0" lvl="0" indent="-180975" algn="l" defTabSz="914400" rtl="0" eaLnBrk="0" fontAlgn="b" latinLnBrk="0" hangingPunct="0">
                        <a:lnSpc>
                          <a:spcPct val="100000"/>
                        </a:lnSpc>
                        <a:spcBef>
                          <a:spcPts val="0"/>
                        </a:spcBef>
                        <a:spcAft>
                          <a:spcPts val="0"/>
                        </a:spcAft>
                        <a:buClr>
                          <a:schemeClr val="accent2"/>
                        </a:buClr>
                        <a:buSzPct val="75000"/>
                        <a:buFont typeface="Arial" pitchFamily="34" charset="0"/>
                        <a:buChar char="►"/>
                        <a:tabLst/>
                      </a:pPr>
                      <a:r>
                        <a:rPr kumimoji="0" lang="en-US" sz="1200" b="0" i="0" u="none" strike="noStrike" cap="none" normalizeH="0" baseline="0" dirty="0">
                          <a:ln>
                            <a:noFill/>
                          </a:ln>
                          <a:solidFill>
                            <a:schemeClr val="bg1"/>
                          </a:solidFill>
                          <a:effectLst/>
                          <a:latin typeface="Arial" charset="0"/>
                          <a:ea typeface="ヒラギノ角ゴ Pro W3" pitchFamily="16" charset="-128"/>
                        </a:rPr>
                        <a:t>Local flexibility allowed below this level (from </a:t>
                      </a:r>
                      <a:r>
                        <a:rPr kumimoji="0" lang="en-US" sz="1200" b="0" i="0" u="none" strike="noStrike" cap="none" normalizeH="0" baseline="0" dirty="0" smtClean="0">
                          <a:ln>
                            <a:noFill/>
                          </a:ln>
                          <a:solidFill>
                            <a:schemeClr val="bg1"/>
                          </a:solidFill>
                          <a:effectLst/>
                          <a:latin typeface="Arial" charset="0"/>
                          <a:ea typeface="ヒラギノ角ゴ Pro W3" pitchFamily="16" charset="-128"/>
                        </a:rPr>
                        <a:t>Sub-Area </a:t>
                      </a:r>
                      <a:r>
                        <a:rPr kumimoji="0" lang="en-US" sz="1200" b="0" i="0" u="none" strike="noStrike" cap="none" normalizeH="0" baseline="0" dirty="0">
                          <a:ln>
                            <a:noFill/>
                          </a:ln>
                          <a:solidFill>
                            <a:schemeClr val="bg1"/>
                          </a:solidFill>
                          <a:effectLst/>
                          <a:latin typeface="Arial" charset="0"/>
                          <a:ea typeface="ヒラギノ角ゴ Pro W3" pitchFamily="16" charset="-128"/>
                        </a:rPr>
                        <a:t>down to code-block)</a:t>
                      </a:r>
                    </a:p>
                  </a:txBody>
                  <a:tcPr marL="45720" marR="0"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solidFill>
                  </a:tcPr>
                </a:tc>
              </a:tr>
              <a:tr h="138752">
                <a:tc>
                  <a:txBody>
                    <a:bodyPr/>
                    <a:lstStyle/>
                    <a:p>
                      <a:pPr marL="180975" marR="0" lvl="0" indent="-180975" algn="l" defTabSz="914400" rtl="0" eaLnBrk="0" fontAlgn="b" latinLnBrk="0" hangingPunct="0">
                        <a:lnSpc>
                          <a:spcPct val="100000"/>
                        </a:lnSpc>
                        <a:spcBef>
                          <a:spcPct val="0"/>
                        </a:spcBef>
                        <a:spcAft>
                          <a:spcPct val="0"/>
                        </a:spcAft>
                        <a:buClr>
                          <a:schemeClr val="accent2"/>
                        </a:buClr>
                        <a:buSzPct val="75000"/>
                        <a:buFont typeface="Arial" pitchFamily="34" charset="0"/>
                        <a:buChar char="►"/>
                        <a:tabLst/>
                      </a:pPr>
                      <a:r>
                        <a:rPr kumimoji="0" lang="en-US" sz="1200" b="0" i="0" u="none" strike="noStrike" cap="none" normalizeH="0" baseline="0" dirty="0">
                          <a:ln>
                            <a:noFill/>
                          </a:ln>
                          <a:solidFill>
                            <a:schemeClr val="bg1"/>
                          </a:solidFill>
                          <a:effectLst/>
                          <a:latin typeface="Arial" charset="0"/>
                          <a:ea typeface="ヒラギノ角ゴ Pro W3" pitchFamily="16" charset="-128"/>
                        </a:rPr>
                        <a:t>Currency</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rPr>
                        <a:t>4</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pPr>
                      <a:endPar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7800" indent="-177800">
                        <a:spcBef>
                          <a:spcPts val="0"/>
                        </a:spcBef>
                        <a:spcAft>
                          <a:spcPts val="0"/>
                        </a:spcAft>
                        <a:buClr>
                          <a:srgbClr val="FFC000"/>
                        </a:buClr>
                        <a:buSzPct val="75000"/>
                        <a:buFont typeface="Arial" pitchFamily="34" charset="0"/>
                        <a:buChar char="►"/>
                      </a:pPr>
                      <a:r>
                        <a:rPr lang="en-US" sz="1200" dirty="0">
                          <a:solidFill>
                            <a:schemeClr val="bg1"/>
                          </a:solidFill>
                        </a:rPr>
                        <a:t>Support of Global, Area, Alternate Area and Local currency</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194395">
                <a:tc>
                  <a:txBody>
                    <a:bodyPr/>
                    <a:lstStyle/>
                    <a:p>
                      <a:pPr marL="180975" marR="0" lvl="0" indent="-180975" algn="l" defTabSz="914400" rtl="0" eaLnBrk="0" fontAlgn="b" latinLnBrk="0" hangingPunct="0">
                        <a:lnSpc>
                          <a:spcPct val="100000"/>
                        </a:lnSpc>
                        <a:spcBef>
                          <a:spcPct val="0"/>
                        </a:spcBef>
                        <a:spcAft>
                          <a:spcPct val="0"/>
                        </a:spcAft>
                        <a:buClr>
                          <a:schemeClr val="accent2"/>
                        </a:buClr>
                        <a:buSzPct val="75000"/>
                        <a:buFont typeface="Arial" pitchFamily="34" charset="0"/>
                        <a:buChar char="►"/>
                        <a:tabLst/>
                      </a:pPr>
                      <a:r>
                        <a:rPr kumimoji="0" lang="en-US" sz="1200" b="0" i="0" u="none" strike="noStrike" cap="none" normalizeH="0" baseline="0" dirty="0">
                          <a:ln>
                            <a:noFill/>
                          </a:ln>
                          <a:solidFill>
                            <a:schemeClr val="bg1"/>
                          </a:solidFill>
                          <a:effectLst/>
                          <a:latin typeface="Arial" charset="0"/>
                          <a:ea typeface="ヒラギノ角ゴ Pro W3" pitchFamily="16" charset="-128"/>
                        </a:rPr>
                        <a:t>Service Line Structure</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defRPr/>
                      </a:pPr>
                      <a:r>
                        <a:rPr kumimoji="0" lang="en-US" sz="1000" b="0" i="0" u="none" strike="noStrike" kern="1200" cap="none" normalizeH="0" baseline="0" dirty="0">
                          <a:ln>
                            <a:noFill/>
                          </a:ln>
                          <a:solidFill>
                            <a:schemeClr val="bg1"/>
                          </a:solidFill>
                          <a:effectLst/>
                          <a:latin typeface="Monotype Sorts" pitchFamily="2" charset="2"/>
                          <a:ea typeface="ヒラギノ角ゴ Pro W3" pitchFamily="16" charset="-128"/>
                          <a:cs typeface="+mn-cs"/>
                        </a:rPr>
                        <a:t>4</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111125" marR="0" lvl="0" indent="-111125" algn="ctr" defTabSz="914400" rtl="0" eaLnBrk="0" fontAlgn="b"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bg1"/>
                        </a:solidFill>
                        <a:effectLst/>
                        <a:latin typeface="Arial" charset="0"/>
                        <a:ea typeface="ヒラギノ角ゴ Pro W3" pitchFamily="16" charset="-128"/>
                      </a:endParaRP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914400" rtl="0" eaLnBrk="0" fontAlgn="b" latinLnBrk="0" hangingPunct="0">
                        <a:lnSpc>
                          <a:spcPct val="100000"/>
                        </a:lnSpc>
                        <a:spcBef>
                          <a:spcPts val="0"/>
                        </a:spcBef>
                        <a:spcAft>
                          <a:spcPts val="0"/>
                        </a:spcAft>
                        <a:buClr>
                          <a:schemeClr val="accent2"/>
                        </a:buClr>
                        <a:buSzPct val="75000"/>
                        <a:buFont typeface="Arial" pitchFamily="34" charset="0"/>
                        <a:buChar char="►"/>
                        <a:tabLst/>
                      </a:pPr>
                      <a:r>
                        <a:rPr kumimoji="0" lang="en-US" sz="1200" b="0" i="0" u="none" strike="noStrike" kern="1200" cap="none" normalizeH="0" baseline="0" dirty="0">
                          <a:ln>
                            <a:noFill/>
                          </a:ln>
                          <a:solidFill>
                            <a:schemeClr val="bg1"/>
                          </a:solidFill>
                          <a:effectLst/>
                          <a:latin typeface="Arial" charset="0"/>
                          <a:ea typeface="ヒラギノ角ゴ Pro W3" pitchFamily="16" charset="-128"/>
                          <a:cs typeface="+mn-cs"/>
                        </a:rPr>
                        <a:t>Service Line roll up defined globally</a:t>
                      </a:r>
                    </a:p>
                  </a:txBody>
                  <a:tcPr marL="4572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bl>
          </a:graphicData>
        </a:graphic>
      </p:graphicFrame>
    </p:spTree>
    <p:extLst>
      <p:ext uri="{BB962C8B-B14F-4D97-AF65-F5344CB8AC3E}">
        <p14:creationId xmlns:p14="http://schemas.microsoft.com/office/powerpoint/2010/main" val="21114625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Import Data into Pivot Table Format</a:t>
            </a:r>
            <a:endParaRPr lang="en-US" dirty="0"/>
          </a:p>
        </p:txBody>
      </p:sp>
      <p:sp>
        <p:nvSpPr>
          <p:cNvPr id="3" name="Content Placeholder 2"/>
          <p:cNvSpPr>
            <a:spLocks noGrp="1"/>
          </p:cNvSpPr>
          <p:nvPr>
            <p:ph idx="1"/>
          </p:nvPr>
        </p:nvSpPr>
        <p:spPr>
          <a:xfrm>
            <a:off x="455613" y="1652587"/>
            <a:ext cx="8234362" cy="4138613"/>
          </a:xfrm>
        </p:spPr>
        <p:txBody>
          <a:bodyPr/>
          <a:lstStyle/>
          <a:p>
            <a:r>
              <a:rPr lang="en-US" sz="1600" dirty="0" smtClean="0"/>
              <a:t>Select ‘PivotTable Report’ and choose a cell within your excel worksheet to place the pivot table and select ‘OK’ </a:t>
            </a:r>
          </a:p>
        </p:txBody>
      </p:sp>
      <p:pic>
        <p:nvPicPr>
          <p:cNvPr id="9" name="Picture 2" descr="C:\WINDOWS\TEMP\SNAGHTML2130170.PNG"/>
          <p:cNvPicPr>
            <a:picLocks noChangeAspect="1" noChangeArrowheads="1"/>
          </p:cNvPicPr>
          <p:nvPr/>
        </p:nvPicPr>
        <p:blipFill>
          <a:blip r:embed="rId2" cstate="print"/>
          <a:srcRect/>
          <a:stretch>
            <a:fillRect/>
          </a:stretch>
        </p:blipFill>
        <p:spPr bwMode="auto">
          <a:xfrm>
            <a:off x="432748" y="2894361"/>
            <a:ext cx="3839001" cy="2886076"/>
          </a:xfrm>
          <a:prstGeom prst="rect">
            <a:avLst/>
          </a:prstGeom>
          <a:noFill/>
        </p:spPr>
      </p:pic>
      <p:sp>
        <p:nvSpPr>
          <p:cNvPr id="11" name="Right Arrow 10"/>
          <p:cNvSpPr/>
          <p:nvPr/>
        </p:nvSpPr>
        <p:spPr>
          <a:xfrm>
            <a:off x="4357047" y="4191000"/>
            <a:ext cx="900753" cy="300251"/>
          </a:xfrm>
          <a:prstGeom prst="rightArrow">
            <a:avLst/>
          </a:prstGeom>
          <a:solidFill>
            <a:srgbClr val="FFD2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Text Placeholder 11"/>
          <p:cNvSpPr>
            <a:spLocks noGrp="1"/>
          </p:cNvSpPr>
          <p:nvPr>
            <p:ph type="body" sz="quarter" idx="10"/>
          </p:nvPr>
        </p:nvSpPr>
        <p:spPr/>
        <p:txBody>
          <a:bodyPr/>
          <a:lstStyle/>
          <a:p>
            <a:pPr>
              <a:spcAft>
                <a:spcPts val="0"/>
              </a:spcAft>
            </a:pPr>
            <a:r>
              <a:rPr lang="en-US" dirty="0" smtClean="0"/>
              <a:t>Create a pivot table in an Excel worksheet</a:t>
            </a:r>
          </a:p>
          <a:p>
            <a:pPr>
              <a:spcBef>
                <a:spcPts val="0"/>
              </a:spcBef>
              <a:spcAft>
                <a:spcPts val="0"/>
              </a:spcAft>
            </a:pPr>
            <a:endParaRPr lang="en-US" sz="1400" dirty="0" smtClean="0"/>
          </a:p>
          <a:p>
            <a:endParaRPr lang="en-US" dirty="0" smtClean="0"/>
          </a:p>
        </p:txBody>
      </p:sp>
      <p:pic>
        <p:nvPicPr>
          <p:cNvPr id="10" name="Picture 9"/>
          <p:cNvPicPr>
            <a:picLocks noChangeAspect="1" noChangeArrowheads="1"/>
          </p:cNvPicPr>
          <p:nvPr/>
        </p:nvPicPr>
        <p:blipFill>
          <a:blip r:embed="rId3" cstate="print"/>
          <a:srcRect/>
          <a:stretch>
            <a:fillRect/>
          </a:stretch>
        </p:blipFill>
        <p:spPr bwMode="auto">
          <a:xfrm>
            <a:off x="5469949" y="2897188"/>
            <a:ext cx="3186563" cy="2960452"/>
          </a:xfrm>
          <a:prstGeom prst="rect">
            <a:avLst/>
          </a:prstGeom>
          <a:noFill/>
          <a:ln w="9525">
            <a:noFill/>
            <a:miter lim="800000"/>
            <a:headEnd/>
            <a:tailEnd/>
          </a:ln>
        </p:spPr>
      </p:pic>
    </p:spTree>
    <p:extLst>
      <p:ext uri="{BB962C8B-B14F-4D97-AF65-F5344CB8AC3E}">
        <p14:creationId xmlns:p14="http://schemas.microsoft.com/office/powerpoint/2010/main" val="30233500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5" name="Rectangle 5">
            <a:hlinkClick r:id="rId2" action="ppaction://hlinksldjump"/>
          </p:cNvPr>
          <p:cNvSpPr>
            <a:spLocks noChangeArrowheads="1"/>
          </p:cNvSpPr>
          <p:nvPr/>
        </p:nvSpPr>
        <p:spPr bwMode="gray">
          <a:xfrm>
            <a:off x="826707" y="2948661"/>
            <a:ext cx="532133" cy="446353"/>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4.</a:t>
            </a:r>
            <a:endParaRPr lang="en-GB" b="0" dirty="0">
              <a:solidFill>
                <a:schemeClr val="bg2"/>
              </a:solidFill>
            </a:endParaRPr>
          </a:p>
        </p:txBody>
      </p:sp>
      <p:sp>
        <p:nvSpPr>
          <p:cNvPr id="6" name="Rectangle 6">
            <a:hlinkClick r:id="rId2" action="ppaction://hlinksldjump"/>
          </p:cNvPr>
          <p:cNvSpPr>
            <a:spLocks noChangeArrowheads="1"/>
          </p:cNvSpPr>
          <p:nvPr/>
        </p:nvSpPr>
        <p:spPr bwMode="gray">
          <a:xfrm>
            <a:off x="1520380" y="2948661"/>
            <a:ext cx="6794199" cy="446353"/>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Manage Existing Connections</a:t>
            </a:r>
            <a:endParaRPr lang="en-GB" b="0" dirty="0">
              <a:solidFill>
                <a:schemeClr val="bg2"/>
              </a:solidFill>
            </a:endParaRPr>
          </a:p>
        </p:txBody>
      </p:sp>
      <p:grpSp>
        <p:nvGrpSpPr>
          <p:cNvPr id="3" name="Group 22"/>
          <p:cNvGrpSpPr/>
          <p:nvPr/>
        </p:nvGrpSpPr>
        <p:grpSpPr>
          <a:xfrm>
            <a:off x="826707" y="4484204"/>
            <a:ext cx="7487872" cy="446353"/>
            <a:chOff x="826707" y="4484204"/>
            <a:chExt cx="7487872" cy="446353"/>
          </a:xfrm>
        </p:grpSpPr>
        <p:sp>
          <p:nvSpPr>
            <p:cNvPr id="9" name="Rectangle 9">
              <a:hlinkClick r:id="" action="ppaction://noaction"/>
            </p:cNvPr>
            <p:cNvSpPr>
              <a:spLocks noChangeArrowheads="1"/>
            </p:cNvSpPr>
            <p:nvPr/>
          </p:nvSpPr>
          <p:spPr bwMode="gray">
            <a:xfrm>
              <a:off x="826707" y="4484204"/>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7.</a:t>
              </a:r>
              <a:endParaRPr lang="en-GB" b="0" dirty="0">
                <a:solidFill>
                  <a:schemeClr val="bg2"/>
                </a:solidFill>
              </a:endParaRPr>
            </a:p>
          </p:txBody>
        </p:sp>
        <p:sp>
          <p:nvSpPr>
            <p:cNvPr id="10" name="Rectangle 10">
              <a:hlinkClick r:id="" action="ppaction://noaction"/>
            </p:cNvPr>
            <p:cNvSpPr>
              <a:spLocks noChangeArrowheads="1"/>
            </p:cNvSpPr>
            <p:nvPr/>
          </p:nvSpPr>
          <p:spPr bwMode="gray">
            <a:xfrm>
              <a:off x="1520380" y="4484204"/>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Cube Formulas for Data Retrieval</a:t>
              </a:r>
              <a:endParaRPr lang="en-GB" dirty="0">
                <a:solidFill>
                  <a:schemeClr val="bg2"/>
                </a:solidFill>
              </a:endParaRPr>
            </a:p>
          </p:txBody>
        </p:sp>
      </p:grpSp>
      <p:sp>
        <p:nvSpPr>
          <p:cNvPr id="11" name="Rectangle 9">
            <a:hlinkClick r:id="" action="ppaction://noaction"/>
          </p:cNvPr>
          <p:cNvSpPr>
            <a:spLocks noChangeArrowheads="1"/>
          </p:cNvSpPr>
          <p:nvPr/>
        </p:nvSpPr>
        <p:spPr bwMode="gray">
          <a:xfrm>
            <a:off x="826707" y="1450189"/>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12" name="Rectangle 10">
            <a:hlinkClick r:id="" action="ppaction://noaction"/>
          </p:cNvPr>
          <p:cNvSpPr>
            <a:spLocks noChangeArrowheads="1"/>
          </p:cNvSpPr>
          <p:nvPr/>
        </p:nvSpPr>
        <p:spPr bwMode="gray">
          <a:xfrm>
            <a:off x="1520380" y="1450189"/>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Dimensions Overview</a:t>
            </a:r>
            <a:endParaRPr lang="en-GB" dirty="0">
              <a:solidFill>
                <a:schemeClr val="bg2"/>
              </a:solidFill>
            </a:endParaRPr>
          </a:p>
        </p:txBody>
      </p:sp>
      <p:grpSp>
        <p:nvGrpSpPr>
          <p:cNvPr id="4" name="Group 13"/>
          <p:cNvGrpSpPr/>
          <p:nvPr/>
        </p:nvGrpSpPr>
        <p:grpSpPr>
          <a:xfrm>
            <a:off x="826707" y="1949301"/>
            <a:ext cx="7487872" cy="446353"/>
            <a:chOff x="955357" y="3452750"/>
            <a:chExt cx="7487872" cy="446353"/>
          </a:xfrm>
          <a:solidFill>
            <a:schemeClr val="accent3"/>
          </a:solidFill>
        </p:grpSpPr>
        <p:sp>
          <p:nvSpPr>
            <p:cNvPr id="15" name="Rectangle 9">
              <a:hlinkClick r:id="" action="ppaction://noaction"/>
            </p:cNvPr>
            <p:cNvSpPr>
              <a:spLocks noChangeArrowheads="1"/>
            </p:cNvSpPr>
            <p:nvPr/>
          </p:nvSpPr>
          <p:spPr bwMode="gray">
            <a:xfrm>
              <a:off x="955357" y="3452750"/>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2.</a:t>
              </a:r>
              <a:endParaRPr lang="en-GB" b="0" dirty="0">
                <a:solidFill>
                  <a:schemeClr val="bg2"/>
                </a:solidFill>
              </a:endParaRPr>
            </a:p>
          </p:txBody>
        </p:sp>
        <p:sp>
          <p:nvSpPr>
            <p:cNvPr id="16" name="Rectangle 10">
              <a:hlinkClick r:id="" action="ppaction://noaction"/>
            </p:cNvPr>
            <p:cNvSpPr>
              <a:spLocks noChangeArrowheads="1"/>
            </p:cNvSpPr>
            <p:nvPr/>
          </p:nvSpPr>
          <p:spPr bwMode="gray">
            <a:xfrm>
              <a:off x="1649030" y="3452750"/>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Differences to GFIS_FR</a:t>
              </a:r>
              <a:endParaRPr lang="en-GB" dirty="0">
                <a:solidFill>
                  <a:schemeClr val="bg2"/>
                </a:solidFill>
              </a:endParaRPr>
            </a:p>
          </p:txBody>
        </p:sp>
      </p:grpSp>
      <p:sp>
        <p:nvSpPr>
          <p:cNvPr id="17" name="Rectangle 9">
            <a:hlinkClick r:id="" action="ppaction://noaction"/>
          </p:cNvPr>
          <p:cNvSpPr>
            <a:spLocks noChangeArrowheads="1"/>
          </p:cNvSpPr>
          <p:nvPr/>
        </p:nvSpPr>
        <p:spPr bwMode="gray">
          <a:xfrm>
            <a:off x="826707" y="24541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3.</a:t>
            </a:r>
            <a:endParaRPr lang="en-GB" b="0" dirty="0">
              <a:solidFill>
                <a:schemeClr val="bg2"/>
              </a:solidFill>
            </a:endParaRPr>
          </a:p>
        </p:txBody>
      </p:sp>
      <p:sp>
        <p:nvSpPr>
          <p:cNvPr id="18" name="Rectangle 10">
            <a:hlinkClick r:id="" action="ppaction://noaction"/>
          </p:cNvPr>
          <p:cNvSpPr>
            <a:spLocks noChangeArrowheads="1"/>
          </p:cNvSpPr>
          <p:nvPr/>
        </p:nvSpPr>
        <p:spPr bwMode="gray">
          <a:xfrm>
            <a:off x="1520380" y="24541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US" dirty="0" smtClean="0">
                <a:solidFill>
                  <a:schemeClr val="bg2"/>
                </a:solidFill>
              </a:rPr>
              <a:t>Log In to the Ad Hoc Cube </a:t>
            </a:r>
            <a:endParaRPr lang="en-GB" dirty="0">
              <a:solidFill>
                <a:schemeClr val="bg2"/>
              </a:solidFill>
            </a:endParaRPr>
          </a:p>
        </p:txBody>
      </p:sp>
      <p:sp>
        <p:nvSpPr>
          <p:cNvPr id="19" name="Rectangle 5">
            <a:hlinkClick r:id="rId2" action="ppaction://hlinksldjump"/>
          </p:cNvPr>
          <p:cNvSpPr>
            <a:spLocks noChangeArrowheads="1"/>
          </p:cNvSpPr>
          <p:nvPr/>
        </p:nvSpPr>
        <p:spPr bwMode="gray">
          <a:xfrm>
            <a:off x="826707" y="34447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5.</a:t>
            </a:r>
            <a:endParaRPr lang="en-GB" b="0" dirty="0">
              <a:solidFill>
                <a:schemeClr val="bg2"/>
              </a:solidFill>
            </a:endParaRPr>
          </a:p>
        </p:txBody>
      </p:sp>
      <p:sp>
        <p:nvSpPr>
          <p:cNvPr id="20" name="Rectangle 6">
            <a:hlinkClick r:id="rId2" action="ppaction://hlinksldjump"/>
          </p:cNvPr>
          <p:cNvSpPr>
            <a:spLocks noChangeArrowheads="1"/>
          </p:cNvSpPr>
          <p:nvPr/>
        </p:nvSpPr>
        <p:spPr bwMode="gray">
          <a:xfrm>
            <a:off x="1520380" y="34447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Create Ad Hoc Analysis</a:t>
            </a:r>
            <a:endParaRPr lang="en-GB" dirty="0">
              <a:solidFill>
                <a:schemeClr val="bg2"/>
              </a:solidFill>
            </a:endParaRPr>
          </a:p>
        </p:txBody>
      </p:sp>
      <p:sp>
        <p:nvSpPr>
          <p:cNvPr id="21" name="Rectangle 5">
            <a:hlinkClick r:id="rId2" action="ppaction://hlinksldjump"/>
          </p:cNvPr>
          <p:cNvSpPr>
            <a:spLocks noChangeArrowheads="1"/>
          </p:cNvSpPr>
          <p:nvPr/>
        </p:nvSpPr>
        <p:spPr bwMode="gray">
          <a:xfrm>
            <a:off x="826707" y="39392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6.</a:t>
            </a:r>
            <a:endParaRPr lang="en-GB" b="0" dirty="0">
              <a:solidFill>
                <a:schemeClr val="bg2"/>
              </a:solidFill>
            </a:endParaRPr>
          </a:p>
        </p:txBody>
      </p:sp>
      <p:sp>
        <p:nvSpPr>
          <p:cNvPr id="22" name="Rectangle 6">
            <a:hlinkClick r:id="rId2" action="ppaction://hlinksldjump"/>
          </p:cNvPr>
          <p:cNvSpPr>
            <a:spLocks noChangeArrowheads="1"/>
          </p:cNvSpPr>
          <p:nvPr/>
        </p:nvSpPr>
        <p:spPr bwMode="gray">
          <a:xfrm>
            <a:off x="1520380" y="39392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Ad Hoc Excel Functionality</a:t>
            </a:r>
            <a:endParaRPr lang="en-GB" dirty="0">
              <a:solidFill>
                <a:schemeClr val="bg2"/>
              </a:solidFill>
            </a:endParaRPr>
          </a:p>
        </p:txBody>
      </p:sp>
      <p:sp>
        <p:nvSpPr>
          <p:cNvPr id="24" name="Right Arrow 23"/>
          <p:cNvSpPr/>
          <p:nvPr/>
        </p:nvSpPr>
        <p:spPr>
          <a:xfrm>
            <a:off x="114300" y="2993066"/>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spTree>
    <p:extLst>
      <p:ext uri="{BB962C8B-B14F-4D97-AF65-F5344CB8AC3E}">
        <p14:creationId xmlns:p14="http://schemas.microsoft.com/office/powerpoint/2010/main" val="19817057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09600" y="1727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Edit New or Existing Connections</a:t>
            </a:r>
            <a:endParaRPr lang="en-US" sz="1400" b="1" dirty="0">
              <a:solidFill>
                <a:schemeClr val="tx1"/>
              </a:solidFill>
            </a:endParaRPr>
          </a:p>
        </p:txBody>
      </p:sp>
      <p:sp>
        <p:nvSpPr>
          <p:cNvPr id="2" name="Title 1"/>
          <p:cNvSpPr>
            <a:spLocks noGrp="1"/>
          </p:cNvSpPr>
          <p:nvPr>
            <p:ph type="title"/>
          </p:nvPr>
        </p:nvSpPr>
        <p:spPr/>
        <p:txBody>
          <a:bodyPr/>
          <a:lstStyle/>
          <a:p>
            <a:r>
              <a:rPr lang="en-US" dirty="0" smtClean="0"/>
              <a:t>Managing Existing Connections </a:t>
            </a:r>
            <a:endParaRPr lang="en-US" dirty="0"/>
          </a:p>
        </p:txBody>
      </p:sp>
      <p:sp>
        <p:nvSpPr>
          <p:cNvPr id="5" name="Rounded Rectangle 4"/>
          <p:cNvSpPr/>
          <p:nvPr/>
        </p:nvSpPr>
        <p:spPr>
          <a:xfrm>
            <a:off x="740734" y="1608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B</a:t>
            </a:r>
            <a:endParaRPr lang="en-US" b="1" dirty="0">
              <a:solidFill>
                <a:schemeClr val="tx1"/>
              </a:solidFill>
            </a:endParaRPr>
          </a:p>
        </p:txBody>
      </p:sp>
      <p:sp>
        <p:nvSpPr>
          <p:cNvPr id="7" name="Rounded Rectangle 6"/>
          <p:cNvSpPr/>
          <p:nvPr/>
        </p:nvSpPr>
        <p:spPr>
          <a:xfrm>
            <a:off x="609600" y="2743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Delete Existing Cube Connections</a:t>
            </a:r>
            <a:endParaRPr lang="en-US" sz="1400" b="1" dirty="0">
              <a:solidFill>
                <a:schemeClr val="tx1"/>
              </a:solidFill>
            </a:endParaRPr>
          </a:p>
        </p:txBody>
      </p:sp>
      <p:sp>
        <p:nvSpPr>
          <p:cNvPr id="8" name="Rounded Rectangle 7"/>
          <p:cNvSpPr/>
          <p:nvPr/>
        </p:nvSpPr>
        <p:spPr>
          <a:xfrm>
            <a:off x="740734" y="2624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D</a:t>
            </a:r>
            <a:endParaRPr lang="en-US" b="1" dirty="0">
              <a:solidFill>
                <a:schemeClr val="tx1"/>
              </a:solidFill>
            </a:endParaRPr>
          </a:p>
        </p:txBody>
      </p:sp>
      <p:sp>
        <p:nvSpPr>
          <p:cNvPr id="23" name="Rounded Rectangle 22"/>
          <p:cNvSpPr/>
          <p:nvPr/>
        </p:nvSpPr>
        <p:spPr>
          <a:xfrm>
            <a:off x="609600" y="1219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Access Existing Connections</a:t>
            </a:r>
            <a:endParaRPr lang="en-US" sz="1400" b="1" dirty="0">
              <a:solidFill>
                <a:schemeClr val="tx1"/>
              </a:solidFill>
            </a:endParaRPr>
          </a:p>
        </p:txBody>
      </p:sp>
      <p:sp>
        <p:nvSpPr>
          <p:cNvPr id="24" name="Rounded Rectangle 23"/>
          <p:cNvSpPr/>
          <p:nvPr/>
        </p:nvSpPr>
        <p:spPr>
          <a:xfrm>
            <a:off x="740734" y="1100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A</a:t>
            </a:r>
            <a:endParaRPr lang="en-US" b="1" dirty="0">
              <a:solidFill>
                <a:schemeClr val="tx1"/>
              </a:solidFill>
            </a:endParaRPr>
          </a:p>
        </p:txBody>
      </p:sp>
      <p:sp>
        <p:nvSpPr>
          <p:cNvPr id="25" name="Rounded Rectangle 24"/>
          <p:cNvSpPr/>
          <p:nvPr/>
        </p:nvSpPr>
        <p:spPr>
          <a:xfrm>
            <a:off x="609600" y="2235200"/>
            <a:ext cx="5562600" cy="304800"/>
          </a:xfrm>
          <a:prstGeom prst="roundRect">
            <a:avLst/>
          </a:pr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400" b="1" dirty="0" smtClean="0">
                <a:solidFill>
                  <a:schemeClr val="tx1"/>
                </a:solidFill>
              </a:rPr>
              <a:t>Change Cube Formula Connections</a:t>
            </a:r>
            <a:endParaRPr lang="en-US" sz="1400" b="1" dirty="0">
              <a:solidFill>
                <a:schemeClr val="tx1"/>
              </a:solidFill>
            </a:endParaRPr>
          </a:p>
        </p:txBody>
      </p:sp>
      <p:sp>
        <p:nvSpPr>
          <p:cNvPr id="26" name="Rounded Rectangle 25"/>
          <p:cNvSpPr/>
          <p:nvPr/>
        </p:nvSpPr>
        <p:spPr>
          <a:xfrm>
            <a:off x="740734" y="2116468"/>
            <a:ext cx="304800" cy="304800"/>
          </a:xfrm>
          <a:prstGeom prst="roundRect">
            <a:avLst/>
          </a:prstGeom>
          <a:solidFill>
            <a:schemeClr val="accent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smtClean="0">
                <a:solidFill>
                  <a:schemeClr val="tx1"/>
                </a:solidFill>
              </a:rPr>
              <a:t>C</a:t>
            </a:r>
            <a:endParaRPr lang="en-US" b="1" dirty="0">
              <a:solidFill>
                <a:schemeClr val="tx1"/>
              </a:solidFill>
            </a:endParaRPr>
          </a:p>
        </p:txBody>
      </p:sp>
    </p:spTree>
    <p:extLst>
      <p:ext uri="{BB962C8B-B14F-4D97-AF65-F5344CB8AC3E}">
        <p14:creationId xmlns:p14="http://schemas.microsoft.com/office/powerpoint/2010/main" val="30187867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Existing Connections</a:t>
            </a:r>
            <a:endParaRPr lang="en-US" dirty="0"/>
          </a:p>
        </p:txBody>
      </p:sp>
      <p:sp>
        <p:nvSpPr>
          <p:cNvPr id="4" name="Text Placeholder 3"/>
          <p:cNvSpPr>
            <a:spLocks noGrp="1"/>
          </p:cNvSpPr>
          <p:nvPr>
            <p:ph type="body" sz="quarter" idx="10"/>
          </p:nvPr>
        </p:nvSpPr>
        <p:spPr>
          <a:xfrm>
            <a:off x="457200" y="824311"/>
            <a:ext cx="8229600" cy="533400"/>
          </a:xfrm>
        </p:spPr>
        <p:txBody>
          <a:bodyPr/>
          <a:lstStyle/>
          <a:p>
            <a:r>
              <a:rPr lang="en-US" dirty="0" smtClean="0"/>
              <a:t>Once the user establishes an initial cube connection, the user can connect to the cube using the ‘Existing Connections’ icon in the ‘Data’ tab in the future</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1044417" y="1981201"/>
            <a:ext cx="7108983" cy="4191000"/>
          </a:xfrm>
          <a:prstGeom prst="rect">
            <a:avLst/>
          </a:prstGeom>
          <a:noFill/>
          <a:ln w="9525">
            <a:noFill/>
            <a:miter lim="800000"/>
            <a:headEnd/>
            <a:tailEnd/>
          </a:ln>
        </p:spPr>
      </p:pic>
      <p:sp>
        <p:nvSpPr>
          <p:cNvPr id="7" name="Rectangle 6"/>
          <p:cNvSpPr/>
          <p:nvPr/>
        </p:nvSpPr>
        <p:spPr>
          <a:xfrm>
            <a:off x="2044998" y="2231066"/>
            <a:ext cx="347472" cy="359734"/>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10" name="Shape 9"/>
          <p:cNvCxnSpPr>
            <a:stCxn id="7" idx="3"/>
            <a:endCxn id="97282" idx="0"/>
          </p:cNvCxnSpPr>
          <p:nvPr/>
        </p:nvCxnSpPr>
        <p:spPr>
          <a:xfrm>
            <a:off x="2392470" y="2410933"/>
            <a:ext cx="2255730" cy="865667"/>
          </a:xfrm>
          <a:prstGeom prst="bentConnector2">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pic>
        <p:nvPicPr>
          <p:cNvPr id="97282" name="Picture 2" descr="C:\WINDOWS\TEMP\SNAGHTMLa95984.PNG"/>
          <p:cNvPicPr>
            <a:picLocks noChangeAspect="1" noChangeArrowheads="1"/>
          </p:cNvPicPr>
          <p:nvPr/>
        </p:nvPicPr>
        <p:blipFill>
          <a:blip r:embed="rId3" cstate="print"/>
          <a:srcRect/>
          <a:stretch>
            <a:fillRect/>
          </a:stretch>
        </p:blipFill>
        <p:spPr bwMode="auto">
          <a:xfrm>
            <a:off x="3276600" y="3276600"/>
            <a:ext cx="2743200" cy="2743200"/>
          </a:xfrm>
          <a:prstGeom prst="rect">
            <a:avLst/>
          </a:prstGeom>
          <a:noFill/>
        </p:spPr>
      </p:pic>
    </p:spTree>
    <p:extLst>
      <p:ext uri="{BB962C8B-B14F-4D97-AF65-F5344CB8AC3E}">
        <p14:creationId xmlns:p14="http://schemas.microsoft.com/office/powerpoint/2010/main" val="6174964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Excel Connections to Cubes and Common Friendly Connection Name</a:t>
            </a:r>
            <a:br>
              <a:rPr lang="en-US" dirty="0" smtClean="0"/>
            </a:br>
            <a:r>
              <a:rPr lang="en-US" dirty="0" smtClean="0"/>
              <a:t/>
            </a:r>
            <a:br>
              <a:rPr lang="en-US" dirty="0" smtClean="0"/>
            </a:br>
            <a:endParaRPr lang="en-US" sz="2400" dirty="0"/>
          </a:p>
        </p:txBody>
      </p:sp>
      <p:sp>
        <p:nvSpPr>
          <p:cNvPr id="4" name="Rectangle 3"/>
          <p:cNvSpPr>
            <a:spLocks noChangeArrowheads="1"/>
          </p:cNvSpPr>
          <p:nvPr/>
        </p:nvSpPr>
        <p:spPr bwMode="gray">
          <a:xfrm>
            <a:off x="457201" y="1437772"/>
            <a:ext cx="1628078" cy="3132000"/>
          </a:xfrm>
          <a:prstGeom prst="rect">
            <a:avLst/>
          </a:prstGeom>
          <a:solidFill>
            <a:schemeClr val="accent2"/>
          </a:solidFill>
          <a:ln w="19050" algn="ctr">
            <a:solidFill>
              <a:srgbClr val="FAE600"/>
            </a:solidFill>
            <a:miter lim="800000"/>
            <a:headEnd/>
            <a:tailEnd/>
          </a:ln>
          <a:effectLst/>
        </p:spPr>
        <p:txBody>
          <a:bodyPr lIns="216000" tIns="54000" rIns="102663" bIns="52516" anchor="ctr"/>
          <a:lstStyle/>
          <a:p>
            <a:pPr marL="0" lvl="1" defTabSz="914042"/>
            <a:r>
              <a:rPr lang="en-US" sz="1600" b="1" dirty="0" smtClean="0"/>
              <a:t>Please remember</a:t>
            </a:r>
          </a:p>
        </p:txBody>
      </p:sp>
      <p:sp>
        <p:nvSpPr>
          <p:cNvPr id="5" name="Rectangle 4"/>
          <p:cNvSpPr>
            <a:spLocks noChangeArrowheads="1"/>
          </p:cNvSpPr>
          <p:nvPr/>
        </p:nvSpPr>
        <p:spPr bwMode="gray">
          <a:xfrm>
            <a:off x="2085279" y="1437773"/>
            <a:ext cx="6601521" cy="3132000"/>
          </a:xfrm>
          <a:prstGeom prst="rect">
            <a:avLst/>
          </a:prstGeom>
          <a:solidFill>
            <a:schemeClr val="tx2"/>
          </a:solidFill>
          <a:ln w="19050" algn="ctr">
            <a:solidFill>
              <a:srgbClr val="FAE600"/>
            </a:solidFill>
            <a:miter lim="800000"/>
            <a:headEnd/>
            <a:tailEnd/>
          </a:ln>
          <a:effectLst/>
        </p:spPr>
        <p:txBody>
          <a:bodyPr lIns="72000" tIns="108000" rIns="36000" bIns="36000" anchor="t" anchorCtr="0"/>
          <a:lstStyle/>
          <a:p>
            <a:pPr marL="177800" lvl="1" indent="-177800" defTabSz="995363" fontAlgn="auto">
              <a:spcBef>
                <a:spcPts val="0"/>
              </a:spcBef>
              <a:spcAft>
                <a:spcPts val="0"/>
              </a:spcAft>
              <a:buClr>
                <a:srgbClr val="FAE600"/>
              </a:buClr>
              <a:buSzPct val="80000"/>
              <a:buFont typeface="Arial" pitchFamily="34" charset="0"/>
              <a:buChar char="►"/>
              <a:defRPr/>
            </a:pPr>
            <a:r>
              <a:rPr lang="en-US" sz="1200" dirty="0" smtClean="0"/>
              <a:t>The connection string is always saved in the Excel file (so you can send it to other people without changing/adding a new connection</a:t>
            </a:r>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endParaRPr lang="en-US" sz="1200" dirty="0" smtClean="0"/>
          </a:p>
          <a:p>
            <a:pPr marL="177800" lvl="1" indent="-177800" defTabSz="995363" fontAlgn="auto">
              <a:spcBef>
                <a:spcPts val="0"/>
              </a:spcBef>
              <a:spcAft>
                <a:spcPts val="0"/>
              </a:spcAft>
              <a:buClr>
                <a:srgbClr val="FAE600"/>
              </a:buClr>
              <a:buSzPct val="80000"/>
              <a:buFont typeface="Arial" pitchFamily="34" charset="0"/>
              <a:buChar char="►"/>
              <a:defRPr/>
            </a:pPr>
            <a:r>
              <a:rPr lang="en-US" sz="1200" dirty="0" smtClean="0"/>
              <a:t>But please keep in mind that the user access restrictions are applied to the connection, </a:t>
            </a:r>
            <a:br>
              <a:rPr lang="en-US" sz="1200" dirty="0" smtClean="0"/>
            </a:br>
            <a:r>
              <a:rPr lang="en-US" sz="1200" dirty="0" smtClean="0"/>
              <a:t>so the data, filters and dimensions could look different</a:t>
            </a:r>
          </a:p>
        </p:txBody>
      </p:sp>
      <p:sp>
        <p:nvSpPr>
          <p:cNvPr id="6" name="Isosceles Triangle 5"/>
          <p:cNvSpPr/>
          <p:nvPr/>
        </p:nvSpPr>
        <p:spPr>
          <a:xfrm flipV="1">
            <a:off x="1156335" y="4622916"/>
            <a:ext cx="6831330" cy="245327"/>
          </a:xfrm>
          <a:prstGeom prst="triangle">
            <a:avLst/>
          </a:prstGeom>
          <a:solidFill>
            <a:srgbClr val="64646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 name="Rectangle 6"/>
          <p:cNvSpPr>
            <a:spLocks noChangeArrowheads="1"/>
          </p:cNvSpPr>
          <p:nvPr/>
        </p:nvSpPr>
        <p:spPr bwMode="gray">
          <a:xfrm>
            <a:off x="805181" y="4935147"/>
            <a:ext cx="7533639" cy="1260000"/>
          </a:xfrm>
          <a:prstGeom prst="rect">
            <a:avLst/>
          </a:prstGeom>
          <a:solidFill>
            <a:srgbClr val="646464"/>
          </a:solidFill>
          <a:ln w="19050" algn="ctr">
            <a:solidFill>
              <a:srgbClr val="646464"/>
            </a:solidFill>
            <a:miter lim="800000"/>
            <a:headEnd/>
            <a:tailEnd/>
          </a:ln>
          <a:effectLst/>
        </p:spPr>
        <p:txBody>
          <a:bodyPr lIns="216000" tIns="54000" rIns="102663" bIns="52516" anchor="ctr"/>
          <a:lstStyle/>
          <a:p>
            <a:pPr marL="0" lvl="1" defTabSz="914042"/>
            <a:r>
              <a:rPr lang="en-US" sz="1600" b="1" dirty="0" smtClean="0">
                <a:solidFill>
                  <a:schemeClr val="tx2"/>
                </a:solidFill>
              </a:rPr>
              <a:t>Recommendation</a:t>
            </a:r>
          </a:p>
          <a:p>
            <a:pPr marL="177800" lvl="1" defTabSz="914042"/>
            <a:r>
              <a:rPr lang="en-US" sz="1200" b="1" dirty="0" smtClean="0">
                <a:solidFill>
                  <a:schemeClr val="tx2"/>
                </a:solidFill>
              </a:rPr>
              <a:t>Use a combination of FY and cube type, </a:t>
            </a:r>
            <a:r>
              <a:rPr lang="en-US" sz="1200" dirty="0" smtClean="0">
                <a:solidFill>
                  <a:schemeClr val="tx2"/>
                </a:solidFill>
              </a:rPr>
              <a:t>Format: [FY]_[Type] e.g.:</a:t>
            </a:r>
          </a:p>
          <a:p>
            <a:pPr marL="177800" lvl="1" defTabSz="914042"/>
            <a:r>
              <a:rPr lang="en-US" sz="1200" dirty="0" smtClean="0">
                <a:solidFill>
                  <a:schemeClr val="tx2"/>
                </a:solidFill>
              </a:rPr>
              <a:t/>
            </a:r>
            <a:br>
              <a:rPr lang="en-US" sz="1200" dirty="0" smtClean="0">
                <a:solidFill>
                  <a:schemeClr val="tx2"/>
                </a:solidFill>
              </a:rPr>
            </a:br>
            <a:r>
              <a:rPr lang="en-US" sz="1200" dirty="0" smtClean="0">
                <a:solidFill>
                  <a:schemeClr val="tx2"/>
                </a:solidFill>
              </a:rPr>
              <a:t/>
            </a:r>
            <a:br>
              <a:rPr lang="en-US" sz="1200" dirty="0" smtClean="0">
                <a:solidFill>
                  <a:schemeClr val="tx2"/>
                </a:solidFill>
              </a:rPr>
            </a:br>
            <a:endParaRPr lang="en-US" sz="1200" dirty="0" smtClean="0">
              <a:solidFill>
                <a:schemeClr val="tx2"/>
              </a:solidFill>
            </a:endParaRPr>
          </a:p>
        </p:txBody>
      </p:sp>
      <p:sp>
        <p:nvSpPr>
          <p:cNvPr id="8" name="Rectangle 7"/>
          <p:cNvSpPr>
            <a:spLocks noChangeArrowheads="1"/>
          </p:cNvSpPr>
          <p:nvPr/>
        </p:nvSpPr>
        <p:spPr bwMode="gray">
          <a:xfrm>
            <a:off x="1200274" y="5420175"/>
            <a:ext cx="2842011" cy="853029"/>
          </a:xfrm>
          <a:prstGeom prst="rect">
            <a:avLst/>
          </a:prstGeom>
          <a:noFill/>
          <a:ln w="19050" algn="ctr">
            <a:noFill/>
            <a:miter lim="800000"/>
            <a:headEnd/>
            <a:tailEnd/>
          </a:ln>
          <a:effectLst/>
        </p:spPr>
        <p:txBody>
          <a:bodyPr lIns="216000" tIns="54000" rIns="102663" bIns="52516" anchor="ctr"/>
          <a:lstStyle/>
          <a:p>
            <a:pPr marL="357188" lvl="1" indent="-179388" defTabSz="914042">
              <a:buSzPct val="80000"/>
              <a:buFont typeface="Arial" pitchFamily="34" charset="0"/>
              <a:buChar char="►"/>
            </a:pPr>
            <a:r>
              <a:rPr lang="en-US" sz="1200" dirty="0" smtClean="0">
                <a:solidFill>
                  <a:schemeClr val="tx2"/>
                </a:solidFill>
              </a:rPr>
              <a:t>FY11 cubes</a:t>
            </a:r>
          </a:p>
          <a:p>
            <a:pPr marL="541338" lvl="1" indent="-180975" defTabSz="914042">
              <a:buSzPct val="80000"/>
              <a:buFont typeface="Arial" pitchFamily="34" charset="0"/>
              <a:buChar char="►"/>
            </a:pPr>
            <a:r>
              <a:rPr lang="en-US" sz="1200" dirty="0" smtClean="0">
                <a:solidFill>
                  <a:schemeClr val="tx2"/>
                </a:solidFill>
              </a:rPr>
              <a:t>Monthly: FY11_M</a:t>
            </a:r>
          </a:p>
          <a:p>
            <a:pPr marL="541338" lvl="1" indent="-180975" defTabSz="914042">
              <a:buSzPct val="80000"/>
              <a:buFont typeface="Arial" pitchFamily="34" charset="0"/>
              <a:buChar char="►"/>
            </a:pPr>
            <a:r>
              <a:rPr lang="en-US" sz="1200" dirty="0" smtClean="0">
                <a:solidFill>
                  <a:schemeClr val="tx2"/>
                </a:solidFill>
              </a:rPr>
              <a:t>Weekly: FY11_W</a:t>
            </a:r>
          </a:p>
        </p:txBody>
      </p:sp>
      <p:sp>
        <p:nvSpPr>
          <p:cNvPr id="9" name="Rectangle 8"/>
          <p:cNvSpPr>
            <a:spLocks noChangeArrowheads="1"/>
          </p:cNvSpPr>
          <p:nvPr/>
        </p:nvSpPr>
        <p:spPr bwMode="gray">
          <a:xfrm>
            <a:off x="4156834" y="5420175"/>
            <a:ext cx="2842011" cy="853029"/>
          </a:xfrm>
          <a:prstGeom prst="rect">
            <a:avLst/>
          </a:prstGeom>
          <a:noFill/>
          <a:ln w="19050" algn="ctr">
            <a:noFill/>
            <a:miter lim="800000"/>
            <a:headEnd/>
            <a:tailEnd/>
          </a:ln>
          <a:effectLst/>
        </p:spPr>
        <p:txBody>
          <a:bodyPr lIns="216000" tIns="54000" rIns="102663" bIns="52516" anchor="ctr"/>
          <a:lstStyle/>
          <a:p>
            <a:pPr marL="357188" lvl="1" indent="-179388" defTabSz="914042">
              <a:buSzPct val="80000"/>
              <a:buFont typeface="Arial" pitchFamily="34" charset="0"/>
              <a:buChar char="►"/>
            </a:pPr>
            <a:r>
              <a:rPr lang="en-US" sz="1200" dirty="0" smtClean="0">
                <a:solidFill>
                  <a:schemeClr val="tx2"/>
                </a:solidFill>
              </a:rPr>
              <a:t>FY12 cubes</a:t>
            </a:r>
          </a:p>
          <a:p>
            <a:pPr marL="541338" lvl="1" indent="-180975" defTabSz="914042">
              <a:buSzPct val="80000"/>
              <a:buFont typeface="Arial" pitchFamily="34" charset="0"/>
              <a:buChar char="►"/>
            </a:pPr>
            <a:r>
              <a:rPr lang="en-US" sz="1200" dirty="0" smtClean="0">
                <a:solidFill>
                  <a:schemeClr val="tx2"/>
                </a:solidFill>
              </a:rPr>
              <a:t>Monthly: FY12_M</a:t>
            </a:r>
          </a:p>
          <a:p>
            <a:pPr marL="541338" lvl="1" indent="-180975" defTabSz="914042">
              <a:buSzPct val="80000"/>
              <a:buFont typeface="Arial" pitchFamily="34" charset="0"/>
              <a:buChar char="►"/>
            </a:pPr>
            <a:r>
              <a:rPr lang="en-US" sz="1200" dirty="0" smtClean="0">
                <a:solidFill>
                  <a:schemeClr val="tx2"/>
                </a:solidFill>
              </a:rPr>
              <a:t>Weekly: FY12_W</a:t>
            </a:r>
          </a:p>
        </p:txBody>
      </p:sp>
      <p:grpSp>
        <p:nvGrpSpPr>
          <p:cNvPr id="3" name="Group 29"/>
          <p:cNvGrpSpPr/>
          <p:nvPr/>
        </p:nvGrpSpPr>
        <p:grpSpPr>
          <a:xfrm>
            <a:off x="2256557" y="2003019"/>
            <a:ext cx="620234" cy="1077099"/>
            <a:chOff x="2256557" y="1840969"/>
            <a:chExt cx="620234" cy="1077099"/>
          </a:xfrm>
        </p:grpSpPr>
        <p:grpSp>
          <p:nvGrpSpPr>
            <p:cNvPr id="10" name="Group 168"/>
            <p:cNvGrpSpPr>
              <a:grpSpLocks/>
            </p:cNvGrpSpPr>
            <p:nvPr/>
          </p:nvGrpSpPr>
          <p:grpSpPr bwMode="auto">
            <a:xfrm>
              <a:off x="2392812" y="1840969"/>
              <a:ext cx="347724" cy="800100"/>
              <a:chOff x="2454" y="864"/>
              <a:chExt cx="306" cy="688"/>
            </a:xfrm>
            <a:solidFill>
              <a:srgbClr val="F1F1F1"/>
            </a:solidFill>
          </p:grpSpPr>
          <p:sp>
            <p:nvSpPr>
              <p:cNvPr id="15" name="Line 169"/>
              <p:cNvSpPr>
                <a:spLocks noChangeShapeType="1"/>
              </p:cNvSpPr>
              <p:nvPr/>
            </p:nvSpPr>
            <p:spPr bwMode="gray">
              <a:xfrm flipV="1">
                <a:off x="2506" y="1102"/>
                <a:ext cx="24" cy="135"/>
              </a:xfrm>
              <a:prstGeom prst="line">
                <a:avLst/>
              </a:prstGeom>
              <a:grpFill/>
              <a:ln w="12700">
                <a:solidFill>
                  <a:schemeClr val="bg1"/>
                </a:solidFill>
                <a:round/>
                <a:headEnd/>
                <a:tailEnd/>
              </a:ln>
            </p:spPr>
            <p:txBody>
              <a:bodyPr/>
              <a:lstStyle/>
              <a:p>
                <a:endParaRPr lang="en-US" dirty="0"/>
              </a:p>
            </p:txBody>
          </p:sp>
          <p:sp>
            <p:nvSpPr>
              <p:cNvPr id="16" name="Freeform 170"/>
              <p:cNvSpPr>
                <a:spLocks/>
              </p:cNvSpPr>
              <p:nvPr/>
            </p:nvSpPr>
            <p:spPr bwMode="gray">
              <a:xfrm>
                <a:off x="2454" y="1004"/>
                <a:ext cx="280" cy="354"/>
              </a:xfrm>
              <a:custGeom>
                <a:avLst/>
                <a:gdLst>
                  <a:gd name="T0" fmla="*/ 102 w 444"/>
                  <a:gd name="T1" fmla="*/ 566 h 566"/>
                  <a:gd name="T2" fmla="*/ 2 w 444"/>
                  <a:gd name="T3" fmla="*/ 528 h 566"/>
                  <a:gd name="T4" fmla="*/ 2 w 444"/>
                  <a:gd name="T5" fmla="*/ 528 h 566"/>
                  <a:gd name="T6" fmla="*/ 2 w 444"/>
                  <a:gd name="T7" fmla="*/ 510 h 566"/>
                  <a:gd name="T8" fmla="*/ 0 w 444"/>
                  <a:gd name="T9" fmla="*/ 464 h 566"/>
                  <a:gd name="T10" fmla="*/ 2 w 444"/>
                  <a:gd name="T11" fmla="*/ 398 h 566"/>
                  <a:gd name="T12" fmla="*/ 6 w 444"/>
                  <a:gd name="T13" fmla="*/ 358 h 566"/>
                  <a:gd name="T14" fmla="*/ 10 w 444"/>
                  <a:gd name="T15" fmla="*/ 318 h 566"/>
                  <a:gd name="T16" fmla="*/ 18 w 444"/>
                  <a:gd name="T17" fmla="*/ 276 h 566"/>
                  <a:gd name="T18" fmla="*/ 26 w 444"/>
                  <a:gd name="T19" fmla="*/ 234 h 566"/>
                  <a:gd name="T20" fmla="*/ 40 w 444"/>
                  <a:gd name="T21" fmla="*/ 192 h 566"/>
                  <a:gd name="T22" fmla="*/ 56 w 444"/>
                  <a:gd name="T23" fmla="*/ 152 h 566"/>
                  <a:gd name="T24" fmla="*/ 64 w 444"/>
                  <a:gd name="T25" fmla="*/ 134 h 566"/>
                  <a:gd name="T26" fmla="*/ 76 w 444"/>
                  <a:gd name="T27" fmla="*/ 116 h 566"/>
                  <a:gd name="T28" fmla="*/ 86 w 444"/>
                  <a:gd name="T29" fmla="*/ 100 h 566"/>
                  <a:gd name="T30" fmla="*/ 100 w 444"/>
                  <a:gd name="T31" fmla="*/ 84 h 566"/>
                  <a:gd name="T32" fmla="*/ 112 w 444"/>
                  <a:gd name="T33" fmla="*/ 70 h 566"/>
                  <a:gd name="T34" fmla="*/ 128 w 444"/>
                  <a:gd name="T35" fmla="*/ 58 h 566"/>
                  <a:gd name="T36" fmla="*/ 144 w 444"/>
                  <a:gd name="T37" fmla="*/ 46 h 566"/>
                  <a:gd name="T38" fmla="*/ 160 w 444"/>
                  <a:gd name="T39" fmla="*/ 36 h 566"/>
                  <a:gd name="T40" fmla="*/ 160 w 444"/>
                  <a:gd name="T41" fmla="*/ 36 h 566"/>
                  <a:gd name="T42" fmla="*/ 196 w 444"/>
                  <a:gd name="T43" fmla="*/ 20 h 566"/>
                  <a:gd name="T44" fmla="*/ 228 w 444"/>
                  <a:gd name="T45" fmla="*/ 10 h 566"/>
                  <a:gd name="T46" fmla="*/ 258 w 444"/>
                  <a:gd name="T47" fmla="*/ 4 h 566"/>
                  <a:gd name="T48" fmla="*/ 286 w 444"/>
                  <a:gd name="T49" fmla="*/ 0 h 566"/>
                  <a:gd name="T50" fmla="*/ 312 w 444"/>
                  <a:gd name="T51" fmla="*/ 0 h 566"/>
                  <a:gd name="T52" fmla="*/ 334 w 444"/>
                  <a:gd name="T53" fmla="*/ 4 h 566"/>
                  <a:gd name="T54" fmla="*/ 356 w 444"/>
                  <a:gd name="T55" fmla="*/ 8 h 566"/>
                  <a:gd name="T56" fmla="*/ 374 w 444"/>
                  <a:gd name="T57" fmla="*/ 14 h 566"/>
                  <a:gd name="T58" fmla="*/ 390 w 444"/>
                  <a:gd name="T59" fmla="*/ 22 h 566"/>
                  <a:gd name="T60" fmla="*/ 404 w 444"/>
                  <a:gd name="T61" fmla="*/ 30 h 566"/>
                  <a:gd name="T62" fmla="*/ 426 w 444"/>
                  <a:gd name="T63" fmla="*/ 46 h 566"/>
                  <a:gd name="T64" fmla="*/ 440 w 444"/>
                  <a:gd name="T65" fmla="*/ 58 h 566"/>
                  <a:gd name="T66" fmla="*/ 444 w 444"/>
                  <a:gd name="T67" fmla="*/ 64 h 5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4"/>
                  <a:gd name="T103" fmla="*/ 0 h 566"/>
                  <a:gd name="T104" fmla="*/ 444 w 444"/>
                  <a:gd name="T105" fmla="*/ 566 h 5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4" h="566">
                    <a:moveTo>
                      <a:pt x="102" y="566"/>
                    </a:moveTo>
                    <a:lnTo>
                      <a:pt x="2" y="528"/>
                    </a:lnTo>
                    <a:lnTo>
                      <a:pt x="2" y="510"/>
                    </a:lnTo>
                    <a:lnTo>
                      <a:pt x="0" y="464"/>
                    </a:lnTo>
                    <a:lnTo>
                      <a:pt x="2" y="398"/>
                    </a:lnTo>
                    <a:lnTo>
                      <a:pt x="6" y="358"/>
                    </a:lnTo>
                    <a:lnTo>
                      <a:pt x="10" y="318"/>
                    </a:lnTo>
                    <a:lnTo>
                      <a:pt x="18" y="276"/>
                    </a:lnTo>
                    <a:lnTo>
                      <a:pt x="26" y="234"/>
                    </a:lnTo>
                    <a:lnTo>
                      <a:pt x="40" y="192"/>
                    </a:lnTo>
                    <a:lnTo>
                      <a:pt x="56" y="152"/>
                    </a:lnTo>
                    <a:lnTo>
                      <a:pt x="64" y="134"/>
                    </a:lnTo>
                    <a:lnTo>
                      <a:pt x="76" y="116"/>
                    </a:lnTo>
                    <a:lnTo>
                      <a:pt x="86" y="100"/>
                    </a:lnTo>
                    <a:lnTo>
                      <a:pt x="100" y="84"/>
                    </a:lnTo>
                    <a:lnTo>
                      <a:pt x="112" y="70"/>
                    </a:lnTo>
                    <a:lnTo>
                      <a:pt x="128" y="58"/>
                    </a:lnTo>
                    <a:lnTo>
                      <a:pt x="144" y="46"/>
                    </a:lnTo>
                    <a:lnTo>
                      <a:pt x="160" y="36"/>
                    </a:lnTo>
                    <a:lnTo>
                      <a:pt x="196" y="20"/>
                    </a:lnTo>
                    <a:lnTo>
                      <a:pt x="228" y="10"/>
                    </a:lnTo>
                    <a:lnTo>
                      <a:pt x="258" y="4"/>
                    </a:lnTo>
                    <a:lnTo>
                      <a:pt x="286" y="0"/>
                    </a:lnTo>
                    <a:lnTo>
                      <a:pt x="312" y="0"/>
                    </a:lnTo>
                    <a:lnTo>
                      <a:pt x="334" y="4"/>
                    </a:lnTo>
                    <a:lnTo>
                      <a:pt x="356" y="8"/>
                    </a:lnTo>
                    <a:lnTo>
                      <a:pt x="374" y="14"/>
                    </a:lnTo>
                    <a:lnTo>
                      <a:pt x="390" y="22"/>
                    </a:lnTo>
                    <a:lnTo>
                      <a:pt x="404" y="30"/>
                    </a:lnTo>
                    <a:lnTo>
                      <a:pt x="426" y="46"/>
                    </a:lnTo>
                    <a:lnTo>
                      <a:pt x="440" y="58"/>
                    </a:lnTo>
                    <a:lnTo>
                      <a:pt x="444" y="64"/>
                    </a:lnTo>
                  </a:path>
                </a:pathLst>
              </a:custGeom>
              <a:grpFill/>
              <a:ln w="12700">
                <a:solidFill>
                  <a:schemeClr val="bg1"/>
                </a:solidFill>
                <a:round/>
                <a:headEnd/>
                <a:tailEnd/>
              </a:ln>
            </p:spPr>
            <p:txBody>
              <a:bodyPr/>
              <a:lstStyle/>
              <a:p>
                <a:endParaRPr lang="en-US" dirty="0"/>
              </a:p>
            </p:txBody>
          </p:sp>
          <p:sp>
            <p:nvSpPr>
              <p:cNvPr id="17" name="Freeform 171"/>
              <p:cNvSpPr>
                <a:spLocks/>
              </p:cNvSpPr>
              <p:nvPr/>
            </p:nvSpPr>
            <p:spPr bwMode="gray">
              <a:xfrm>
                <a:off x="2506" y="1023"/>
                <a:ext cx="254" cy="529"/>
              </a:xfrm>
              <a:custGeom>
                <a:avLst/>
                <a:gdLst>
                  <a:gd name="T0" fmla="*/ 130 w 402"/>
                  <a:gd name="T1" fmla="*/ 846 h 846"/>
                  <a:gd name="T2" fmla="*/ 268 w 402"/>
                  <a:gd name="T3" fmla="*/ 812 h 846"/>
                  <a:gd name="T4" fmla="*/ 310 w 402"/>
                  <a:gd name="T5" fmla="*/ 474 h 846"/>
                  <a:gd name="T6" fmla="*/ 376 w 402"/>
                  <a:gd name="T7" fmla="*/ 458 h 846"/>
                  <a:gd name="T8" fmla="*/ 376 w 402"/>
                  <a:gd name="T9" fmla="*/ 458 h 846"/>
                  <a:gd name="T10" fmla="*/ 382 w 402"/>
                  <a:gd name="T11" fmla="*/ 434 h 846"/>
                  <a:gd name="T12" fmla="*/ 392 w 402"/>
                  <a:gd name="T13" fmla="*/ 374 h 846"/>
                  <a:gd name="T14" fmla="*/ 396 w 402"/>
                  <a:gd name="T15" fmla="*/ 334 h 846"/>
                  <a:gd name="T16" fmla="*/ 400 w 402"/>
                  <a:gd name="T17" fmla="*/ 290 h 846"/>
                  <a:gd name="T18" fmla="*/ 402 w 402"/>
                  <a:gd name="T19" fmla="*/ 244 h 846"/>
                  <a:gd name="T20" fmla="*/ 402 w 402"/>
                  <a:gd name="T21" fmla="*/ 196 h 846"/>
                  <a:gd name="T22" fmla="*/ 398 w 402"/>
                  <a:gd name="T23" fmla="*/ 150 h 846"/>
                  <a:gd name="T24" fmla="*/ 394 w 402"/>
                  <a:gd name="T25" fmla="*/ 128 h 846"/>
                  <a:gd name="T26" fmla="*/ 390 w 402"/>
                  <a:gd name="T27" fmla="*/ 108 h 846"/>
                  <a:gd name="T28" fmla="*/ 384 w 402"/>
                  <a:gd name="T29" fmla="*/ 88 h 846"/>
                  <a:gd name="T30" fmla="*/ 376 w 402"/>
                  <a:gd name="T31" fmla="*/ 70 h 846"/>
                  <a:gd name="T32" fmla="*/ 368 w 402"/>
                  <a:gd name="T33" fmla="*/ 52 h 846"/>
                  <a:gd name="T34" fmla="*/ 356 w 402"/>
                  <a:gd name="T35" fmla="*/ 38 h 846"/>
                  <a:gd name="T36" fmla="*/ 344 w 402"/>
                  <a:gd name="T37" fmla="*/ 26 h 846"/>
                  <a:gd name="T38" fmla="*/ 330 w 402"/>
                  <a:gd name="T39" fmla="*/ 14 h 846"/>
                  <a:gd name="T40" fmla="*/ 314 w 402"/>
                  <a:gd name="T41" fmla="*/ 6 h 846"/>
                  <a:gd name="T42" fmla="*/ 296 w 402"/>
                  <a:gd name="T43" fmla="*/ 2 h 846"/>
                  <a:gd name="T44" fmla="*/ 276 w 402"/>
                  <a:gd name="T45" fmla="*/ 0 h 846"/>
                  <a:gd name="T46" fmla="*/ 254 w 402"/>
                  <a:gd name="T47" fmla="*/ 0 h 846"/>
                  <a:gd name="T48" fmla="*/ 230 w 402"/>
                  <a:gd name="T49" fmla="*/ 4 h 846"/>
                  <a:gd name="T50" fmla="*/ 204 w 402"/>
                  <a:gd name="T51" fmla="*/ 12 h 846"/>
                  <a:gd name="T52" fmla="*/ 204 w 402"/>
                  <a:gd name="T53" fmla="*/ 12 h 846"/>
                  <a:gd name="T54" fmla="*/ 180 w 402"/>
                  <a:gd name="T55" fmla="*/ 22 h 846"/>
                  <a:gd name="T56" fmla="*/ 156 w 402"/>
                  <a:gd name="T57" fmla="*/ 34 h 846"/>
                  <a:gd name="T58" fmla="*/ 136 w 402"/>
                  <a:gd name="T59" fmla="*/ 46 h 846"/>
                  <a:gd name="T60" fmla="*/ 118 w 402"/>
                  <a:gd name="T61" fmla="*/ 62 h 846"/>
                  <a:gd name="T62" fmla="*/ 100 w 402"/>
                  <a:gd name="T63" fmla="*/ 78 h 846"/>
                  <a:gd name="T64" fmla="*/ 84 w 402"/>
                  <a:gd name="T65" fmla="*/ 96 h 846"/>
                  <a:gd name="T66" fmla="*/ 72 w 402"/>
                  <a:gd name="T67" fmla="*/ 114 h 846"/>
                  <a:gd name="T68" fmla="*/ 58 w 402"/>
                  <a:gd name="T69" fmla="*/ 134 h 846"/>
                  <a:gd name="T70" fmla="*/ 48 w 402"/>
                  <a:gd name="T71" fmla="*/ 154 h 846"/>
                  <a:gd name="T72" fmla="*/ 38 w 402"/>
                  <a:gd name="T73" fmla="*/ 176 h 846"/>
                  <a:gd name="T74" fmla="*/ 30 w 402"/>
                  <a:gd name="T75" fmla="*/ 198 h 846"/>
                  <a:gd name="T76" fmla="*/ 24 w 402"/>
                  <a:gd name="T77" fmla="*/ 220 h 846"/>
                  <a:gd name="T78" fmla="*/ 12 w 402"/>
                  <a:gd name="T79" fmla="*/ 264 h 846"/>
                  <a:gd name="T80" fmla="*/ 6 w 402"/>
                  <a:gd name="T81" fmla="*/ 310 h 846"/>
                  <a:gd name="T82" fmla="*/ 2 w 402"/>
                  <a:gd name="T83" fmla="*/ 354 h 846"/>
                  <a:gd name="T84" fmla="*/ 0 w 402"/>
                  <a:gd name="T85" fmla="*/ 396 h 846"/>
                  <a:gd name="T86" fmla="*/ 0 w 402"/>
                  <a:gd name="T87" fmla="*/ 434 h 846"/>
                  <a:gd name="T88" fmla="*/ 2 w 402"/>
                  <a:gd name="T89" fmla="*/ 468 h 846"/>
                  <a:gd name="T90" fmla="*/ 8 w 402"/>
                  <a:gd name="T91" fmla="*/ 518 h 846"/>
                  <a:gd name="T92" fmla="*/ 10 w 402"/>
                  <a:gd name="T93" fmla="*/ 536 h 846"/>
                  <a:gd name="T94" fmla="*/ 86 w 402"/>
                  <a:gd name="T95" fmla="*/ 522 h 846"/>
                  <a:gd name="T96" fmla="*/ 130 w 402"/>
                  <a:gd name="T97" fmla="*/ 846 h 8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2"/>
                  <a:gd name="T148" fmla="*/ 0 h 846"/>
                  <a:gd name="T149" fmla="*/ 402 w 402"/>
                  <a:gd name="T150" fmla="*/ 846 h 8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2" h="846">
                    <a:moveTo>
                      <a:pt x="130" y="846"/>
                    </a:moveTo>
                    <a:lnTo>
                      <a:pt x="268" y="812"/>
                    </a:lnTo>
                    <a:lnTo>
                      <a:pt x="310" y="474"/>
                    </a:lnTo>
                    <a:lnTo>
                      <a:pt x="376" y="458"/>
                    </a:lnTo>
                    <a:lnTo>
                      <a:pt x="382" y="434"/>
                    </a:lnTo>
                    <a:lnTo>
                      <a:pt x="392" y="374"/>
                    </a:lnTo>
                    <a:lnTo>
                      <a:pt x="396" y="334"/>
                    </a:lnTo>
                    <a:lnTo>
                      <a:pt x="400" y="290"/>
                    </a:lnTo>
                    <a:lnTo>
                      <a:pt x="402" y="244"/>
                    </a:lnTo>
                    <a:lnTo>
                      <a:pt x="402" y="196"/>
                    </a:lnTo>
                    <a:lnTo>
                      <a:pt x="398" y="150"/>
                    </a:lnTo>
                    <a:lnTo>
                      <a:pt x="394" y="128"/>
                    </a:lnTo>
                    <a:lnTo>
                      <a:pt x="390" y="108"/>
                    </a:lnTo>
                    <a:lnTo>
                      <a:pt x="384" y="88"/>
                    </a:lnTo>
                    <a:lnTo>
                      <a:pt x="376" y="70"/>
                    </a:lnTo>
                    <a:lnTo>
                      <a:pt x="368" y="52"/>
                    </a:lnTo>
                    <a:lnTo>
                      <a:pt x="356" y="38"/>
                    </a:lnTo>
                    <a:lnTo>
                      <a:pt x="344" y="26"/>
                    </a:lnTo>
                    <a:lnTo>
                      <a:pt x="330" y="14"/>
                    </a:lnTo>
                    <a:lnTo>
                      <a:pt x="314" y="6"/>
                    </a:lnTo>
                    <a:lnTo>
                      <a:pt x="296" y="2"/>
                    </a:lnTo>
                    <a:lnTo>
                      <a:pt x="276" y="0"/>
                    </a:lnTo>
                    <a:lnTo>
                      <a:pt x="254" y="0"/>
                    </a:lnTo>
                    <a:lnTo>
                      <a:pt x="230" y="4"/>
                    </a:lnTo>
                    <a:lnTo>
                      <a:pt x="204" y="12"/>
                    </a:lnTo>
                    <a:lnTo>
                      <a:pt x="180" y="22"/>
                    </a:lnTo>
                    <a:lnTo>
                      <a:pt x="156" y="34"/>
                    </a:lnTo>
                    <a:lnTo>
                      <a:pt x="136" y="46"/>
                    </a:lnTo>
                    <a:lnTo>
                      <a:pt x="118" y="62"/>
                    </a:lnTo>
                    <a:lnTo>
                      <a:pt x="100" y="78"/>
                    </a:lnTo>
                    <a:lnTo>
                      <a:pt x="84" y="96"/>
                    </a:lnTo>
                    <a:lnTo>
                      <a:pt x="72" y="114"/>
                    </a:lnTo>
                    <a:lnTo>
                      <a:pt x="58" y="134"/>
                    </a:lnTo>
                    <a:lnTo>
                      <a:pt x="48" y="154"/>
                    </a:lnTo>
                    <a:lnTo>
                      <a:pt x="38" y="176"/>
                    </a:lnTo>
                    <a:lnTo>
                      <a:pt x="30" y="198"/>
                    </a:lnTo>
                    <a:lnTo>
                      <a:pt x="24" y="220"/>
                    </a:lnTo>
                    <a:lnTo>
                      <a:pt x="12" y="264"/>
                    </a:lnTo>
                    <a:lnTo>
                      <a:pt x="6" y="310"/>
                    </a:lnTo>
                    <a:lnTo>
                      <a:pt x="2" y="354"/>
                    </a:lnTo>
                    <a:lnTo>
                      <a:pt x="0" y="396"/>
                    </a:lnTo>
                    <a:lnTo>
                      <a:pt x="0" y="434"/>
                    </a:lnTo>
                    <a:lnTo>
                      <a:pt x="2" y="468"/>
                    </a:lnTo>
                    <a:lnTo>
                      <a:pt x="8" y="518"/>
                    </a:lnTo>
                    <a:lnTo>
                      <a:pt x="10" y="536"/>
                    </a:lnTo>
                    <a:lnTo>
                      <a:pt x="86" y="522"/>
                    </a:lnTo>
                    <a:lnTo>
                      <a:pt x="130" y="846"/>
                    </a:lnTo>
                    <a:close/>
                  </a:path>
                </a:pathLst>
              </a:custGeom>
              <a:grpFill/>
              <a:ln w="12700">
                <a:solidFill>
                  <a:schemeClr val="bg1"/>
                </a:solidFill>
                <a:round/>
                <a:headEnd/>
                <a:tailEnd/>
              </a:ln>
            </p:spPr>
            <p:txBody>
              <a:bodyPr/>
              <a:lstStyle/>
              <a:p>
                <a:pPr>
                  <a:defRPr/>
                </a:pPr>
                <a:endParaRPr lang="de-DE"/>
              </a:p>
            </p:txBody>
          </p:sp>
          <p:sp>
            <p:nvSpPr>
              <p:cNvPr id="18" name="Freeform 172"/>
              <p:cNvSpPr>
                <a:spLocks/>
              </p:cNvSpPr>
              <p:nvPr/>
            </p:nvSpPr>
            <p:spPr bwMode="gray">
              <a:xfrm>
                <a:off x="2520" y="1350"/>
                <a:ext cx="68" cy="202"/>
              </a:xfrm>
              <a:custGeom>
                <a:avLst/>
                <a:gdLst>
                  <a:gd name="T0" fmla="*/ 108 w 108"/>
                  <a:gd name="T1" fmla="*/ 324 h 324"/>
                  <a:gd name="T2" fmla="*/ 14 w 108"/>
                  <a:gd name="T3" fmla="*/ 278 h 324"/>
                  <a:gd name="T4" fmla="*/ 0 w 108"/>
                  <a:gd name="T5" fmla="*/ 12 h 324"/>
                  <a:gd name="T6" fmla="*/ 66 w 108"/>
                  <a:gd name="T7" fmla="*/ 0 h 324"/>
                  <a:gd name="T8" fmla="*/ 108 w 108"/>
                  <a:gd name="T9" fmla="*/ 324 h 324"/>
                  <a:gd name="T10" fmla="*/ 0 60000 65536"/>
                  <a:gd name="T11" fmla="*/ 0 60000 65536"/>
                  <a:gd name="T12" fmla="*/ 0 60000 65536"/>
                  <a:gd name="T13" fmla="*/ 0 60000 65536"/>
                  <a:gd name="T14" fmla="*/ 0 60000 65536"/>
                  <a:gd name="T15" fmla="*/ 0 w 108"/>
                  <a:gd name="T16" fmla="*/ 0 h 324"/>
                  <a:gd name="T17" fmla="*/ 108 w 108"/>
                  <a:gd name="T18" fmla="*/ 324 h 324"/>
                </a:gdLst>
                <a:ahLst/>
                <a:cxnLst>
                  <a:cxn ang="T10">
                    <a:pos x="T0" y="T1"/>
                  </a:cxn>
                  <a:cxn ang="T11">
                    <a:pos x="T2" y="T3"/>
                  </a:cxn>
                  <a:cxn ang="T12">
                    <a:pos x="T4" y="T5"/>
                  </a:cxn>
                  <a:cxn ang="T13">
                    <a:pos x="T6" y="T7"/>
                  </a:cxn>
                  <a:cxn ang="T14">
                    <a:pos x="T8" y="T9"/>
                  </a:cxn>
                </a:cxnLst>
                <a:rect l="T15" t="T16" r="T17" b="T18"/>
                <a:pathLst>
                  <a:path w="108" h="324">
                    <a:moveTo>
                      <a:pt x="108" y="324"/>
                    </a:moveTo>
                    <a:lnTo>
                      <a:pt x="14" y="278"/>
                    </a:lnTo>
                    <a:lnTo>
                      <a:pt x="0" y="12"/>
                    </a:lnTo>
                    <a:lnTo>
                      <a:pt x="66" y="0"/>
                    </a:lnTo>
                    <a:lnTo>
                      <a:pt x="108" y="324"/>
                    </a:lnTo>
                    <a:close/>
                  </a:path>
                </a:pathLst>
              </a:custGeom>
              <a:grpFill/>
              <a:ln w="12700">
                <a:solidFill>
                  <a:schemeClr val="bg1"/>
                </a:solidFill>
                <a:round/>
                <a:headEnd/>
                <a:tailEnd/>
              </a:ln>
            </p:spPr>
            <p:txBody>
              <a:bodyPr/>
              <a:lstStyle/>
              <a:p>
                <a:endParaRPr lang="en-US" dirty="0"/>
              </a:p>
            </p:txBody>
          </p:sp>
          <p:sp>
            <p:nvSpPr>
              <p:cNvPr id="19" name="Line 173"/>
              <p:cNvSpPr>
                <a:spLocks noChangeShapeType="1"/>
              </p:cNvSpPr>
              <p:nvPr/>
            </p:nvSpPr>
            <p:spPr bwMode="gray">
              <a:xfrm flipH="1" flipV="1">
                <a:off x="2545" y="1213"/>
                <a:ext cx="15" cy="135"/>
              </a:xfrm>
              <a:prstGeom prst="line">
                <a:avLst/>
              </a:prstGeom>
              <a:grpFill/>
              <a:ln w="12700">
                <a:solidFill>
                  <a:schemeClr val="bg1"/>
                </a:solidFill>
                <a:round/>
                <a:headEnd/>
                <a:tailEnd/>
              </a:ln>
            </p:spPr>
            <p:txBody>
              <a:bodyPr/>
              <a:lstStyle/>
              <a:p>
                <a:endParaRPr lang="en-US" dirty="0"/>
              </a:p>
            </p:txBody>
          </p:sp>
          <p:sp>
            <p:nvSpPr>
              <p:cNvPr id="20" name="Line 174"/>
              <p:cNvSpPr>
                <a:spLocks noChangeShapeType="1"/>
              </p:cNvSpPr>
              <p:nvPr/>
            </p:nvSpPr>
            <p:spPr bwMode="gray">
              <a:xfrm flipV="1">
                <a:off x="2703" y="1183"/>
                <a:ext cx="23" cy="133"/>
              </a:xfrm>
              <a:prstGeom prst="line">
                <a:avLst/>
              </a:prstGeom>
              <a:grpFill/>
              <a:ln w="12700">
                <a:solidFill>
                  <a:schemeClr val="bg1"/>
                </a:solidFill>
                <a:round/>
                <a:headEnd/>
                <a:tailEnd/>
              </a:ln>
            </p:spPr>
            <p:txBody>
              <a:bodyPr/>
              <a:lstStyle/>
              <a:p>
                <a:endParaRPr lang="en-US" dirty="0"/>
              </a:p>
            </p:txBody>
          </p:sp>
          <p:sp>
            <p:nvSpPr>
              <p:cNvPr id="21" name="Oval 175"/>
              <p:cNvSpPr>
                <a:spLocks noChangeArrowheads="1"/>
              </p:cNvSpPr>
              <p:nvPr/>
            </p:nvSpPr>
            <p:spPr bwMode="gray">
              <a:xfrm>
                <a:off x="2538" y="864"/>
                <a:ext cx="168" cy="168"/>
              </a:xfrm>
              <a:prstGeom prst="ellipse">
                <a:avLst/>
              </a:prstGeom>
              <a:grpFill/>
              <a:ln w="12700">
                <a:solidFill>
                  <a:schemeClr val="bg1"/>
                </a:solidFill>
                <a:round/>
                <a:headEnd/>
                <a:tailEnd/>
              </a:ln>
            </p:spPr>
            <p:txBody>
              <a:bodyPr wrap="none" anchor="ctr"/>
              <a:lstStyle/>
              <a:p>
                <a:endParaRPr lang="en-US" dirty="0"/>
              </a:p>
            </p:txBody>
          </p:sp>
        </p:grpSp>
        <p:sp>
          <p:nvSpPr>
            <p:cNvPr id="29" name="TextBox 28"/>
            <p:cNvSpPr txBox="1"/>
            <p:nvPr/>
          </p:nvSpPr>
          <p:spPr>
            <a:xfrm>
              <a:off x="2256557" y="2641069"/>
              <a:ext cx="620234" cy="276999"/>
            </a:xfrm>
            <a:prstGeom prst="rect">
              <a:avLst/>
            </a:prstGeom>
            <a:noFill/>
          </p:spPr>
          <p:txBody>
            <a:bodyPr wrap="none" rtlCol="0">
              <a:spAutoFit/>
            </a:bodyPr>
            <a:lstStyle/>
            <a:p>
              <a:r>
                <a:rPr lang="en-US" sz="1200" dirty="0" smtClean="0"/>
                <a:t>user A</a:t>
              </a:r>
              <a:endParaRPr lang="en-US" sz="1200" dirty="0"/>
            </a:p>
          </p:txBody>
        </p:sp>
      </p:grpSp>
      <p:grpSp>
        <p:nvGrpSpPr>
          <p:cNvPr id="12" name="Group 30"/>
          <p:cNvGrpSpPr/>
          <p:nvPr/>
        </p:nvGrpSpPr>
        <p:grpSpPr>
          <a:xfrm>
            <a:off x="7710122" y="3012797"/>
            <a:ext cx="628698" cy="1077103"/>
            <a:chOff x="2256557" y="1840965"/>
            <a:chExt cx="628698" cy="1077103"/>
          </a:xfrm>
          <a:solidFill>
            <a:srgbClr val="00B0F0"/>
          </a:solidFill>
        </p:grpSpPr>
        <p:grpSp>
          <p:nvGrpSpPr>
            <p:cNvPr id="13" name="Group 168"/>
            <p:cNvGrpSpPr>
              <a:grpSpLocks/>
            </p:cNvGrpSpPr>
            <p:nvPr/>
          </p:nvGrpSpPr>
          <p:grpSpPr bwMode="auto">
            <a:xfrm>
              <a:off x="2392764" y="1840965"/>
              <a:ext cx="347718" cy="800098"/>
              <a:chOff x="2454" y="864"/>
              <a:chExt cx="306" cy="688"/>
            </a:xfrm>
            <a:grpFill/>
          </p:grpSpPr>
          <p:sp>
            <p:nvSpPr>
              <p:cNvPr id="34" name="Line 169"/>
              <p:cNvSpPr>
                <a:spLocks noChangeShapeType="1"/>
              </p:cNvSpPr>
              <p:nvPr/>
            </p:nvSpPr>
            <p:spPr bwMode="gray">
              <a:xfrm flipV="1">
                <a:off x="2506" y="1102"/>
                <a:ext cx="24" cy="135"/>
              </a:xfrm>
              <a:prstGeom prst="line">
                <a:avLst/>
              </a:prstGeom>
              <a:grpFill/>
              <a:ln w="12700">
                <a:solidFill>
                  <a:schemeClr val="bg1"/>
                </a:solidFill>
                <a:round/>
                <a:headEnd/>
                <a:tailEnd/>
              </a:ln>
            </p:spPr>
            <p:txBody>
              <a:bodyPr/>
              <a:lstStyle/>
              <a:p>
                <a:endParaRPr lang="en-US" dirty="0"/>
              </a:p>
            </p:txBody>
          </p:sp>
          <p:sp>
            <p:nvSpPr>
              <p:cNvPr id="35" name="Freeform 170"/>
              <p:cNvSpPr>
                <a:spLocks/>
              </p:cNvSpPr>
              <p:nvPr/>
            </p:nvSpPr>
            <p:spPr bwMode="gray">
              <a:xfrm>
                <a:off x="2454" y="1004"/>
                <a:ext cx="280" cy="354"/>
              </a:xfrm>
              <a:custGeom>
                <a:avLst/>
                <a:gdLst>
                  <a:gd name="T0" fmla="*/ 102 w 444"/>
                  <a:gd name="T1" fmla="*/ 566 h 566"/>
                  <a:gd name="T2" fmla="*/ 2 w 444"/>
                  <a:gd name="T3" fmla="*/ 528 h 566"/>
                  <a:gd name="T4" fmla="*/ 2 w 444"/>
                  <a:gd name="T5" fmla="*/ 528 h 566"/>
                  <a:gd name="T6" fmla="*/ 2 w 444"/>
                  <a:gd name="T7" fmla="*/ 510 h 566"/>
                  <a:gd name="T8" fmla="*/ 0 w 444"/>
                  <a:gd name="T9" fmla="*/ 464 h 566"/>
                  <a:gd name="T10" fmla="*/ 2 w 444"/>
                  <a:gd name="T11" fmla="*/ 398 h 566"/>
                  <a:gd name="T12" fmla="*/ 6 w 444"/>
                  <a:gd name="T13" fmla="*/ 358 h 566"/>
                  <a:gd name="T14" fmla="*/ 10 w 444"/>
                  <a:gd name="T15" fmla="*/ 318 h 566"/>
                  <a:gd name="T16" fmla="*/ 18 w 444"/>
                  <a:gd name="T17" fmla="*/ 276 h 566"/>
                  <a:gd name="T18" fmla="*/ 26 w 444"/>
                  <a:gd name="T19" fmla="*/ 234 h 566"/>
                  <a:gd name="T20" fmla="*/ 40 w 444"/>
                  <a:gd name="T21" fmla="*/ 192 h 566"/>
                  <a:gd name="T22" fmla="*/ 56 w 444"/>
                  <a:gd name="T23" fmla="*/ 152 h 566"/>
                  <a:gd name="T24" fmla="*/ 64 w 444"/>
                  <a:gd name="T25" fmla="*/ 134 h 566"/>
                  <a:gd name="T26" fmla="*/ 76 w 444"/>
                  <a:gd name="T27" fmla="*/ 116 h 566"/>
                  <a:gd name="T28" fmla="*/ 86 w 444"/>
                  <a:gd name="T29" fmla="*/ 100 h 566"/>
                  <a:gd name="T30" fmla="*/ 100 w 444"/>
                  <a:gd name="T31" fmla="*/ 84 h 566"/>
                  <a:gd name="T32" fmla="*/ 112 w 444"/>
                  <a:gd name="T33" fmla="*/ 70 h 566"/>
                  <a:gd name="T34" fmla="*/ 128 w 444"/>
                  <a:gd name="T35" fmla="*/ 58 h 566"/>
                  <a:gd name="T36" fmla="*/ 144 w 444"/>
                  <a:gd name="T37" fmla="*/ 46 h 566"/>
                  <a:gd name="T38" fmla="*/ 160 w 444"/>
                  <a:gd name="T39" fmla="*/ 36 h 566"/>
                  <a:gd name="T40" fmla="*/ 160 w 444"/>
                  <a:gd name="T41" fmla="*/ 36 h 566"/>
                  <a:gd name="T42" fmla="*/ 196 w 444"/>
                  <a:gd name="T43" fmla="*/ 20 h 566"/>
                  <a:gd name="T44" fmla="*/ 228 w 444"/>
                  <a:gd name="T45" fmla="*/ 10 h 566"/>
                  <a:gd name="T46" fmla="*/ 258 w 444"/>
                  <a:gd name="T47" fmla="*/ 4 h 566"/>
                  <a:gd name="T48" fmla="*/ 286 w 444"/>
                  <a:gd name="T49" fmla="*/ 0 h 566"/>
                  <a:gd name="T50" fmla="*/ 312 w 444"/>
                  <a:gd name="T51" fmla="*/ 0 h 566"/>
                  <a:gd name="T52" fmla="*/ 334 w 444"/>
                  <a:gd name="T53" fmla="*/ 4 h 566"/>
                  <a:gd name="T54" fmla="*/ 356 w 444"/>
                  <a:gd name="T55" fmla="*/ 8 h 566"/>
                  <a:gd name="T56" fmla="*/ 374 w 444"/>
                  <a:gd name="T57" fmla="*/ 14 h 566"/>
                  <a:gd name="T58" fmla="*/ 390 w 444"/>
                  <a:gd name="T59" fmla="*/ 22 h 566"/>
                  <a:gd name="T60" fmla="*/ 404 w 444"/>
                  <a:gd name="T61" fmla="*/ 30 h 566"/>
                  <a:gd name="T62" fmla="*/ 426 w 444"/>
                  <a:gd name="T63" fmla="*/ 46 h 566"/>
                  <a:gd name="T64" fmla="*/ 440 w 444"/>
                  <a:gd name="T65" fmla="*/ 58 h 566"/>
                  <a:gd name="T66" fmla="*/ 444 w 444"/>
                  <a:gd name="T67" fmla="*/ 64 h 5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4"/>
                  <a:gd name="T103" fmla="*/ 0 h 566"/>
                  <a:gd name="T104" fmla="*/ 444 w 444"/>
                  <a:gd name="T105" fmla="*/ 566 h 5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4" h="566">
                    <a:moveTo>
                      <a:pt x="102" y="566"/>
                    </a:moveTo>
                    <a:lnTo>
                      <a:pt x="2" y="528"/>
                    </a:lnTo>
                    <a:lnTo>
                      <a:pt x="2" y="510"/>
                    </a:lnTo>
                    <a:lnTo>
                      <a:pt x="0" y="464"/>
                    </a:lnTo>
                    <a:lnTo>
                      <a:pt x="2" y="398"/>
                    </a:lnTo>
                    <a:lnTo>
                      <a:pt x="6" y="358"/>
                    </a:lnTo>
                    <a:lnTo>
                      <a:pt x="10" y="318"/>
                    </a:lnTo>
                    <a:lnTo>
                      <a:pt x="18" y="276"/>
                    </a:lnTo>
                    <a:lnTo>
                      <a:pt x="26" y="234"/>
                    </a:lnTo>
                    <a:lnTo>
                      <a:pt x="40" y="192"/>
                    </a:lnTo>
                    <a:lnTo>
                      <a:pt x="56" y="152"/>
                    </a:lnTo>
                    <a:lnTo>
                      <a:pt x="64" y="134"/>
                    </a:lnTo>
                    <a:lnTo>
                      <a:pt x="76" y="116"/>
                    </a:lnTo>
                    <a:lnTo>
                      <a:pt x="86" y="100"/>
                    </a:lnTo>
                    <a:lnTo>
                      <a:pt x="100" y="84"/>
                    </a:lnTo>
                    <a:lnTo>
                      <a:pt x="112" y="70"/>
                    </a:lnTo>
                    <a:lnTo>
                      <a:pt x="128" y="58"/>
                    </a:lnTo>
                    <a:lnTo>
                      <a:pt x="144" y="46"/>
                    </a:lnTo>
                    <a:lnTo>
                      <a:pt x="160" y="36"/>
                    </a:lnTo>
                    <a:lnTo>
                      <a:pt x="196" y="20"/>
                    </a:lnTo>
                    <a:lnTo>
                      <a:pt x="228" y="10"/>
                    </a:lnTo>
                    <a:lnTo>
                      <a:pt x="258" y="4"/>
                    </a:lnTo>
                    <a:lnTo>
                      <a:pt x="286" y="0"/>
                    </a:lnTo>
                    <a:lnTo>
                      <a:pt x="312" y="0"/>
                    </a:lnTo>
                    <a:lnTo>
                      <a:pt x="334" y="4"/>
                    </a:lnTo>
                    <a:lnTo>
                      <a:pt x="356" y="8"/>
                    </a:lnTo>
                    <a:lnTo>
                      <a:pt x="374" y="14"/>
                    </a:lnTo>
                    <a:lnTo>
                      <a:pt x="390" y="22"/>
                    </a:lnTo>
                    <a:lnTo>
                      <a:pt x="404" y="30"/>
                    </a:lnTo>
                    <a:lnTo>
                      <a:pt x="426" y="46"/>
                    </a:lnTo>
                    <a:lnTo>
                      <a:pt x="440" y="58"/>
                    </a:lnTo>
                    <a:lnTo>
                      <a:pt x="444" y="64"/>
                    </a:lnTo>
                  </a:path>
                </a:pathLst>
              </a:custGeom>
              <a:grpFill/>
              <a:ln w="12700">
                <a:solidFill>
                  <a:schemeClr val="bg1"/>
                </a:solidFill>
                <a:round/>
                <a:headEnd/>
                <a:tailEnd/>
              </a:ln>
            </p:spPr>
            <p:txBody>
              <a:bodyPr/>
              <a:lstStyle/>
              <a:p>
                <a:endParaRPr lang="en-US" dirty="0"/>
              </a:p>
            </p:txBody>
          </p:sp>
          <p:sp>
            <p:nvSpPr>
              <p:cNvPr id="36" name="Freeform 171"/>
              <p:cNvSpPr>
                <a:spLocks/>
              </p:cNvSpPr>
              <p:nvPr/>
            </p:nvSpPr>
            <p:spPr bwMode="gray">
              <a:xfrm>
                <a:off x="2506" y="1023"/>
                <a:ext cx="254" cy="529"/>
              </a:xfrm>
              <a:custGeom>
                <a:avLst/>
                <a:gdLst>
                  <a:gd name="T0" fmla="*/ 130 w 402"/>
                  <a:gd name="T1" fmla="*/ 846 h 846"/>
                  <a:gd name="T2" fmla="*/ 268 w 402"/>
                  <a:gd name="T3" fmla="*/ 812 h 846"/>
                  <a:gd name="T4" fmla="*/ 310 w 402"/>
                  <a:gd name="T5" fmla="*/ 474 h 846"/>
                  <a:gd name="T6" fmla="*/ 376 w 402"/>
                  <a:gd name="T7" fmla="*/ 458 h 846"/>
                  <a:gd name="T8" fmla="*/ 376 w 402"/>
                  <a:gd name="T9" fmla="*/ 458 h 846"/>
                  <a:gd name="T10" fmla="*/ 382 w 402"/>
                  <a:gd name="T11" fmla="*/ 434 h 846"/>
                  <a:gd name="T12" fmla="*/ 392 w 402"/>
                  <a:gd name="T13" fmla="*/ 374 h 846"/>
                  <a:gd name="T14" fmla="*/ 396 w 402"/>
                  <a:gd name="T15" fmla="*/ 334 h 846"/>
                  <a:gd name="T16" fmla="*/ 400 w 402"/>
                  <a:gd name="T17" fmla="*/ 290 h 846"/>
                  <a:gd name="T18" fmla="*/ 402 w 402"/>
                  <a:gd name="T19" fmla="*/ 244 h 846"/>
                  <a:gd name="T20" fmla="*/ 402 w 402"/>
                  <a:gd name="T21" fmla="*/ 196 h 846"/>
                  <a:gd name="T22" fmla="*/ 398 w 402"/>
                  <a:gd name="T23" fmla="*/ 150 h 846"/>
                  <a:gd name="T24" fmla="*/ 394 w 402"/>
                  <a:gd name="T25" fmla="*/ 128 h 846"/>
                  <a:gd name="T26" fmla="*/ 390 w 402"/>
                  <a:gd name="T27" fmla="*/ 108 h 846"/>
                  <a:gd name="T28" fmla="*/ 384 w 402"/>
                  <a:gd name="T29" fmla="*/ 88 h 846"/>
                  <a:gd name="T30" fmla="*/ 376 w 402"/>
                  <a:gd name="T31" fmla="*/ 70 h 846"/>
                  <a:gd name="T32" fmla="*/ 368 w 402"/>
                  <a:gd name="T33" fmla="*/ 52 h 846"/>
                  <a:gd name="T34" fmla="*/ 356 w 402"/>
                  <a:gd name="T35" fmla="*/ 38 h 846"/>
                  <a:gd name="T36" fmla="*/ 344 w 402"/>
                  <a:gd name="T37" fmla="*/ 26 h 846"/>
                  <a:gd name="T38" fmla="*/ 330 w 402"/>
                  <a:gd name="T39" fmla="*/ 14 h 846"/>
                  <a:gd name="T40" fmla="*/ 314 w 402"/>
                  <a:gd name="T41" fmla="*/ 6 h 846"/>
                  <a:gd name="T42" fmla="*/ 296 w 402"/>
                  <a:gd name="T43" fmla="*/ 2 h 846"/>
                  <a:gd name="T44" fmla="*/ 276 w 402"/>
                  <a:gd name="T45" fmla="*/ 0 h 846"/>
                  <a:gd name="T46" fmla="*/ 254 w 402"/>
                  <a:gd name="T47" fmla="*/ 0 h 846"/>
                  <a:gd name="T48" fmla="*/ 230 w 402"/>
                  <a:gd name="T49" fmla="*/ 4 h 846"/>
                  <a:gd name="T50" fmla="*/ 204 w 402"/>
                  <a:gd name="T51" fmla="*/ 12 h 846"/>
                  <a:gd name="T52" fmla="*/ 204 w 402"/>
                  <a:gd name="T53" fmla="*/ 12 h 846"/>
                  <a:gd name="T54" fmla="*/ 180 w 402"/>
                  <a:gd name="T55" fmla="*/ 22 h 846"/>
                  <a:gd name="T56" fmla="*/ 156 w 402"/>
                  <a:gd name="T57" fmla="*/ 34 h 846"/>
                  <a:gd name="T58" fmla="*/ 136 w 402"/>
                  <a:gd name="T59" fmla="*/ 46 h 846"/>
                  <a:gd name="T60" fmla="*/ 118 w 402"/>
                  <a:gd name="T61" fmla="*/ 62 h 846"/>
                  <a:gd name="T62" fmla="*/ 100 w 402"/>
                  <a:gd name="T63" fmla="*/ 78 h 846"/>
                  <a:gd name="T64" fmla="*/ 84 w 402"/>
                  <a:gd name="T65" fmla="*/ 96 h 846"/>
                  <a:gd name="T66" fmla="*/ 72 w 402"/>
                  <a:gd name="T67" fmla="*/ 114 h 846"/>
                  <a:gd name="T68" fmla="*/ 58 w 402"/>
                  <a:gd name="T69" fmla="*/ 134 h 846"/>
                  <a:gd name="T70" fmla="*/ 48 w 402"/>
                  <a:gd name="T71" fmla="*/ 154 h 846"/>
                  <a:gd name="T72" fmla="*/ 38 w 402"/>
                  <a:gd name="T73" fmla="*/ 176 h 846"/>
                  <a:gd name="T74" fmla="*/ 30 w 402"/>
                  <a:gd name="T75" fmla="*/ 198 h 846"/>
                  <a:gd name="T76" fmla="*/ 24 w 402"/>
                  <a:gd name="T77" fmla="*/ 220 h 846"/>
                  <a:gd name="T78" fmla="*/ 12 w 402"/>
                  <a:gd name="T79" fmla="*/ 264 h 846"/>
                  <a:gd name="T80" fmla="*/ 6 w 402"/>
                  <a:gd name="T81" fmla="*/ 310 h 846"/>
                  <a:gd name="T82" fmla="*/ 2 w 402"/>
                  <a:gd name="T83" fmla="*/ 354 h 846"/>
                  <a:gd name="T84" fmla="*/ 0 w 402"/>
                  <a:gd name="T85" fmla="*/ 396 h 846"/>
                  <a:gd name="T86" fmla="*/ 0 w 402"/>
                  <a:gd name="T87" fmla="*/ 434 h 846"/>
                  <a:gd name="T88" fmla="*/ 2 w 402"/>
                  <a:gd name="T89" fmla="*/ 468 h 846"/>
                  <a:gd name="T90" fmla="*/ 8 w 402"/>
                  <a:gd name="T91" fmla="*/ 518 h 846"/>
                  <a:gd name="T92" fmla="*/ 10 w 402"/>
                  <a:gd name="T93" fmla="*/ 536 h 846"/>
                  <a:gd name="T94" fmla="*/ 86 w 402"/>
                  <a:gd name="T95" fmla="*/ 522 h 846"/>
                  <a:gd name="T96" fmla="*/ 130 w 402"/>
                  <a:gd name="T97" fmla="*/ 846 h 8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2"/>
                  <a:gd name="T148" fmla="*/ 0 h 846"/>
                  <a:gd name="T149" fmla="*/ 402 w 402"/>
                  <a:gd name="T150" fmla="*/ 846 h 8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2" h="846">
                    <a:moveTo>
                      <a:pt x="130" y="846"/>
                    </a:moveTo>
                    <a:lnTo>
                      <a:pt x="268" y="812"/>
                    </a:lnTo>
                    <a:lnTo>
                      <a:pt x="310" y="474"/>
                    </a:lnTo>
                    <a:lnTo>
                      <a:pt x="376" y="458"/>
                    </a:lnTo>
                    <a:lnTo>
                      <a:pt x="382" y="434"/>
                    </a:lnTo>
                    <a:lnTo>
                      <a:pt x="392" y="374"/>
                    </a:lnTo>
                    <a:lnTo>
                      <a:pt x="396" y="334"/>
                    </a:lnTo>
                    <a:lnTo>
                      <a:pt x="400" y="290"/>
                    </a:lnTo>
                    <a:lnTo>
                      <a:pt x="402" y="244"/>
                    </a:lnTo>
                    <a:lnTo>
                      <a:pt x="402" y="196"/>
                    </a:lnTo>
                    <a:lnTo>
                      <a:pt x="398" y="150"/>
                    </a:lnTo>
                    <a:lnTo>
                      <a:pt x="394" y="128"/>
                    </a:lnTo>
                    <a:lnTo>
                      <a:pt x="390" y="108"/>
                    </a:lnTo>
                    <a:lnTo>
                      <a:pt x="384" y="88"/>
                    </a:lnTo>
                    <a:lnTo>
                      <a:pt x="376" y="70"/>
                    </a:lnTo>
                    <a:lnTo>
                      <a:pt x="368" y="52"/>
                    </a:lnTo>
                    <a:lnTo>
                      <a:pt x="356" y="38"/>
                    </a:lnTo>
                    <a:lnTo>
                      <a:pt x="344" y="26"/>
                    </a:lnTo>
                    <a:lnTo>
                      <a:pt x="330" y="14"/>
                    </a:lnTo>
                    <a:lnTo>
                      <a:pt x="314" y="6"/>
                    </a:lnTo>
                    <a:lnTo>
                      <a:pt x="296" y="2"/>
                    </a:lnTo>
                    <a:lnTo>
                      <a:pt x="276" y="0"/>
                    </a:lnTo>
                    <a:lnTo>
                      <a:pt x="254" y="0"/>
                    </a:lnTo>
                    <a:lnTo>
                      <a:pt x="230" y="4"/>
                    </a:lnTo>
                    <a:lnTo>
                      <a:pt x="204" y="12"/>
                    </a:lnTo>
                    <a:lnTo>
                      <a:pt x="180" y="22"/>
                    </a:lnTo>
                    <a:lnTo>
                      <a:pt x="156" y="34"/>
                    </a:lnTo>
                    <a:lnTo>
                      <a:pt x="136" y="46"/>
                    </a:lnTo>
                    <a:lnTo>
                      <a:pt x="118" y="62"/>
                    </a:lnTo>
                    <a:lnTo>
                      <a:pt x="100" y="78"/>
                    </a:lnTo>
                    <a:lnTo>
                      <a:pt x="84" y="96"/>
                    </a:lnTo>
                    <a:lnTo>
                      <a:pt x="72" y="114"/>
                    </a:lnTo>
                    <a:lnTo>
                      <a:pt x="58" y="134"/>
                    </a:lnTo>
                    <a:lnTo>
                      <a:pt x="48" y="154"/>
                    </a:lnTo>
                    <a:lnTo>
                      <a:pt x="38" y="176"/>
                    </a:lnTo>
                    <a:lnTo>
                      <a:pt x="30" y="198"/>
                    </a:lnTo>
                    <a:lnTo>
                      <a:pt x="24" y="220"/>
                    </a:lnTo>
                    <a:lnTo>
                      <a:pt x="12" y="264"/>
                    </a:lnTo>
                    <a:lnTo>
                      <a:pt x="6" y="310"/>
                    </a:lnTo>
                    <a:lnTo>
                      <a:pt x="2" y="354"/>
                    </a:lnTo>
                    <a:lnTo>
                      <a:pt x="0" y="396"/>
                    </a:lnTo>
                    <a:lnTo>
                      <a:pt x="0" y="434"/>
                    </a:lnTo>
                    <a:lnTo>
                      <a:pt x="2" y="468"/>
                    </a:lnTo>
                    <a:lnTo>
                      <a:pt x="8" y="518"/>
                    </a:lnTo>
                    <a:lnTo>
                      <a:pt x="10" y="536"/>
                    </a:lnTo>
                    <a:lnTo>
                      <a:pt x="86" y="522"/>
                    </a:lnTo>
                    <a:lnTo>
                      <a:pt x="130" y="846"/>
                    </a:lnTo>
                    <a:close/>
                  </a:path>
                </a:pathLst>
              </a:custGeom>
              <a:grpFill/>
              <a:ln w="12700">
                <a:solidFill>
                  <a:schemeClr val="bg1"/>
                </a:solidFill>
                <a:round/>
                <a:headEnd/>
                <a:tailEnd/>
              </a:ln>
            </p:spPr>
            <p:txBody>
              <a:bodyPr/>
              <a:lstStyle/>
              <a:p>
                <a:pPr>
                  <a:defRPr/>
                </a:pPr>
                <a:endParaRPr lang="de-DE"/>
              </a:p>
            </p:txBody>
          </p:sp>
          <p:sp>
            <p:nvSpPr>
              <p:cNvPr id="37" name="Freeform 172"/>
              <p:cNvSpPr>
                <a:spLocks/>
              </p:cNvSpPr>
              <p:nvPr/>
            </p:nvSpPr>
            <p:spPr bwMode="gray">
              <a:xfrm>
                <a:off x="2520" y="1350"/>
                <a:ext cx="68" cy="202"/>
              </a:xfrm>
              <a:custGeom>
                <a:avLst/>
                <a:gdLst>
                  <a:gd name="T0" fmla="*/ 108 w 108"/>
                  <a:gd name="T1" fmla="*/ 324 h 324"/>
                  <a:gd name="T2" fmla="*/ 14 w 108"/>
                  <a:gd name="T3" fmla="*/ 278 h 324"/>
                  <a:gd name="T4" fmla="*/ 0 w 108"/>
                  <a:gd name="T5" fmla="*/ 12 h 324"/>
                  <a:gd name="T6" fmla="*/ 66 w 108"/>
                  <a:gd name="T7" fmla="*/ 0 h 324"/>
                  <a:gd name="T8" fmla="*/ 108 w 108"/>
                  <a:gd name="T9" fmla="*/ 324 h 324"/>
                  <a:gd name="T10" fmla="*/ 0 60000 65536"/>
                  <a:gd name="T11" fmla="*/ 0 60000 65536"/>
                  <a:gd name="T12" fmla="*/ 0 60000 65536"/>
                  <a:gd name="T13" fmla="*/ 0 60000 65536"/>
                  <a:gd name="T14" fmla="*/ 0 60000 65536"/>
                  <a:gd name="T15" fmla="*/ 0 w 108"/>
                  <a:gd name="T16" fmla="*/ 0 h 324"/>
                  <a:gd name="T17" fmla="*/ 108 w 108"/>
                  <a:gd name="T18" fmla="*/ 324 h 324"/>
                </a:gdLst>
                <a:ahLst/>
                <a:cxnLst>
                  <a:cxn ang="T10">
                    <a:pos x="T0" y="T1"/>
                  </a:cxn>
                  <a:cxn ang="T11">
                    <a:pos x="T2" y="T3"/>
                  </a:cxn>
                  <a:cxn ang="T12">
                    <a:pos x="T4" y="T5"/>
                  </a:cxn>
                  <a:cxn ang="T13">
                    <a:pos x="T6" y="T7"/>
                  </a:cxn>
                  <a:cxn ang="T14">
                    <a:pos x="T8" y="T9"/>
                  </a:cxn>
                </a:cxnLst>
                <a:rect l="T15" t="T16" r="T17" b="T18"/>
                <a:pathLst>
                  <a:path w="108" h="324">
                    <a:moveTo>
                      <a:pt x="108" y="324"/>
                    </a:moveTo>
                    <a:lnTo>
                      <a:pt x="14" y="278"/>
                    </a:lnTo>
                    <a:lnTo>
                      <a:pt x="0" y="12"/>
                    </a:lnTo>
                    <a:lnTo>
                      <a:pt x="66" y="0"/>
                    </a:lnTo>
                    <a:lnTo>
                      <a:pt x="108" y="324"/>
                    </a:lnTo>
                    <a:close/>
                  </a:path>
                </a:pathLst>
              </a:custGeom>
              <a:grpFill/>
              <a:ln w="12700">
                <a:solidFill>
                  <a:schemeClr val="bg1"/>
                </a:solidFill>
                <a:round/>
                <a:headEnd/>
                <a:tailEnd/>
              </a:ln>
            </p:spPr>
            <p:txBody>
              <a:bodyPr/>
              <a:lstStyle/>
              <a:p>
                <a:endParaRPr lang="en-US" dirty="0"/>
              </a:p>
            </p:txBody>
          </p:sp>
          <p:sp>
            <p:nvSpPr>
              <p:cNvPr id="38" name="Line 173"/>
              <p:cNvSpPr>
                <a:spLocks noChangeShapeType="1"/>
              </p:cNvSpPr>
              <p:nvPr/>
            </p:nvSpPr>
            <p:spPr bwMode="gray">
              <a:xfrm flipH="1" flipV="1">
                <a:off x="2545" y="1213"/>
                <a:ext cx="15" cy="135"/>
              </a:xfrm>
              <a:prstGeom prst="line">
                <a:avLst/>
              </a:prstGeom>
              <a:grpFill/>
              <a:ln w="12700">
                <a:solidFill>
                  <a:schemeClr val="bg1"/>
                </a:solidFill>
                <a:round/>
                <a:headEnd/>
                <a:tailEnd/>
              </a:ln>
            </p:spPr>
            <p:txBody>
              <a:bodyPr/>
              <a:lstStyle/>
              <a:p>
                <a:endParaRPr lang="en-US" dirty="0"/>
              </a:p>
            </p:txBody>
          </p:sp>
          <p:sp>
            <p:nvSpPr>
              <p:cNvPr id="39" name="Line 174"/>
              <p:cNvSpPr>
                <a:spLocks noChangeShapeType="1"/>
              </p:cNvSpPr>
              <p:nvPr/>
            </p:nvSpPr>
            <p:spPr bwMode="gray">
              <a:xfrm flipV="1">
                <a:off x="2703" y="1183"/>
                <a:ext cx="23" cy="133"/>
              </a:xfrm>
              <a:prstGeom prst="line">
                <a:avLst/>
              </a:prstGeom>
              <a:grpFill/>
              <a:ln w="12700">
                <a:solidFill>
                  <a:schemeClr val="bg1"/>
                </a:solidFill>
                <a:round/>
                <a:headEnd/>
                <a:tailEnd/>
              </a:ln>
            </p:spPr>
            <p:txBody>
              <a:bodyPr/>
              <a:lstStyle/>
              <a:p>
                <a:endParaRPr lang="en-US" dirty="0"/>
              </a:p>
            </p:txBody>
          </p:sp>
          <p:sp>
            <p:nvSpPr>
              <p:cNvPr id="40" name="Oval 175"/>
              <p:cNvSpPr>
                <a:spLocks noChangeArrowheads="1"/>
              </p:cNvSpPr>
              <p:nvPr/>
            </p:nvSpPr>
            <p:spPr bwMode="gray">
              <a:xfrm>
                <a:off x="2538" y="864"/>
                <a:ext cx="168" cy="168"/>
              </a:xfrm>
              <a:prstGeom prst="ellipse">
                <a:avLst/>
              </a:prstGeom>
              <a:grpFill/>
              <a:ln w="12700">
                <a:solidFill>
                  <a:schemeClr val="bg1"/>
                </a:solidFill>
                <a:round/>
                <a:headEnd/>
                <a:tailEnd/>
              </a:ln>
            </p:spPr>
            <p:txBody>
              <a:bodyPr wrap="none" anchor="ctr"/>
              <a:lstStyle/>
              <a:p>
                <a:endParaRPr lang="en-US" dirty="0"/>
              </a:p>
            </p:txBody>
          </p:sp>
        </p:grpSp>
        <p:sp>
          <p:nvSpPr>
            <p:cNvPr id="33" name="TextBox 32"/>
            <p:cNvSpPr txBox="1"/>
            <p:nvPr/>
          </p:nvSpPr>
          <p:spPr>
            <a:xfrm>
              <a:off x="2256557" y="2641069"/>
              <a:ext cx="628698" cy="276999"/>
            </a:xfrm>
            <a:prstGeom prst="rect">
              <a:avLst/>
            </a:prstGeom>
            <a:noFill/>
          </p:spPr>
          <p:txBody>
            <a:bodyPr wrap="none" rtlCol="0">
              <a:spAutoFit/>
            </a:bodyPr>
            <a:lstStyle/>
            <a:p>
              <a:r>
                <a:rPr lang="en-US" sz="1200" dirty="0" smtClean="0"/>
                <a:t>user B</a:t>
              </a:r>
              <a:endParaRPr lang="en-US" sz="1200" dirty="0"/>
            </a:p>
          </p:txBody>
        </p:sp>
      </p:grpSp>
      <p:sp>
        <p:nvSpPr>
          <p:cNvPr id="41" name="Bent Arrow 40"/>
          <p:cNvSpPr/>
          <p:nvPr/>
        </p:nvSpPr>
        <p:spPr>
          <a:xfrm rot="5400000">
            <a:off x="6423939" y="2071448"/>
            <a:ext cx="813816" cy="868680"/>
          </a:xfrm>
          <a:prstGeom prst="bentArrow">
            <a:avLst/>
          </a:prstGeom>
          <a:solidFill>
            <a:srgbClr val="646464"/>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2" name="TextBox 41"/>
          <p:cNvSpPr txBox="1"/>
          <p:nvPr/>
        </p:nvSpPr>
        <p:spPr>
          <a:xfrm>
            <a:off x="7226095" y="2300510"/>
            <a:ext cx="550151" cy="276999"/>
          </a:xfrm>
          <a:prstGeom prst="rect">
            <a:avLst/>
          </a:prstGeom>
          <a:noFill/>
        </p:spPr>
        <p:txBody>
          <a:bodyPr wrap="none" rtlCol="0">
            <a:spAutoFit/>
          </a:bodyPr>
          <a:lstStyle/>
          <a:p>
            <a:r>
              <a:rPr lang="en-US" sz="1200" dirty="0" smtClean="0"/>
              <a:t>email</a:t>
            </a:r>
            <a:endParaRPr lang="en-US" sz="1200" dirty="0"/>
          </a:p>
        </p:txBody>
      </p:sp>
      <p:pic>
        <p:nvPicPr>
          <p:cNvPr id="96258" name="Picture 2" descr="C:\WINDOWS\TEMP\SNAGHTML95f131.PNG"/>
          <p:cNvPicPr>
            <a:picLocks noChangeAspect="1" noChangeArrowheads="1"/>
          </p:cNvPicPr>
          <p:nvPr/>
        </p:nvPicPr>
        <p:blipFill>
          <a:blip r:embed="rId2" cstate="print"/>
          <a:srcRect/>
          <a:stretch>
            <a:fillRect/>
          </a:stretch>
        </p:blipFill>
        <p:spPr bwMode="auto">
          <a:xfrm>
            <a:off x="2927499" y="1959366"/>
            <a:ext cx="3331535" cy="936234"/>
          </a:xfrm>
          <a:prstGeom prst="rect">
            <a:avLst/>
          </a:prstGeom>
          <a:noFill/>
        </p:spPr>
      </p:pic>
      <p:pic>
        <p:nvPicPr>
          <p:cNvPr id="96260" name="Picture 4" descr="C:\WINDOWS\TEMP\SNAGHTML992a53.PNG"/>
          <p:cNvPicPr>
            <a:picLocks noChangeAspect="1" noChangeArrowheads="1"/>
          </p:cNvPicPr>
          <p:nvPr/>
        </p:nvPicPr>
        <p:blipFill>
          <a:blip r:embed="rId3" cstate="print"/>
          <a:srcRect/>
          <a:stretch>
            <a:fillRect/>
          </a:stretch>
        </p:blipFill>
        <p:spPr bwMode="auto">
          <a:xfrm>
            <a:off x="4191000" y="3058248"/>
            <a:ext cx="3511322" cy="980351"/>
          </a:xfrm>
          <a:prstGeom prst="rect">
            <a:avLst/>
          </a:prstGeom>
          <a:noFill/>
        </p:spPr>
      </p:pic>
    </p:spTree>
    <p:extLst>
      <p:ext uri="{BB962C8B-B14F-4D97-AF65-F5344CB8AC3E}">
        <p14:creationId xmlns:p14="http://schemas.microsoft.com/office/powerpoint/2010/main" val="3769201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Change the Ad hoc cube connection to another cube (1/5)</a:t>
            </a:r>
            <a:br>
              <a:rPr lang="en-US" dirty="0" smtClean="0"/>
            </a:br>
            <a:r>
              <a:rPr lang="en-US" dirty="0" smtClean="0"/>
              <a:t/>
            </a:r>
            <a:br>
              <a:rPr lang="en-US" dirty="0" smtClean="0"/>
            </a:br>
            <a:endParaRPr lang="en-US" dirty="0"/>
          </a:p>
        </p:txBody>
      </p:sp>
      <p:sp>
        <p:nvSpPr>
          <p:cNvPr id="4" name="Text Placeholder 3"/>
          <p:cNvSpPr>
            <a:spLocks noGrp="1"/>
          </p:cNvSpPr>
          <p:nvPr>
            <p:ph type="body" sz="quarter" idx="10"/>
          </p:nvPr>
        </p:nvSpPr>
        <p:spPr/>
        <p:txBody>
          <a:bodyPr/>
          <a:lstStyle/>
          <a:p>
            <a:r>
              <a:rPr lang="en-US" dirty="0" smtClean="0"/>
              <a:t>Open the connection</a:t>
            </a:r>
            <a:endParaRPr lang="en-US" sz="1400" b="0" dirty="0" smtClean="0"/>
          </a:p>
        </p:txBody>
      </p:sp>
      <p:pic>
        <p:nvPicPr>
          <p:cNvPr id="1026" name="Picture 2"/>
          <p:cNvPicPr>
            <a:picLocks noChangeAspect="1" noChangeArrowheads="1"/>
          </p:cNvPicPr>
          <p:nvPr/>
        </p:nvPicPr>
        <p:blipFill>
          <a:blip r:embed="rId2" cstate="print"/>
          <a:srcRect r="68571" b="84254"/>
          <a:stretch>
            <a:fillRect/>
          </a:stretch>
        </p:blipFill>
        <p:spPr bwMode="auto">
          <a:xfrm>
            <a:off x="511628" y="2619906"/>
            <a:ext cx="3853543" cy="120666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l="7874" t="6576" r="54021" b="50439"/>
          <a:stretch>
            <a:fillRect/>
          </a:stretch>
        </p:blipFill>
        <p:spPr bwMode="auto">
          <a:xfrm>
            <a:off x="4729161" y="2619906"/>
            <a:ext cx="3959226" cy="2791434"/>
          </a:xfrm>
          <a:prstGeom prst="rect">
            <a:avLst/>
          </a:prstGeom>
          <a:noFill/>
          <a:ln w="9525">
            <a:noFill/>
            <a:miter lim="800000"/>
            <a:headEnd/>
            <a:tailEnd/>
          </a:ln>
        </p:spPr>
      </p:pic>
      <p:sp>
        <p:nvSpPr>
          <p:cNvPr id="29" name="Rectangle 28"/>
          <p:cNvSpPr/>
          <p:nvPr/>
        </p:nvSpPr>
        <p:spPr>
          <a:xfrm>
            <a:off x="457199" y="1828800"/>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I. Click on connections in the Data tab of MS Excel</a:t>
            </a:r>
          </a:p>
        </p:txBody>
      </p:sp>
      <p:sp>
        <p:nvSpPr>
          <p:cNvPr id="30" name="Rectangle 29"/>
          <p:cNvSpPr/>
          <p:nvPr/>
        </p:nvSpPr>
        <p:spPr>
          <a:xfrm>
            <a:off x="4727574" y="1828800"/>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II. Mark the connection you want to edit </a:t>
            </a:r>
            <a:br>
              <a:rPr lang="en-US" sz="1200" b="1" dirty="0" smtClean="0">
                <a:solidFill>
                  <a:schemeClr val="bg1"/>
                </a:solidFill>
              </a:rPr>
            </a:br>
            <a:r>
              <a:rPr lang="en-US" sz="1200" b="1" dirty="0" smtClean="0">
                <a:solidFill>
                  <a:schemeClr val="bg1"/>
                </a:solidFill>
              </a:rPr>
              <a:t>and click on “Properties”</a:t>
            </a:r>
          </a:p>
        </p:txBody>
      </p:sp>
      <p:sp>
        <p:nvSpPr>
          <p:cNvPr id="31" name="Rectangle 30"/>
          <p:cNvSpPr/>
          <p:nvPr/>
        </p:nvSpPr>
        <p:spPr>
          <a:xfrm>
            <a:off x="3333750" y="2859964"/>
            <a:ext cx="404812" cy="180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32" name="Rectangle 31"/>
          <p:cNvSpPr/>
          <p:nvPr/>
        </p:nvSpPr>
        <p:spPr>
          <a:xfrm>
            <a:off x="3319461" y="3079046"/>
            <a:ext cx="781052" cy="19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33" name="Rectangle 32"/>
          <p:cNvSpPr/>
          <p:nvPr/>
        </p:nvSpPr>
        <p:spPr>
          <a:xfrm>
            <a:off x="4843417" y="3016149"/>
            <a:ext cx="3129007" cy="121926"/>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34" name="Rectangle 33"/>
          <p:cNvSpPr/>
          <p:nvPr/>
        </p:nvSpPr>
        <p:spPr>
          <a:xfrm>
            <a:off x="8048625" y="3301868"/>
            <a:ext cx="571500" cy="162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Tree>
    <p:extLst>
      <p:ext uri="{BB962C8B-B14F-4D97-AF65-F5344CB8AC3E}">
        <p14:creationId xmlns:p14="http://schemas.microsoft.com/office/powerpoint/2010/main" val="4637888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l="57612" t="23097" r="13648" b="20787"/>
          <a:stretch>
            <a:fillRect/>
          </a:stretch>
        </p:blipFill>
        <p:spPr bwMode="auto">
          <a:xfrm>
            <a:off x="4727574" y="2361299"/>
            <a:ext cx="3074400" cy="375217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l="57480" t="23097" r="13648" b="20577"/>
          <a:stretch>
            <a:fillRect/>
          </a:stretch>
        </p:blipFill>
        <p:spPr bwMode="auto">
          <a:xfrm>
            <a:off x="436517" y="2376539"/>
            <a:ext cx="3074400" cy="374893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B. Change the Ad hoc cube connection to another cube (2/5) </a:t>
            </a:r>
            <a:br>
              <a:rPr lang="en-US" dirty="0" smtClean="0"/>
            </a:br>
            <a:r>
              <a:rPr lang="en-US" dirty="0" smtClean="0"/>
              <a:t/>
            </a:r>
            <a:br>
              <a:rPr lang="en-US" dirty="0" smtClean="0"/>
            </a:br>
            <a:endParaRPr lang="en-US" dirty="0"/>
          </a:p>
        </p:txBody>
      </p:sp>
      <p:sp>
        <p:nvSpPr>
          <p:cNvPr id="4" name="Text Placeholder 3"/>
          <p:cNvSpPr>
            <a:spLocks noGrp="1"/>
          </p:cNvSpPr>
          <p:nvPr>
            <p:ph type="body" sz="quarter" idx="10"/>
          </p:nvPr>
        </p:nvSpPr>
        <p:spPr/>
        <p:txBody>
          <a:bodyPr/>
          <a:lstStyle/>
          <a:p>
            <a:r>
              <a:rPr lang="en-US" dirty="0" smtClean="0"/>
              <a:t>Edit the connection (if it is a new connection – not an existing connection)</a:t>
            </a:r>
          </a:p>
        </p:txBody>
      </p:sp>
      <p:sp>
        <p:nvSpPr>
          <p:cNvPr id="29" name="Rectangle 28"/>
          <p:cNvSpPr/>
          <p:nvPr/>
        </p:nvSpPr>
        <p:spPr>
          <a:xfrm>
            <a:off x="457199" y="1841865"/>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III. Click on the Definition tab</a:t>
            </a:r>
          </a:p>
        </p:txBody>
      </p:sp>
      <p:sp>
        <p:nvSpPr>
          <p:cNvPr id="30" name="Rectangle 29"/>
          <p:cNvSpPr/>
          <p:nvPr/>
        </p:nvSpPr>
        <p:spPr>
          <a:xfrm>
            <a:off x="4727574" y="1841865"/>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IV. Change friendly connection name, description, Server name (and Cube name if necessary)</a:t>
            </a:r>
          </a:p>
        </p:txBody>
      </p:sp>
      <p:sp>
        <p:nvSpPr>
          <p:cNvPr id="31" name="Rectangle 30"/>
          <p:cNvSpPr/>
          <p:nvPr/>
        </p:nvSpPr>
        <p:spPr>
          <a:xfrm>
            <a:off x="1231272" y="2656149"/>
            <a:ext cx="2192965" cy="144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32" name="Rectangle 31"/>
          <p:cNvSpPr/>
          <p:nvPr/>
        </p:nvSpPr>
        <p:spPr>
          <a:xfrm>
            <a:off x="904873" y="3119108"/>
            <a:ext cx="504827" cy="19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13" name="Rectangle 12"/>
          <p:cNvSpPr/>
          <p:nvPr/>
        </p:nvSpPr>
        <p:spPr>
          <a:xfrm>
            <a:off x="1231272" y="2819200"/>
            <a:ext cx="2192965" cy="2412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14" name="Rectangle 13"/>
          <p:cNvSpPr/>
          <p:nvPr/>
        </p:nvSpPr>
        <p:spPr>
          <a:xfrm>
            <a:off x="3533777" y="2565932"/>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current friendly  name</a:t>
            </a:r>
          </a:p>
        </p:txBody>
      </p:sp>
      <p:sp>
        <p:nvSpPr>
          <p:cNvPr id="15" name="Rectangle 14"/>
          <p:cNvSpPr/>
          <p:nvPr/>
        </p:nvSpPr>
        <p:spPr>
          <a:xfrm>
            <a:off x="3533777" y="2889049"/>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current description</a:t>
            </a:r>
          </a:p>
        </p:txBody>
      </p:sp>
      <p:sp>
        <p:nvSpPr>
          <p:cNvPr id="17" name="Rectangle 16"/>
          <p:cNvSpPr/>
          <p:nvPr/>
        </p:nvSpPr>
        <p:spPr>
          <a:xfrm>
            <a:off x="1738489" y="4238139"/>
            <a:ext cx="990000" cy="10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18" name="Rectangle 17"/>
          <p:cNvSpPr/>
          <p:nvPr/>
        </p:nvSpPr>
        <p:spPr>
          <a:xfrm>
            <a:off x="3533777" y="4330052"/>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current cube name</a:t>
            </a:r>
          </a:p>
        </p:txBody>
      </p:sp>
      <p:sp>
        <p:nvSpPr>
          <p:cNvPr id="19" name="Rectangle 18"/>
          <p:cNvSpPr/>
          <p:nvPr/>
        </p:nvSpPr>
        <p:spPr>
          <a:xfrm>
            <a:off x="3533777" y="3991457"/>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current server </a:t>
            </a:r>
            <a:br>
              <a:rPr lang="en-US" sz="1000" b="1" i="1" dirty="0" smtClean="0">
                <a:solidFill>
                  <a:srgbClr val="0081AE"/>
                </a:solidFill>
              </a:rPr>
            </a:br>
            <a:r>
              <a:rPr lang="en-US" sz="1000" b="1" i="1" dirty="0" smtClean="0">
                <a:solidFill>
                  <a:srgbClr val="0081AE"/>
                </a:solidFill>
              </a:rPr>
              <a:t>name</a:t>
            </a:r>
          </a:p>
        </p:txBody>
      </p:sp>
      <p:sp>
        <p:nvSpPr>
          <p:cNvPr id="20" name="Rectangle 19"/>
          <p:cNvSpPr/>
          <p:nvPr/>
        </p:nvSpPr>
        <p:spPr>
          <a:xfrm>
            <a:off x="1628940" y="4132715"/>
            <a:ext cx="1549236" cy="10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cxnSp>
        <p:nvCxnSpPr>
          <p:cNvPr id="21" name="Straight Connector 20"/>
          <p:cNvCxnSpPr>
            <a:stCxn id="31" idx="3"/>
            <a:endCxn id="14" idx="1"/>
          </p:cNvCxnSpPr>
          <p:nvPr/>
        </p:nvCxnSpPr>
        <p:spPr>
          <a:xfrm flipV="1">
            <a:off x="3424237" y="2655932"/>
            <a:ext cx="109540" cy="72217"/>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3" idx="3"/>
            <a:endCxn id="15" idx="1"/>
          </p:cNvCxnSpPr>
          <p:nvPr/>
        </p:nvCxnSpPr>
        <p:spPr>
          <a:xfrm>
            <a:off x="3424237" y="2939800"/>
            <a:ext cx="109540" cy="39249"/>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7" idx="3"/>
            <a:endCxn id="18" idx="1"/>
          </p:cNvCxnSpPr>
          <p:nvPr/>
        </p:nvCxnSpPr>
        <p:spPr>
          <a:xfrm>
            <a:off x="2728489" y="4292139"/>
            <a:ext cx="805288" cy="127913"/>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19" idx="1"/>
          </p:cNvCxnSpPr>
          <p:nvPr/>
        </p:nvCxnSpPr>
        <p:spPr>
          <a:xfrm flipV="1">
            <a:off x="3178176" y="4081457"/>
            <a:ext cx="355601" cy="105258"/>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526958" y="2656149"/>
            <a:ext cx="2192965" cy="144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42" name="Rectangle 41"/>
          <p:cNvSpPr/>
          <p:nvPr/>
        </p:nvSpPr>
        <p:spPr>
          <a:xfrm>
            <a:off x="5526958" y="2819200"/>
            <a:ext cx="2192965" cy="2412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43" name="Rectangle 42"/>
          <p:cNvSpPr/>
          <p:nvPr/>
        </p:nvSpPr>
        <p:spPr>
          <a:xfrm>
            <a:off x="7829463" y="2565932"/>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new friendly  name</a:t>
            </a:r>
          </a:p>
        </p:txBody>
      </p:sp>
      <p:sp>
        <p:nvSpPr>
          <p:cNvPr id="44" name="Rectangle 43"/>
          <p:cNvSpPr/>
          <p:nvPr/>
        </p:nvSpPr>
        <p:spPr>
          <a:xfrm>
            <a:off x="7829463" y="2889049"/>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new description</a:t>
            </a:r>
          </a:p>
        </p:txBody>
      </p:sp>
      <p:sp>
        <p:nvSpPr>
          <p:cNvPr id="45" name="Rectangle 44"/>
          <p:cNvSpPr/>
          <p:nvPr/>
        </p:nvSpPr>
        <p:spPr>
          <a:xfrm>
            <a:off x="5610265" y="4127963"/>
            <a:ext cx="1321554" cy="10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46" name="Rectangle 45"/>
          <p:cNvSpPr/>
          <p:nvPr/>
        </p:nvSpPr>
        <p:spPr>
          <a:xfrm>
            <a:off x="7829463" y="3959125"/>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new server name</a:t>
            </a:r>
          </a:p>
        </p:txBody>
      </p:sp>
      <p:sp>
        <p:nvSpPr>
          <p:cNvPr id="47" name="Rectangle 46"/>
          <p:cNvSpPr/>
          <p:nvPr/>
        </p:nvSpPr>
        <p:spPr>
          <a:xfrm>
            <a:off x="7829463" y="4282000"/>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(same) cube  name</a:t>
            </a:r>
          </a:p>
        </p:txBody>
      </p:sp>
      <p:sp>
        <p:nvSpPr>
          <p:cNvPr id="48" name="Rectangle 47"/>
          <p:cNvSpPr/>
          <p:nvPr/>
        </p:nvSpPr>
        <p:spPr>
          <a:xfrm>
            <a:off x="5938911" y="4232738"/>
            <a:ext cx="992908" cy="10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cxnSp>
        <p:nvCxnSpPr>
          <p:cNvPr id="49" name="Straight Connector 48"/>
          <p:cNvCxnSpPr>
            <a:stCxn id="40" idx="3"/>
            <a:endCxn id="43" idx="1"/>
          </p:cNvCxnSpPr>
          <p:nvPr/>
        </p:nvCxnSpPr>
        <p:spPr>
          <a:xfrm flipV="1">
            <a:off x="7719923" y="2655932"/>
            <a:ext cx="109540" cy="72217"/>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3"/>
            <a:endCxn id="44" idx="1"/>
          </p:cNvCxnSpPr>
          <p:nvPr/>
        </p:nvCxnSpPr>
        <p:spPr>
          <a:xfrm>
            <a:off x="7719923" y="2939800"/>
            <a:ext cx="109540" cy="39249"/>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5" idx="3"/>
            <a:endCxn id="46" idx="1"/>
          </p:cNvCxnSpPr>
          <p:nvPr/>
        </p:nvCxnSpPr>
        <p:spPr>
          <a:xfrm flipV="1">
            <a:off x="6931819" y="4049125"/>
            <a:ext cx="897644" cy="132838"/>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8" idx="3"/>
            <a:endCxn id="47" idx="1"/>
          </p:cNvCxnSpPr>
          <p:nvPr/>
        </p:nvCxnSpPr>
        <p:spPr>
          <a:xfrm>
            <a:off x="6931819" y="4286738"/>
            <a:ext cx="897644" cy="85262"/>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7003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Change the Ad hoc cube connection to another cube (3/5) </a:t>
            </a:r>
            <a:br>
              <a:rPr lang="en-US" dirty="0" smtClean="0"/>
            </a:br>
            <a:endParaRPr lang="en-US" dirty="0"/>
          </a:p>
        </p:txBody>
      </p:sp>
      <p:sp>
        <p:nvSpPr>
          <p:cNvPr id="4" name="Text Placeholder 3"/>
          <p:cNvSpPr>
            <a:spLocks noGrp="1"/>
          </p:cNvSpPr>
          <p:nvPr>
            <p:ph type="body" sz="quarter" idx="10"/>
          </p:nvPr>
        </p:nvSpPr>
        <p:spPr/>
        <p:txBody>
          <a:bodyPr/>
          <a:lstStyle/>
          <a:p>
            <a:r>
              <a:rPr lang="en-US" dirty="0" smtClean="0"/>
              <a:t>Verify connection change and update data (if it is a new connection – not an existing connection)</a:t>
            </a:r>
          </a:p>
        </p:txBody>
      </p:sp>
      <p:sp>
        <p:nvSpPr>
          <p:cNvPr id="29" name="Rectangle 28"/>
          <p:cNvSpPr/>
          <p:nvPr/>
        </p:nvSpPr>
        <p:spPr>
          <a:xfrm>
            <a:off x="457199" y="1841865"/>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V. Click “Ok”, verify the prompt with “Yes” and the cube query will be updated</a:t>
            </a:r>
          </a:p>
        </p:txBody>
      </p:sp>
      <p:pic>
        <p:nvPicPr>
          <p:cNvPr id="3074" name="Picture 2"/>
          <p:cNvPicPr>
            <a:picLocks noChangeAspect="1" noChangeArrowheads="1"/>
          </p:cNvPicPr>
          <p:nvPr/>
        </p:nvPicPr>
        <p:blipFill>
          <a:blip r:embed="rId2" cstate="print"/>
          <a:srcRect l="20735" t="51234" r="20759" b="34110"/>
          <a:stretch>
            <a:fillRect/>
          </a:stretch>
        </p:blipFill>
        <p:spPr bwMode="auto">
          <a:xfrm>
            <a:off x="457200" y="2515573"/>
            <a:ext cx="6505576" cy="1018616"/>
          </a:xfrm>
          <a:prstGeom prst="rect">
            <a:avLst/>
          </a:prstGeom>
          <a:noFill/>
          <a:ln w="9525">
            <a:noFill/>
            <a:miter lim="800000"/>
            <a:headEnd/>
            <a:tailEnd/>
          </a:ln>
        </p:spPr>
      </p:pic>
      <p:sp>
        <p:nvSpPr>
          <p:cNvPr id="37" name="Rectangle 36"/>
          <p:cNvSpPr>
            <a:spLocks noChangeArrowheads="1"/>
          </p:cNvSpPr>
          <p:nvPr/>
        </p:nvSpPr>
        <p:spPr bwMode="gray">
          <a:xfrm>
            <a:off x="933450" y="4605457"/>
            <a:ext cx="7277100" cy="1584000"/>
          </a:xfrm>
          <a:prstGeom prst="rect">
            <a:avLst/>
          </a:prstGeom>
          <a:solidFill>
            <a:srgbClr val="646464"/>
          </a:solidFill>
          <a:ln w="19050" algn="ctr">
            <a:solidFill>
              <a:srgbClr val="646464"/>
            </a:solidFill>
            <a:miter lim="800000"/>
            <a:headEnd/>
            <a:tailEnd/>
          </a:ln>
          <a:effectLst/>
        </p:spPr>
        <p:txBody>
          <a:bodyPr lIns="216000" tIns="54000" rIns="102663" bIns="52516" anchor="ctr"/>
          <a:lstStyle/>
          <a:p>
            <a:pPr marL="0" lvl="1" defTabSz="914042"/>
            <a:r>
              <a:rPr lang="en-US" sz="1600" b="1" dirty="0" smtClean="0">
                <a:solidFill>
                  <a:schemeClr val="tx2"/>
                </a:solidFill>
              </a:rPr>
              <a:t>Please be aware</a:t>
            </a:r>
          </a:p>
          <a:p>
            <a:pPr marL="357188" lvl="1" indent="-179388" defTabSz="914042">
              <a:buSzPct val="80000"/>
              <a:buFont typeface="Arial" pitchFamily="34" charset="0"/>
              <a:buChar char="►"/>
            </a:pPr>
            <a:r>
              <a:rPr lang="en-US" sz="1200" dirty="0" smtClean="0">
                <a:solidFill>
                  <a:schemeClr val="tx2"/>
                </a:solidFill>
              </a:rPr>
              <a:t>Doing that you will not replace the connection saved under “My Documents &gt; My Data Sources”</a:t>
            </a:r>
          </a:p>
          <a:p>
            <a:pPr marL="357188" lvl="1" indent="-179388" defTabSz="914042">
              <a:buSzPct val="80000"/>
              <a:buFont typeface="Arial" pitchFamily="34" charset="0"/>
              <a:buChar char="►"/>
            </a:pPr>
            <a:r>
              <a:rPr lang="en-US" sz="1200" dirty="0" smtClean="0">
                <a:solidFill>
                  <a:schemeClr val="tx2"/>
                </a:solidFill>
              </a:rPr>
              <a:t>It won’t add it to your friendly connections in Excel</a:t>
            </a:r>
          </a:p>
          <a:p>
            <a:pPr marL="357188" lvl="1" indent="-179388" defTabSz="914042">
              <a:buSzPct val="80000"/>
              <a:buFont typeface="Arial" pitchFamily="34" charset="0"/>
              <a:buChar char="►"/>
            </a:pPr>
            <a:endParaRPr lang="en-US" sz="400" dirty="0" smtClean="0">
              <a:solidFill>
                <a:schemeClr val="tx2"/>
              </a:solidFill>
            </a:endParaRPr>
          </a:p>
          <a:p>
            <a:pPr marL="357188" lvl="1" indent="-179388" defTabSz="914042">
              <a:buSzPct val="80000"/>
              <a:buFont typeface="Arial" pitchFamily="34" charset="0"/>
              <a:buChar char="►"/>
            </a:pPr>
            <a:r>
              <a:rPr lang="en-US" sz="1200" dirty="0" smtClean="0">
                <a:solidFill>
                  <a:schemeClr val="tx2"/>
                </a:solidFill>
              </a:rPr>
              <a:t>By changing the cube name you can also change from a Monthly to a Weekly week cube or a FY11 to FY12 cube (or vice versa)</a:t>
            </a:r>
          </a:p>
          <a:p>
            <a:pPr marL="357188" lvl="1" indent="-179388" defTabSz="914042">
              <a:buSzPct val="80000"/>
              <a:buFont typeface="Arial" pitchFamily="34" charset="0"/>
              <a:buChar char="►"/>
            </a:pPr>
            <a:endParaRPr lang="en-US" sz="400" dirty="0" smtClean="0">
              <a:solidFill>
                <a:schemeClr val="tx2"/>
              </a:solidFill>
            </a:endParaRPr>
          </a:p>
          <a:p>
            <a:pPr marL="357188" lvl="1" indent="-179388" defTabSz="914042">
              <a:buSzPct val="80000"/>
              <a:buFont typeface="Arial" pitchFamily="34" charset="0"/>
              <a:buChar char="►"/>
            </a:pPr>
            <a:r>
              <a:rPr lang="en-US" sz="1200" dirty="0" smtClean="0">
                <a:solidFill>
                  <a:schemeClr val="tx2"/>
                </a:solidFill>
              </a:rPr>
              <a:t>Depending on the type of query the report might not work anymore because of structural changes in dimensions (sp please be careful with that and keep a copy)</a:t>
            </a:r>
          </a:p>
        </p:txBody>
      </p:sp>
    </p:spTree>
    <p:extLst>
      <p:ext uri="{BB962C8B-B14F-4D97-AF65-F5344CB8AC3E}">
        <p14:creationId xmlns:p14="http://schemas.microsoft.com/office/powerpoint/2010/main" val="40211470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43832" t="22257" r="2100" b="22677"/>
          <a:stretch>
            <a:fillRect/>
          </a:stretch>
        </p:blipFill>
        <p:spPr bwMode="auto">
          <a:xfrm>
            <a:off x="4727574" y="2376539"/>
            <a:ext cx="3959226" cy="2520148"/>
          </a:xfrm>
          <a:prstGeom prst="rect">
            <a:avLst/>
          </a:prstGeom>
          <a:noFill/>
          <a:ln w="9525">
            <a:noFill/>
            <a:miter lim="800000"/>
            <a:headEnd/>
            <a:tailEnd/>
          </a:ln>
        </p:spPr>
      </p:pic>
      <p:pic>
        <p:nvPicPr>
          <p:cNvPr id="34" name="Picture 3"/>
          <p:cNvPicPr>
            <a:picLocks noChangeAspect="1" noChangeArrowheads="1"/>
          </p:cNvPicPr>
          <p:nvPr/>
        </p:nvPicPr>
        <p:blipFill>
          <a:blip r:embed="rId3" cstate="print"/>
          <a:srcRect l="57480" t="23097" r="13648" b="20577"/>
          <a:stretch>
            <a:fillRect/>
          </a:stretch>
        </p:blipFill>
        <p:spPr bwMode="auto">
          <a:xfrm>
            <a:off x="436517" y="2376539"/>
            <a:ext cx="3074400" cy="374893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B. Change the Ad hoc cube connection to another cube (4/5) </a:t>
            </a:r>
            <a:br>
              <a:rPr lang="en-US" dirty="0" smtClean="0"/>
            </a:br>
            <a:endParaRPr lang="en-US" dirty="0"/>
          </a:p>
        </p:txBody>
      </p:sp>
      <p:sp>
        <p:nvSpPr>
          <p:cNvPr id="4" name="Text Placeholder 3"/>
          <p:cNvSpPr>
            <a:spLocks noGrp="1"/>
          </p:cNvSpPr>
          <p:nvPr>
            <p:ph type="body" sz="quarter" idx="10"/>
          </p:nvPr>
        </p:nvSpPr>
        <p:spPr/>
        <p:txBody>
          <a:bodyPr/>
          <a:lstStyle/>
          <a:p>
            <a:r>
              <a:rPr lang="en-US" dirty="0" smtClean="0"/>
              <a:t>Edit the connection (if you want to use an existing connection)</a:t>
            </a:r>
          </a:p>
        </p:txBody>
      </p:sp>
      <p:sp>
        <p:nvSpPr>
          <p:cNvPr id="29" name="Rectangle 28"/>
          <p:cNvSpPr/>
          <p:nvPr/>
        </p:nvSpPr>
        <p:spPr>
          <a:xfrm>
            <a:off x="457199" y="1841865"/>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III. Click on the Definition tab and click on Browse</a:t>
            </a:r>
          </a:p>
        </p:txBody>
      </p:sp>
      <p:sp>
        <p:nvSpPr>
          <p:cNvPr id="30" name="Rectangle 29"/>
          <p:cNvSpPr/>
          <p:nvPr/>
        </p:nvSpPr>
        <p:spPr>
          <a:xfrm>
            <a:off x="4727574" y="1841865"/>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IV. Select the connection file and click on “Open”</a:t>
            </a:r>
          </a:p>
        </p:txBody>
      </p:sp>
      <p:sp>
        <p:nvSpPr>
          <p:cNvPr id="40" name="Rectangle 39"/>
          <p:cNvSpPr/>
          <p:nvPr/>
        </p:nvSpPr>
        <p:spPr>
          <a:xfrm>
            <a:off x="5279308" y="2965583"/>
            <a:ext cx="1058400" cy="10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42" name="Rectangle 41"/>
          <p:cNvSpPr/>
          <p:nvPr/>
        </p:nvSpPr>
        <p:spPr>
          <a:xfrm>
            <a:off x="7758114" y="4715012"/>
            <a:ext cx="399167" cy="1332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33" name="Rectangle 32"/>
          <p:cNvSpPr/>
          <p:nvPr/>
        </p:nvSpPr>
        <p:spPr>
          <a:xfrm>
            <a:off x="2781298" y="3488175"/>
            <a:ext cx="584202" cy="19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35" name="Rectangle 34"/>
          <p:cNvSpPr/>
          <p:nvPr/>
        </p:nvSpPr>
        <p:spPr>
          <a:xfrm>
            <a:off x="1231272" y="2656149"/>
            <a:ext cx="2192965" cy="144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37" name="Rectangle 36"/>
          <p:cNvSpPr/>
          <p:nvPr/>
        </p:nvSpPr>
        <p:spPr>
          <a:xfrm>
            <a:off x="904873" y="3119108"/>
            <a:ext cx="504827" cy="19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38" name="Rectangle 37"/>
          <p:cNvSpPr/>
          <p:nvPr/>
        </p:nvSpPr>
        <p:spPr>
          <a:xfrm>
            <a:off x="1231272" y="2819200"/>
            <a:ext cx="2192965" cy="2412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39" name="Rectangle 38"/>
          <p:cNvSpPr/>
          <p:nvPr/>
        </p:nvSpPr>
        <p:spPr>
          <a:xfrm>
            <a:off x="3533777" y="2565932"/>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current friendly  name</a:t>
            </a:r>
          </a:p>
        </p:txBody>
      </p:sp>
      <p:sp>
        <p:nvSpPr>
          <p:cNvPr id="41" name="Rectangle 40"/>
          <p:cNvSpPr/>
          <p:nvPr/>
        </p:nvSpPr>
        <p:spPr>
          <a:xfrm>
            <a:off x="3533777" y="2889049"/>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current description</a:t>
            </a:r>
          </a:p>
        </p:txBody>
      </p:sp>
      <p:sp>
        <p:nvSpPr>
          <p:cNvPr id="53" name="Rectangle 52"/>
          <p:cNvSpPr/>
          <p:nvPr/>
        </p:nvSpPr>
        <p:spPr>
          <a:xfrm>
            <a:off x="1738489" y="4238139"/>
            <a:ext cx="990000" cy="10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54" name="Rectangle 53"/>
          <p:cNvSpPr/>
          <p:nvPr/>
        </p:nvSpPr>
        <p:spPr>
          <a:xfrm>
            <a:off x="3533777" y="4330052"/>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current cube name</a:t>
            </a:r>
          </a:p>
        </p:txBody>
      </p:sp>
      <p:sp>
        <p:nvSpPr>
          <p:cNvPr id="55" name="Rectangle 54"/>
          <p:cNvSpPr/>
          <p:nvPr/>
        </p:nvSpPr>
        <p:spPr>
          <a:xfrm>
            <a:off x="3533777" y="3991457"/>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current server </a:t>
            </a:r>
            <a:br>
              <a:rPr lang="en-US" sz="1000" b="1" i="1" dirty="0" smtClean="0">
                <a:solidFill>
                  <a:srgbClr val="0081AE"/>
                </a:solidFill>
              </a:rPr>
            </a:br>
            <a:r>
              <a:rPr lang="en-US" sz="1000" b="1" i="1" dirty="0" smtClean="0">
                <a:solidFill>
                  <a:srgbClr val="0081AE"/>
                </a:solidFill>
              </a:rPr>
              <a:t>name</a:t>
            </a:r>
          </a:p>
        </p:txBody>
      </p:sp>
      <p:sp>
        <p:nvSpPr>
          <p:cNvPr id="56" name="Rectangle 55"/>
          <p:cNvSpPr/>
          <p:nvPr/>
        </p:nvSpPr>
        <p:spPr>
          <a:xfrm>
            <a:off x="1628940" y="4132715"/>
            <a:ext cx="1549236" cy="10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cxnSp>
        <p:nvCxnSpPr>
          <p:cNvPr id="57" name="Straight Connector 56"/>
          <p:cNvCxnSpPr>
            <a:stCxn id="35" idx="3"/>
            <a:endCxn id="39" idx="1"/>
          </p:cNvCxnSpPr>
          <p:nvPr/>
        </p:nvCxnSpPr>
        <p:spPr>
          <a:xfrm flipV="1">
            <a:off x="3424237" y="2655932"/>
            <a:ext cx="109540" cy="72217"/>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8" idx="3"/>
            <a:endCxn id="41" idx="1"/>
          </p:cNvCxnSpPr>
          <p:nvPr/>
        </p:nvCxnSpPr>
        <p:spPr>
          <a:xfrm>
            <a:off x="3424237" y="2939800"/>
            <a:ext cx="109540" cy="39249"/>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3" idx="3"/>
            <a:endCxn id="54" idx="1"/>
          </p:cNvCxnSpPr>
          <p:nvPr/>
        </p:nvCxnSpPr>
        <p:spPr>
          <a:xfrm>
            <a:off x="2728489" y="4292139"/>
            <a:ext cx="805288" cy="127913"/>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3"/>
            <a:endCxn id="55" idx="1"/>
          </p:cNvCxnSpPr>
          <p:nvPr/>
        </p:nvCxnSpPr>
        <p:spPr>
          <a:xfrm flipV="1">
            <a:off x="3178176" y="4081457"/>
            <a:ext cx="355601" cy="105258"/>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9097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Change the Ad hoc cube connection to another cube (5/5)</a:t>
            </a:r>
            <a:endParaRPr lang="en-US" dirty="0"/>
          </a:p>
        </p:txBody>
      </p:sp>
      <p:sp>
        <p:nvSpPr>
          <p:cNvPr id="4" name="Text Placeholder 3"/>
          <p:cNvSpPr>
            <a:spLocks noGrp="1"/>
          </p:cNvSpPr>
          <p:nvPr>
            <p:ph type="body" sz="quarter" idx="10"/>
          </p:nvPr>
        </p:nvSpPr>
        <p:spPr/>
        <p:txBody>
          <a:bodyPr/>
          <a:lstStyle/>
          <a:p>
            <a:r>
              <a:rPr lang="en-US" dirty="0" smtClean="0"/>
              <a:t>Verify connection change and update data (if you want to use an existing connection)</a:t>
            </a:r>
          </a:p>
        </p:txBody>
      </p:sp>
      <p:sp>
        <p:nvSpPr>
          <p:cNvPr id="29" name="Rectangle 28"/>
          <p:cNvSpPr/>
          <p:nvPr/>
        </p:nvSpPr>
        <p:spPr>
          <a:xfrm>
            <a:off x="457199" y="1841865"/>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V. The connection string is updated and you need to change the connection name and description</a:t>
            </a:r>
          </a:p>
        </p:txBody>
      </p:sp>
      <p:sp>
        <p:nvSpPr>
          <p:cNvPr id="30" name="Rectangle 29"/>
          <p:cNvSpPr/>
          <p:nvPr/>
        </p:nvSpPr>
        <p:spPr>
          <a:xfrm>
            <a:off x="4727574" y="1841865"/>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VI. Click “Ok” and the cube query will be updated</a:t>
            </a:r>
          </a:p>
        </p:txBody>
      </p:sp>
      <p:pic>
        <p:nvPicPr>
          <p:cNvPr id="24" name="Picture 4"/>
          <p:cNvPicPr>
            <a:picLocks noChangeAspect="1" noChangeArrowheads="1"/>
          </p:cNvPicPr>
          <p:nvPr/>
        </p:nvPicPr>
        <p:blipFill>
          <a:blip r:embed="rId2" cstate="print"/>
          <a:srcRect l="57612" t="23097" r="13648" b="20787"/>
          <a:stretch>
            <a:fillRect/>
          </a:stretch>
        </p:blipFill>
        <p:spPr bwMode="auto">
          <a:xfrm>
            <a:off x="457199" y="2356651"/>
            <a:ext cx="3074400" cy="3752173"/>
          </a:xfrm>
          <a:prstGeom prst="rect">
            <a:avLst/>
          </a:prstGeom>
          <a:noFill/>
          <a:ln w="9525">
            <a:noFill/>
            <a:miter lim="800000"/>
            <a:headEnd/>
            <a:tailEnd/>
          </a:ln>
        </p:spPr>
      </p:pic>
      <p:sp>
        <p:nvSpPr>
          <p:cNvPr id="25" name="Rectangle 24"/>
          <p:cNvSpPr/>
          <p:nvPr/>
        </p:nvSpPr>
        <p:spPr>
          <a:xfrm>
            <a:off x="1256583" y="2651501"/>
            <a:ext cx="2192965" cy="144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26" name="Rectangle 25"/>
          <p:cNvSpPr/>
          <p:nvPr/>
        </p:nvSpPr>
        <p:spPr>
          <a:xfrm>
            <a:off x="1256583" y="2814552"/>
            <a:ext cx="2192965" cy="2412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27" name="Rectangle 26"/>
          <p:cNvSpPr/>
          <p:nvPr/>
        </p:nvSpPr>
        <p:spPr>
          <a:xfrm>
            <a:off x="3559088" y="2561284"/>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new friendly  name</a:t>
            </a:r>
          </a:p>
        </p:txBody>
      </p:sp>
      <p:sp>
        <p:nvSpPr>
          <p:cNvPr id="28" name="Rectangle 27"/>
          <p:cNvSpPr/>
          <p:nvPr/>
        </p:nvSpPr>
        <p:spPr>
          <a:xfrm>
            <a:off x="3559088" y="2884401"/>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new description</a:t>
            </a:r>
          </a:p>
        </p:txBody>
      </p:sp>
      <p:cxnSp>
        <p:nvCxnSpPr>
          <p:cNvPr id="44" name="Straight Connector 43"/>
          <p:cNvCxnSpPr>
            <a:stCxn id="25" idx="3"/>
            <a:endCxn id="27" idx="1"/>
          </p:cNvCxnSpPr>
          <p:nvPr/>
        </p:nvCxnSpPr>
        <p:spPr>
          <a:xfrm flipV="1">
            <a:off x="3449548" y="2651284"/>
            <a:ext cx="109540" cy="72217"/>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6" idx="3"/>
            <a:endCxn id="28" idx="1"/>
          </p:cNvCxnSpPr>
          <p:nvPr/>
        </p:nvCxnSpPr>
        <p:spPr>
          <a:xfrm>
            <a:off x="3449548" y="2935152"/>
            <a:ext cx="109540" cy="39249"/>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329609" y="3908426"/>
            <a:ext cx="2042242" cy="422274"/>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49" name="Rectangle 48"/>
          <p:cNvSpPr/>
          <p:nvPr/>
        </p:nvSpPr>
        <p:spPr>
          <a:xfrm>
            <a:off x="3559088" y="4029563"/>
            <a:ext cx="1038223" cy="180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144000" rtlCol="0" anchor="ctr" anchorCtr="0"/>
          <a:lstStyle/>
          <a:p>
            <a:pPr>
              <a:spcAft>
                <a:spcPts val="0"/>
              </a:spcAft>
              <a:buClr>
                <a:srgbClr val="646464"/>
              </a:buClr>
              <a:buSzPct val="80000"/>
            </a:pPr>
            <a:r>
              <a:rPr lang="en-US" sz="1000" b="1" i="1" dirty="0" smtClean="0">
                <a:solidFill>
                  <a:srgbClr val="0081AE"/>
                </a:solidFill>
              </a:rPr>
              <a:t>Connection string was update from the file selected</a:t>
            </a:r>
          </a:p>
        </p:txBody>
      </p:sp>
      <p:cxnSp>
        <p:nvCxnSpPr>
          <p:cNvPr id="50" name="Straight Connector 49"/>
          <p:cNvCxnSpPr>
            <a:stCxn id="48" idx="3"/>
            <a:endCxn id="49" idx="1"/>
          </p:cNvCxnSpPr>
          <p:nvPr/>
        </p:nvCxnSpPr>
        <p:spPr>
          <a:xfrm>
            <a:off x="3371851" y="4119563"/>
            <a:ext cx="187237" cy="0"/>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sp>
        <p:nvSpPr>
          <p:cNvPr id="62" name="Rectangle 61"/>
          <p:cNvSpPr>
            <a:spLocks noChangeArrowheads="1"/>
          </p:cNvSpPr>
          <p:nvPr/>
        </p:nvSpPr>
        <p:spPr bwMode="gray">
          <a:xfrm>
            <a:off x="4727573" y="3908426"/>
            <a:ext cx="4193403" cy="2281031"/>
          </a:xfrm>
          <a:prstGeom prst="rect">
            <a:avLst/>
          </a:prstGeom>
          <a:solidFill>
            <a:srgbClr val="646464"/>
          </a:solidFill>
          <a:ln w="19050" algn="ctr">
            <a:solidFill>
              <a:srgbClr val="646464"/>
            </a:solidFill>
            <a:miter lim="800000"/>
            <a:headEnd/>
            <a:tailEnd/>
          </a:ln>
          <a:effectLst/>
        </p:spPr>
        <p:txBody>
          <a:bodyPr lIns="216000" tIns="54000" rIns="102663" bIns="52516" anchor="ctr"/>
          <a:lstStyle/>
          <a:p>
            <a:pPr marL="0" lvl="1" defTabSz="914042"/>
            <a:r>
              <a:rPr lang="en-US" sz="1600" b="1" dirty="0" smtClean="0">
                <a:solidFill>
                  <a:schemeClr val="tx2"/>
                </a:solidFill>
              </a:rPr>
              <a:t>Please be aware</a:t>
            </a:r>
          </a:p>
          <a:p>
            <a:pPr marL="357188" lvl="1" indent="-179388" defTabSz="914042">
              <a:buSzPct val="80000"/>
              <a:buFont typeface="Arial" pitchFamily="34" charset="0"/>
              <a:buChar char="►"/>
            </a:pPr>
            <a:r>
              <a:rPr lang="en-US" sz="1200" dirty="0" smtClean="0">
                <a:solidFill>
                  <a:schemeClr val="tx2"/>
                </a:solidFill>
              </a:rPr>
              <a:t>Selecting the connection file does not replace the friendly name</a:t>
            </a:r>
          </a:p>
          <a:p>
            <a:pPr marL="357188" lvl="1" indent="-179388" defTabSz="914042">
              <a:buSzPct val="80000"/>
              <a:buFont typeface="Arial" pitchFamily="34" charset="0"/>
              <a:buChar char="►"/>
            </a:pPr>
            <a:endParaRPr lang="en-US" sz="400" dirty="0" smtClean="0">
              <a:solidFill>
                <a:schemeClr val="tx2"/>
              </a:solidFill>
            </a:endParaRPr>
          </a:p>
          <a:p>
            <a:pPr marL="357188" lvl="1" indent="-179388" defTabSz="914042">
              <a:buSzPct val="80000"/>
              <a:buFont typeface="Arial" pitchFamily="34" charset="0"/>
              <a:buChar char="►"/>
            </a:pPr>
            <a:r>
              <a:rPr lang="en-US" sz="1200" dirty="0" smtClean="0">
                <a:solidFill>
                  <a:schemeClr val="tx2"/>
                </a:solidFill>
              </a:rPr>
              <a:t>By changing the cube name you can also change from a Monthly to a Weekly week cube or a FY11 to FY12 cube (or vice versa)</a:t>
            </a:r>
          </a:p>
          <a:p>
            <a:pPr marL="357188" lvl="1" indent="-179388" defTabSz="914042">
              <a:buSzPct val="80000"/>
              <a:buFont typeface="Arial" pitchFamily="34" charset="0"/>
              <a:buChar char="►"/>
            </a:pPr>
            <a:endParaRPr lang="en-US" sz="400" dirty="0" smtClean="0">
              <a:solidFill>
                <a:schemeClr val="tx2"/>
              </a:solidFill>
            </a:endParaRPr>
          </a:p>
          <a:p>
            <a:pPr marL="357188" lvl="1" indent="-179388" defTabSz="914042">
              <a:buSzPct val="80000"/>
              <a:buFont typeface="Arial" pitchFamily="34" charset="0"/>
              <a:buChar char="►"/>
            </a:pPr>
            <a:r>
              <a:rPr lang="en-US" sz="1200" dirty="0" smtClean="0">
                <a:solidFill>
                  <a:schemeClr val="tx2"/>
                </a:solidFill>
              </a:rPr>
              <a:t>Depending on the type of query the report might not work anymore because of structural changes in dimensions (sp please be careful with that and keep a copy)</a:t>
            </a:r>
          </a:p>
        </p:txBody>
      </p:sp>
    </p:spTree>
    <p:extLst>
      <p:ext uri="{BB962C8B-B14F-4D97-AF65-F5344CB8AC3E}">
        <p14:creationId xmlns:p14="http://schemas.microsoft.com/office/powerpoint/2010/main" val="8843742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a:t>
            </a:r>
            <a:r>
              <a:rPr lang="en-US" dirty="0"/>
              <a:t>Reporting vs. </a:t>
            </a:r>
            <a:r>
              <a:rPr lang="en-US" dirty="0" smtClean="0"/>
              <a:t>Ad hoc </a:t>
            </a:r>
            <a:r>
              <a:rPr lang="en-US" dirty="0"/>
              <a:t>Analysis</a:t>
            </a:r>
          </a:p>
        </p:txBody>
      </p:sp>
      <p:sp>
        <p:nvSpPr>
          <p:cNvPr id="4" name="TextBox 3"/>
          <p:cNvSpPr txBox="1"/>
          <p:nvPr/>
        </p:nvSpPr>
        <p:spPr>
          <a:xfrm>
            <a:off x="457200" y="1750743"/>
            <a:ext cx="3947532" cy="2821257"/>
          </a:xfrm>
          <a:prstGeom prst="rect">
            <a:avLst/>
          </a:prstGeom>
          <a:solidFill>
            <a:schemeClr val="accent2"/>
          </a:solidFill>
          <a:ln>
            <a:noFill/>
          </a:ln>
        </p:spPr>
        <p:txBody>
          <a:bodyPr wrap="square" tIns="72000" rtlCol="0" anchor="t" anchorCtr="0">
            <a:noAutofit/>
          </a:bodyPr>
          <a:lstStyle/>
          <a:p>
            <a:pPr algn="ctr" defTabSz="914400" fontAlgn="base">
              <a:spcBef>
                <a:spcPct val="0"/>
              </a:spcBef>
              <a:spcAft>
                <a:spcPct val="0"/>
              </a:spcAft>
            </a:pPr>
            <a:r>
              <a:rPr lang="en-US" sz="1600" b="1" dirty="0">
                <a:solidFill>
                  <a:schemeClr val="bg1"/>
                </a:solidFill>
              </a:rPr>
              <a:t>Standard Reporting</a:t>
            </a:r>
          </a:p>
          <a:p>
            <a:pPr algn="ctr" defTabSz="914400" fontAlgn="base">
              <a:spcBef>
                <a:spcPct val="0"/>
              </a:spcBef>
              <a:spcAft>
                <a:spcPct val="0"/>
              </a:spcAft>
            </a:pPr>
            <a:endParaRPr lang="en-US" sz="600" b="1" dirty="0">
              <a:solidFill>
                <a:schemeClr val="bg1"/>
              </a:solidFill>
            </a:endParaRPr>
          </a:p>
          <a:p>
            <a:pPr marL="177800"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Access via the Reporting portal through the Intranet</a:t>
            </a:r>
          </a:p>
          <a:p>
            <a:pPr marL="177800"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Standardized and consistent report templates</a:t>
            </a:r>
          </a:p>
          <a:p>
            <a:pPr marL="177800"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Limited access to reports, data and functionality </a:t>
            </a:r>
          </a:p>
          <a:p>
            <a:pPr marL="177800"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Functionality of reports differ for Finance and Business Management users</a:t>
            </a:r>
          </a:p>
          <a:p>
            <a:pPr marL="177800"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Standard delivery methodology: </a:t>
            </a:r>
            <a:r>
              <a:rPr lang="en-US" sz="1300" dirty="0" smtClean="0">
                <a:solidFill>
                  <a:schemeClr val="bg1"/>
                </a:solidFill>
              </a:rPr>
              <a:t>pull</a:t>
            </a:r>
          </a:p>
          <a:p>
            <a:pPr marL="346075" indent="-177800" defTabSz="914400" fontAlgn="base">
              <a:spcBef>
                <a:spcPct val="0"/>
              </a:spcBef>
              <a:spcAft>
                <a:spcPct val="0"/>
              </a:spcAft>
              <a:buClr>
                <a:srgbClr val="646464"/>
              </a:buClr>
              <a:buSzPct val="75000"/>
              <a:buFont typeface="Arial" pitchFamily="34" charset="0"/>
              <a:buChar char="►"/>
            </a:pPr>
            <a:r>
              <a:rPr lang="en-US" sz="1300" dirty="0" smtClean="0">
                <a:solidFill>
                  <a:schemeClr val="bg1"/>
                </a:solidFill>
              </a:rPr>
              <a:t>For Business Management certain reports will be pushed</a:t>
            </a:r>
            <a:endParaRPr lang="en-US" sz="1300" dirty="0">
              <a:solidFill>
                <a:schemeClr val="bg1"/>
              </a:solidFill>
            </a:endParaRPr>
          </a:p>
        </p:txBody>
      </p:sp>
      <p:sp>
        <p:nvSpPr>
          <p:cNvPr id="8" name="TextBox 7"/>
          <p:cNvSpPr txBox="1"/>
          <p:nvPr/>
        </p:nvSpPr>
        <p:spPr>
          <a:xfrm>
            <a:off x="4742443" y="1750743"/>
            <a:ext cx="3947532" cy="2821257"/>
          </a:xfrm>
          <a:prstGeom prst="rect">
            <a:avLst/>
          </a:prstGeom>
          <a:solidFill>
            <a:schemeClr val="accent2"/>
          </a:solidFill>
          <a:ln>
            <a:noFill/>
          </a:ln>
        </p:spPr>
        <p:txBody>
          <a:bodyPr wrap="square" tIns="72000" rtlCol="0" anchor="t" anchorCtr="0">
            <a:noAutofit/>
          </a:bodyPr>
          <a:lstStyle/>
          <a:p>
            <a:pPr algn="ctr" defTabSz="914400" fontAlgn="base">
              <a:spcBef>
                <a:spcPct val="0"/>
              </a:spcBef>
              <a:spcAft>
                <a:spcPct val="0"/>
              </a:spcAft>
            </a:pPr>
            <a:r>
              <a:rPr lang="en-US" sz="1600" b="1" dirty="0" smtClean="0">
                <a:solidFill>
                  <a:schemeClr val="bg1"/>
                </a:solidFill>
              </a:rPr>
              <a:t>Ad Hoc </a:t>
            </a:r>
            <a:r>
              <a:rPr lang="en-US" sz="1600" b="1" dirty="0">
                <a:solidFill>
                  <a:schemeClr val="bg1"/>
                </a:solidFill>
              </a:rPr>
              <a:t>Analysis</a:t>
            </a:r>
          </a:p>
          <a:p>
            <a:pPr algn="ctr" defTabSz="914400" fontAlgn="base">
              <a:spcBef>
                <a:spcPct val="0"/>
              </a:spcBef>
              <a:spcAft>
                <a:spcPct val="0"/>
              </a:spcAft>
            </a:pPr>
            <a:endParaRPr lang="en-US" sz="600" b="1" dirty="0">
              <a:solidFill>
                <a:schemeClr val="bg1"/>
              </a:solidFill>
            </a:endParaRPr>
          </a:p>
          <a:p>
            <a:pPr marL="177800"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Access through Microsoft Excel only for a limited number of Finance people</a:t>
            </a:r>
          </a:p>
          <a:p>
            <a:pPr marL="177800"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Free-form </a:t>
            </a:r>
            <a:r>
              <a:rPr lang="en-US" sz="1300" dirty="0" smtClean="0">
                <a:solidFill>
                  <a:schemeClr val="bg1"/>
                </a:solidFill>
              </a:rPr>
              <a:t>analysis - no </a:t>
            </a:r>
            <a:r>
              <a:rPr lang="en-US" sz="1300" dirty="0">
                <a:solidFill>
                  <a:schemeClr val="bg1"/>
                </a:solidFill>
              </a:rPr>
              <a:t>templates available but limited to the existing data models</a:t>
            </a:r>
          </a:p>
          <a:p>
            <a:pPr marL="177800"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Use of Excel’s analysis functionality:</a:t>
            </a:r>
          </a:p>
          <a:p>
            <a:pPr marL="357188" lvl="1"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Standard functionality like sorting, grouping, calculations</a:t>
            </a:r>
          </a:p>
          <a:p>
            <a:pPr marL="357188" lvl="1"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Graphical functionality</a:t>
            </a:r>
          </a:p>
          <a:p>
            <a:pPr marL="357188" lvl="1" indent="-177800" defTabSz="914400" fontAlgn="base">
              <a:spcBef>
                <a:spcPct val="0"/>
              </a:spcBef>
              <a:spcAft>
                <a:spcPct val="0"/>
              </a:spcAft>
              <a:buClr>
                <a:srgbClr val="646464"/>
              </a:buClr>
              <a:buSzPct val="75000"/>
              <a:buFont typeface="Arial" pitchFamily="34" charset="0"/>
              <a:buChar char="►"/>
            </a:pPr>
            <a:r>
              <a:rPr lang="en-US" sz="1300" dirty="0">
                <a:solidFill>
                  <a:schemeClr val="bg1"/>
                </a:solidFill>
              </a:rPr>
              <a:t>Pivoting functionality</a:t>
            </a:r>
          </a:p>
          <a:p>
            <a:pPr marL="177800" indent="-177800" defTabSz="914400" fontAlgn="base">
              <a:spcBef>
                <a:spcPct val="0"/>
              </a:spcBef>
              <a:spcAft>
                <a:spcPct val="0"/>
              </a:spcAft>
              <a:buClr>
                <a:srgbClr val="646464"/>
              </a:buClr>
              <a:buSzPct val="75000"/>
              <a:buFont typeface="Arial" pitchFamily="34" charset="0"/>
              <a:buChar char="►"/>
            </a:pPr>
            <a:r>
              <a:rPr lang="en-US" sz="1300" dirty="0" smtClean="0">
                <a:solidFill>
                  <a:schemeClr val="bg1"/>
                </a:solidFill>
              </a:rPr>
              <a:t>Delivery </a:t>
            </a:r>
            <a:r>
              <a:rPr lang="en-US" sz="1300" dirty="0">
                <a:solidFill>
                  <a:schemeClr val="bg1"/>
                </a:solidFill>
              </a:rPr>
              <a:t>methodology to other audiences: individual push (no automation)</a:t>
            </a:r>
          </a:p>
        </p:txBody>
      </p:sp>
      <p:sp>
        <p:nvSpPr>
          <p:cNvPr id="12" name="Text Placeholder 3"/>
          <p:cNvSpPr txBox="1">
            <a:spLocks/>
          </p:cNvSpPr>
          <p:nvPr/>
        </p:nvSpPr>
        <p:spPr>
          <a:xfrm>
            <a:off x="457200" y="1093940"/>
            <a:ext cx="8229600" cy="533400"/>
          </a:xfrm>
          <a:prstGeom prst="rect">
            <a:avLst/>
          </a:prstGeom>
        </p:spPr>
        <p:txBody>
          <a:bodyPr lIns="0" tIns="0" rIns="0" bIns="0"/>
          <a:lstStyle/>
          <a:p>
            <a:pPr marR="0" lvl="0" defTabSz="914400" eaLnBrk="1" latinLnBrk="0" hangingPunct="1">
              <a:lnSpc>
                <a:spcPct val="100000"/>
              </a:lnSpc>
              <a:spcBef>
                <a:spcPts val="600"/>
              </a:spcBef>
              <a:spcAft>
                <a:spcPts val="600"/>
              </a:spcAft>
              <a:buClr>
                <a:schemeClr val="accent2"/>
              </a:buClr>
              <a:buSzPct val="75000"/>
              <a:tabLst/>
              <a:defRPr/>
            </a:pPr>
            <a:r>
              <a:rPr lang="en-US" b="1" i="1" dirty="0" smtClean="0">
                <a:solidFill>
                  <a:schemeClr val="bg2"/>
                </a:solidFill>
              </a:rPr>
              <a:t>In addition to standard reports available in the reporting portal, a subset of users will be able to conduct ad hoc analysis using Excel</a:t>
            </a:r>
            <a:endParaRPr lang="en-US" b="1" i="1" dirty="0">
              <a:solidFill>
                <a:schemeClr val="bg2"/>
              </a:solidFill>
            </a:endParaRPr>
          </a:p>
        </p:txBody>
      </p:sp>
    </p:spTree>
    <p:extLst>
      <p:ext uri="{BB962C8B-B14F-4D97-AF65-F5344CB8AC3E}">
        <p14:creationId xmlns:p14="http://schemas.microsoft.com/office/powerpoint/2010/main" val="31988276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Change Ad hoc cube connection based on a pure Cube-Formula-based report (1/2)</a:t>
            </a:r>
          </a:p>
        </p:txBody>
      </p:sp>
      <p:sp>
        <p:nvSpPr>
          <p:cNvPr id="4" name="Text Placeholder 3"/>
          <p:cNvSpPr>
            <a:spLocks noGrp="1"/>
          </p:cNvSpPr>
          <p:nvPr>
            <p:ph type="body" sz="quarter" idx="10"/>
          </p:nvPr>
        </p:nvSpPr>
        <p:spPr/>
        <p:txBody>
          <a:bodyPr/>
          <a:lstStyle/>
          <a:p>
            <a:endParaRPr lang="en-US" dirty="0" smtClean="0"/>
          </a:p>
        </p:txBody>
      </p:sp>
      <p:sp>
        <p:nvSpPr>
          <p:cNvPr id="29" name="Rectangle 28"/>
          <p:cNvSpPr/>
          <p:nvPr/>
        </p:nvSpPr>
        <p:spPr>
          <a:xfrm>
            <a:off x="457199" y="1841865"/>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I. Add the new cube connection (as you normally set up access to any cube) or choose an existing one</a:t>
            </a:r>
          </a:p>
        </p:txBody>
      </p:sp>
      <p:sp>
        <p:nvSpPr>
          <p:cNvPr id="30" name="Rectangle 29"/>
          <p:cNvSpPr/>
          <p:nvPr/>
        </p:nvSpPr>
        <p:spPr>
          <a:xfrm>
            <a:off x="4727574" y="1841865"/>
            <a:ext cx="3962401"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II. Look up if the connection is available in the Excel file</a:t>
            </a:r>
          </a:p>
        </p:txBody>
      </p:sp>
      <p:pic>
        <p:nvPicPr>
          <p:cNvPr id="5122" name="Picture 2"/>
          <p:cNvPicPr>
            <a:picLocks noChangeAspect="1" noChangeArrowheads="1"/>
          </p:cNvPicPr>
          <p:nvPr/>
        </p:nvPicPr>
        <p:blipFill>
          <a:blip r:embed="rId2" cstate="print"/>
          <a:srcRect l="16798" t="27297" r="62869" b="44934"/>
          <a:stretch>
            <a:fillRect/>
          </a:stretch>
        </p:blipFill>
        <p:spPr bwMode="auto">
          <a:xfrm>
            <a:off x="592086" y="2899000"/>
            <a:ext cx="1673324" cy="1428299"/>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l="7874" t="19528" r="54068" b="36955"/>
          <a:stretch>
            <a:fillRect/>
          </a:stretch>
        </p:blipFill>
        <p:spPr bwMode="auto">
          <a:xfrm>
            <a:off x="5299926" y="2899000"/>
            <a:ext cx="2817696" cy="2013665"/>
          </a:xfrm>
          <a:prstGeom prst="rect">
            <a:avLst/>
          </a:prstGeom>
          <a:noFill/>
          <a:ln w="9525">
            <a:solidFill>
              <a:srgbClr val="0081AE"/>
            </a:solidFill>
            <a:miter lim="800000"/>
            <a:headEnd/>
            <a:tailEnd/>
          </a:ln>
        </p:spPr>
      </p:pic>
      <p:sp>
        <p:nvSpPr>
          <p:cNvPr id="21" name="Rectangle 20"/>
          <p:cNvSpPr/>
          <p:nvPr/>
        </p:nvSpPr>
        <p:spPr>
          <a:xfrm>
            <a:off x="2681039" y="3775075"/>
            <a:ext cx="2217985" cy="949325"/>
          </a:xfrm>
          <a:prstGeom prst="rect">
            <a:avLst/>
          </a:prstGeom>
          <a:solidFill>
            <a:schemeClr val="tx2"/>
          </a:solid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36000" rIns="72000" rtlCol="0" anchor="ctr" anchorCtr="0"/>
          <a:lstStyle/>
          <a:p>
            <a:pPr>
              <a:spcAft>
                <a:spcPts val="0"/>
              </a:spcAft>
              <a:buClr>
                <a:srgbClr val="646464"/>
              </a:buClr>
              <a:buSzPct val="80000"/>
            </a:pPr>
            <a:r>
              <a:rPr lang="en-US" sz="1000" dirty="0" smtClean="0">
                <a:solidFill>
                  <a:schemeClr val="bg1">
                    <a:lumMod val="50000"/>
                  </a:schemeClr>
                </a:solidFill>
              </a:rPr>
              <a:t>As the last step of the connection process you need to select “Only Create Connection” (instead of PivotTable Report). This will only add the connection (to “Connections” in the “Data” tab in Excel)</a:t>
            </a:r>
          </a:p>
        </p:txBody>
      </p:sp>
      <p:sp>
        <p:nvSpPr>
          <p:cNvPr id="22" name="Rectangle 21"/>
          <p:cNvSpPr/>
          <p:nvPr/>
        </p:nvSpPr>
        <p:spPr>
          <a:xfrm>
            <a:off x="868661" y="3526863"/>
            <a:ext cx="814090" cy="108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23" name="Rectangle 22"/>
          <p:cNvSpPr/>
          <p:nvPr/>
        </p:nvSpPr>
        <p:spPr>
          <a:xfrm>
            <a:off x="5361832" y="3191822"/>
            <a:ext cx="2245219" cy="180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cxnSp>
        <p:nvCxnSpPr>
          <p:cNvPr id="32" name="Elbow Connector 31"/>
          <p:cNvCxnSpPr>
            <a:stCxn id="22" idx="3"/>
            <a:endCxn id="23" idx="1"/>
          </p:cNvCxnSpPr>
          <p:nvPr/>
        </p:nvCxnSpPr>
        <p:spPr>
          <a:xfrm flipV="1">
            <a:off x="1682751" y="3281822"/>
            <a:ext cx="3679081" cy="299041"/>
          </a:xfrm>
          <a:prstGeom prst="bentConnector3">
            <a:avLst>
              <a:gd name="adj1" fmla="val 50000"/>
            </a:avLst>
          </a:prstGeom>
          <a:ln w="31750">
            <a:solidFill>
              <a:srgbClr val="0081AE"/>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656933" y="3404136"/>
            <a:ext cx="1665535" cy="3804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72000" rtlCol="0" anchor="ctr" anchorCtr="0"/>
          <a:lstStyle/>
          <a:p>
            <a:pPr algn="ctr">
              <a:spcAft>
                <a:spcPts val="0"/>
              </a:spcAft>
              <a:buClr>
                <a:srgbClr val="646464"/>
              </a:buClr>
              <a:buSzPct val="80000"/>
            </a:pPr>
            <a:r>
              <a:rPr lang="en-US" sz="1000" i="1" dirty="0" smtClean="0">
                <a:solidFill>
                  <a:schemeClr val="bg1">
                    <a:lumMod val="50000"/>
                  </a:schemeClr>
                </a:solidFill>
              </a:rPr>
              <a:t>Both connections are existing in the file now</a:t>
            </a:r>
          </a:p>
        </p:txBody>
      </p:sp>
    </p:spTree>
    <p:extLst>
      <p:ext uri="{BB962C8B-B14F-4D97-AF65-F5344CB8AC3E}">
        <p14:creationId xmlns:p14="http://schemas.microsoft.com/office/powerpoint/2010/main" val="256454481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Change Ad hoc cube connection based on a pure Cube-Formula-based report (2/2)</a:t>
            </a:r>
            <a:endParaRPr lang="en-US" dirty="0"/>
          </a:p>
        </p:txBody>
      </p:sp>
      <p:sp>
        <p:nvSpPr>
          <p:cNvPr id="4" name="Text Placeholder 3"/>
          <p:cNvSpPr>
            <a:spLocks noGrp="1"/>
          </p:cNvSpPr>
          <p:nvPr>
            <p:ph type="body" sz="quarter" idx="10"/>
          </p:nvPr>
        </p:nvSpPr>
        <p:spPr/>
        <p:txBody>
          <a:bodyPr/>
          <a:lstStyle/>
          <a:p>
            <a:endParaRPr lang="en-US" dirty="0" smtClean="0"/>
          </a:p>
        </p:txBody>
      </p:sp>
      <p:sp>
        <p:nvSpPr>
          <p:cNvPr id="29" name="Rectangle 28"/>
          <p:cNvSpPr/>
          <p:nvPr/>
        </p:nvSpPr>
        <p:spPr>
          <a:xfrm>
            <a:off x="457199" y="1841865"/>
            <a:ext cx="8232776"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chorCtr="0"/>
          <a:lstStyle/>
          <a:p>
            <a:pPr>
              <a:spcAft>
                <a:spcPts val="200"/>
              </a:spcAft>
              <a:buClr>
                <a:srgbClr val="646464"/>
              </a:buClr>
              <a:buSzPct val="80000"/>
            </a:pPr>
            <a:r>
              <a:rPr lang="en-US" sz="1200" b="1" dirty="0" smtClean="0">
                <a:solidFill>
                  <a:schemeClr val="bg1"/>
                </a:solidFill>
              </a:rPr>
              <a:t>III. Use the “Search and Replace” functionality of Excel to replace the old friendly name (pointing to UAT) with the new friendly name (pointing to Production)</a:t>
            </a:r>
          </a:p>
        </p:txBody>
      </p:sp>
      <p:pic>
        <p:nvPicPr>
          <p:cNvPr id="5125" name="Picture 5"/>
          <p:cNvPicPr>
            <a:picLocks noChangeAspect="1" noChangeArrowheads="1"/>
          </p:cNvPicPr>
          <p:nvPr/>
        </p:nvPicPr>
        <p:blipFill>
          <a:blip r:embed="rId2" cstate="print"/>
          <a:srcRect t="15538" r="41736" b="56889"/>
          <a:stretch>
            <a:fillRect/>
          </a:stretch>
        </p:blipFill>
        <p:spPr bwMode="auto">
          <a:xfrm>
            <a:off x="576262" y="2415434"/>
            <a:ext cx="7991476" cy="2363682"/>
          </a:xfrm>
          <a:prstGeom prst="rect">
            <a:avLst/>
          </a:prstGeom>
          <a:noFill/>
          <a:ln w="9525">
            <a:noFill/>
            <a:miter lim="800000"/>
            <a:headEnd/>
            <a:tailEnd/>
          </a:ln>
        </p:spPr>
      </p:pic>
      <p:pic>
        <p:nvPicPr>
          <p:cNvPr id="6146" name="Picture 2"/>
          <p:cNvPicPr>
            <a:picLocks noChangeAspect="1" noChangeArrowheads="1"/>
          </p:cNvPicPr>
          <p:nvPr/>
        </p:nvPicPr>
        <p:blipFill>
          <a:blip r:embed="rId3" cstate="print"/>
          <a:srcRect l="17222" t="45481" r="51111" b="32148"/>
          <a:stretch>
            <a:fillRect/>
          </a:stretch>
        </p:blipFill>
        <p:spPr bwMode="auto">
          <a:xfrm>
            <a:off x="4203700" y="4483100"/>
            <a:ext cx="3581400" cy="1581261"/>
          </a:xfrm>
          <a:prstGeom prst="rect">
            <a:avLst/>
          </a:prstGeom>
          <a:noFill/>
          <a:ln w="9525">
            <a:noFill/>
            <a:miter lim="800000"/>
            <a:headEnd/>
            <a:tailEnd/>
          </a:ln>
        </p:spPr>
      </p:pic>
      <p:sp>
        <p:nvSpPr>
          <p:cNvPr id="17" name="Rectangle 16"/>
          <p:cNvSpPr/>
          <p:nvPr/>
        </p:nvSpPr>
        <p:spPr>
          <a:xfrm>
            <a:off x="3520968" y="2453345"/>
            <a:ext cx="1695558" cy="180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18" name="Rectangle 17"/>
          <p:cNvSpPr/>
          <p:nvPr/>
        </p:nvSpPr>
        <p:spPr>
          <a:xfrm>
            <a:off x="4968768" y="5048431"/>
            <a:ext cx="1695558" cy="144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sp>
        <p:nvSpPr>
          <p:cNvPr id="20" name="Rectangle 19"/>
          <p:cNvSpPr/>
          <p:nvPr/>
        </p:nvSpPr>
        <p:spPr>
          <a:xfrm>
            <a:off x="4968768" y="5231784"/>
            <a:ext cx="1695558" cy="144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rgbClr val="F04C3E"/>
              </a:solidFill>
            </a:endParaRPr>
          </a:p>
        </p:txBody>
      </p:sp>
      <p:cxnSp>
        <p:nvCxnSpPr>
          <p:cNvPr id="11" name="Straight Arrow Connector 10"/>
          <p:cNvCxnSpPr>
            <a:stCxn id="17" idx="2"/>
            <a:endCxn id="18" idx="0"/>
          </p:cNvCxnSpPr>
          <p:nvPr/>
        </p:nvCxnSpPr>
        <p:spPr>
          <a:xfrm>
            <a:off x="4368747" y="2633345"/>
            <a:ext cx="1447800" cy="2415086"/>
          </a:xfrm>
          <a:prstGeom prst="straightConnector1">
            <a:avLst/>
          </a:prstGeom>
          <a:ln w="25400">
            <a:solidFill>
              <a:srgbClr val="0081AE"/>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4572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Delete Existing Ad hoc Cube Connections (1/3) </a:t>
            </a:r>
            <a:br>
              <a:rPr lang="en-US" dirty="0" smtClean="0"/>
            </a:br>
            <a:endParaRPr lang="en-US" dirty="0"/>
          </a:p>
        </p:txBody>
      </p:sp>
      <p:sp>
        <p:nvSpPr>
          <p:cNvPr id="4" name="Text Placeholder 3"/>
          <p:cNvSpPr>
            <a:spLocks noGrp="1"/>
          </p:cNvSpPr>
          <p:nvPr>
            <p:ph type="body" sz="quarter" idx="10"/>
          </p:nvPr>
        </p:nvSpPr>
        <p:spPr/>
        <p:txBody>
          <a:bodyPr/>
          <a:lstStyle/>
          <a:p>
            <a:r>
              <a:rPr lang="en-US" dirty="0" smtClean="0"/>
              <a:t>1) Where is the connection saved</a:t>
            </a:r>
          </a:p>
        </p:txBody>
      </p:sp>
      <p:pic>
        <p:nvPicPr>
          <p:cNvPr id="2050" name="Picture 2"/>
          <p:cNvPicPr>
            <a:picLocks noChangeAspect="1" noChangeArrowheads="1"/>
          </p:cNvPicPr>
          <p:nvPr/>
        </p:nvPicPr>
        <p:blipFill>
          <a:blip r:embed="rId2" cstate="print"/>
          <a:srcRect l="28346" t="26037" r="35433" b="25333"/>
          <a:stretch>
            <a:fillRect/>
          </a:stretch>
        </p:blipFill>
        <p:spPr bwMode="auto">
          <a:xfrm>
            <a:off x="436738" y="2599944"/>
            <a:ext cx="3850923" cy="3231445"/>
          </a:xfrm>
          <a:prstGeom prst="rect">
            <a:avLst/>
          </a:prstGeom>
          <a:noFill/>
          <a:ln w="9525">
            <a:noFill/>
            <a:miter lim="800000"/>
            <a:headEnd/>
            <a:tailEnd/>
          </a:ln>
        </p:spPr>
      </p:pic>
      <p:sp>
        <p:nvSpPr>
          <p:cNvPr id="6" name="Rectangle 5"/>
          <p:cNvSpPr/>
          <p:nvPr/>
        </p:nvSpPr>
        <p:spPr>
          <a:xfrm>
            <a:off x="457200" y="1962615"/>
            <a:ext cx="3810000"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chorCtr="0"/>
          <a:lstStyle/>
          <a:p>
            <a:pPr algn="ctr">
              <a:spcAft>
                <a:spcPts val="200"/>
              </a:spcAft>
              <a:buClr>
                <a:srgbClr val="646464"/>
              </a:buClr>
              <a:buSzPct val="80000"/>
            </a:pPr>
            <a:r>
              <a:rPr lang="en-US" sz="1200" b="1" dirty="0" smtClean="0">
                <a:solidFill>
                  <a:schemeClr val="bg1"/>
                </a:solidFill>
              </a:rPr>
              <a:t>Based on your settings when creating the connection</a:t>
            </a:r>
          </a:p>
        </p:txBody>
      </p:sp>
      <p:sp>
        <p:nvSpPr>
          <p:cNvPr id="7" name="Rectangle 6"/>
          <p:cNvSpPr/>
          <p:nvPr/>
        </p:nvSpPr>
        <p:spPr>
          <a:xfrm>
            <a:off x="513109" y="3506011"/>
            <a:ext cx="3011141" cy="151589"/>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8" name="Rectangle 7"/>
          <p:cNvSpPr/>
          <p:nvPr/>
        </p:nvSpPr>
        <p:spPr>
          <a:xfrm>
            <a:off x="513109" y="4749976"/>
            <a:ext cx="3011141" cy="149684"/>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9" name="Rectangle 8"/>
          <p:cNvSpPr/>
          <p:nvPr/>
        </p:nvSpPr>
        <p:spPr>
          <a:xfrm>
            <a:off x="513109" y="3968426"/>
            <a:ext cx="3011141" cy="622124"/>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10" name="Rectangle 9"/>
          <p:cNvSpPr/>
          <p:nvPr/>
        </p:nvSpPr>
        <p:spPr>
          <a:xfrm>
            <a:off x="5029200" y="1962615"/>
            <a:ext cx="3655202"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chorCtr="0"/>
          <a:lstStyle/>
          <a:p>
            <a:pPr algn="ctr">
              <a:spcAft>
                <a:spcPts val="200"/>
              </a:spcAft>
              <a:buClr>
                <a:srgbClr val="646464"/>
              </a:buClr>
              <a:buSzPct val="80000"/>
            </a:pPr>
            <a:r>
              <a:rPr lang="en-US" sz="1200" b="1" dirty="0" smtClean="0">
                <a:solidFill>
                  <a:schemeClr val="bg1"/>
                </a:solidFill>
              </a:rPr>
              <a:t>The connection is saved under </a:t>
            </a:r>
            <a:br>
              <a:rPr lang="en-US" sz="1200" b="1" dirty="0" smtClean="0">
                <a:solidFill>
                  <a:schemeClr val="bg1"/>
                </a:solidFill>
              </a:rPr>
            </a:br>
            <a:r>
              <a:rPr lang="en-US" sz="1200" b="1" i="1" dirty="0" smtClean="0">
                <a:solidFill>
                  <a:schemeClr val="bg1"/>
                </a:solidFill>
              </a:rPr>
              <a:t>My Documents &gt; My Data Sources …</a:t>
            </a:r>
          </a:p>
        </p:txBody>
      </p:sp>
      <p:sp>
        <p:nvSpPr>
          <p:cNvPr id="11" name="Rectangle 10"/>
          <p:cNvSpPr/>
          <p:nvPr/>
        </p:nvSpPr>
        <p:spPr>
          <a:xfrm>
            <a:off x="5029200" y="3644084"/>
            <a:ext cx="3655202" cy="468000"/>
          </a:xfrm>
          <a:prstGeom prst="rect">
            <a:avLst/>
          </a:prstGeom>
          <a:solidFill>
            <a:schemeClr val="tx2"/>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chorCtr="0"/>
          <a:lstStyle/>
          <a:p>
            <a:pPr algn="ctr">
              <a:spcAft>
                <a:spcPts val="200"/>
              </a:spcAft>
              <a:buClr>
                <a:srgbClr val="646464"/>
              </a:buClr>
              <a:buSzPct val="80000"/>
            </a:pPr>
            <a:r>
              <a:rPr lang="en-US" sz="1200" b="1" dirty="0" smtClean="0">
                <a:solidFill>
                  <a:schemeClr val="bg1"/>
                </a:solidFill>
              </a:rPr>
              <a:t>… and shown under “Existing </a:t>
            </a:r>
            <a:br>
              <a:rPr lang="en-US" sz="1200" b="1" dirty="0" smtClean="0">
                <a:solidFill>
                  <a:schemeClr val="bg1"/>
                </a:solidFill>
              </a:rPr>
            </a:br>
            <a:r>
              <a:rPr lang="en-US" sz="1200" b="1" dirty="0" smtClean="0">
                <a:solidFill>
                  <a:schemeClr val="bg1"/>
                </a:solidFill>
              </a:rPr>
              <a:t>Connections” in MS Excel</a:t>
            </a:r>
            <a:endParaRPr lang="en-US" sz="1200" b="1" i="1" dirty="0" smtClean="0">
              <a:solidFill>
                <a:schemeClr val="bg1"/>
              </a:solidFill>
            </a:endParaRPr>
          </a:p>
        </p:txBody>
      </p:sp>
      <p:pic>
        <p:nvPicPr>
          <p:cNvPr id="2051" name="Picture 3"/>
          <p:cNvPicPr>
            <a:picLocks noChangeAspect="1" noChangeArrowheads="1"/>
          </p:cNvPicPr>
          <p:nvPr/>
        </p:nvPicPr>
        <p:blipFill>
          <a:blip r:embed="rId3" cstate="print"/>
          <a:srcRect l="22025" t="25617" r="48945" b="62329"/>
          <a:stretch>
            <a:fillRect/>
          </a:stretch>
        </p:blipFill>
        <p:spPr bwMode="auto">
          <a:xfrm>
            <a:off x="5005141" y="2485645"/>
            <a:ext cx="3627120" cy="941400"/>
          </a:xfrm>
          <a:prstGeom prst="rect">
            <a:avLst/>
          </a:prstGeom>
          <a:noFill/>
          <a:ln w="9525">
            <a:noFill/>
            <a:miter lim="800000"/>
            <a:headEnd/>
            <a:tailEnd/>
          </a:ln>
        </p:spPr>
      </p:pic>
      <p:grpSp>
        <p:nvGrpSpPr>
          <p:cNvPr id="3" name="Group 14"/>
          <p:cNvGrpSpPr>
            <a:grpSpLocks noChangeAspect="1"/>
          </p:cNvGrpSpPr>
          <p:nvPr/>
        </p:nvGrpSpPr>
        <p:grpSpPr>
          <a:xfrm>
            <a:off x="5005142" y="4146837"/>
            <a:ext cx="3627120" cy="2067386"/>
            <a:chOff x="2181225" y="742950"/>
            <a:chExt cx="4781550" cy="2725389"/>
          </a:xfrm>
        </p:grpSpPr>
        <p:pic>
          <p:nvPicPr>
            <p:cNvPr id="2052" name="Picture 4"/>
            <p:cNvPicPr>
              <a:picLocks noChangeAspect="1" noChangeArrowheads="1"/>
            </p:cNvPicPr>
            <p:nvPr/>
          </p:nvPicPr>
          <p:blipFill>
            <a:blip r:embed="rId4" cstate="print"/>
            <a:srcRect l="32570" t="18667" r="32569" b="62152"/>
            <a:stretch>
              <a:fillRect/>
            </a:stretch>
          </p:blipFill>
          <p:spPr bwMode="auto">
            <a:xfrm>
              <a:off x="2181225" y="742950"/>
              <a:ext cx="4781550" cy="1644168"/>
            </a:xfrm>
            <a:prstGeom prst="rect">
              <a:avLst/>
            </a:prstGeom>
            <a:noFill/>
            <a:ln w="9525">
              <a:noFill/>
              <a:miter lim="800000"/>
              <a:headEnd/>
              <a:tailEnd/>
            </a:ln>
          </p:spPr>
        </p:pic>
        <p:pic>
          <p:nvPicPr>
            <p:cNvPr id="14" name="Picture 4"/>
            <p:cNvPicPr>
              <a:picLocks noChangeAspect="1" noChangeArrowheads="1"/>
            </p:cNvPicPr>
            <p:nvPr/>
          </p:nvPicPr>
          <p:blipFill>
            <a:blip r:embed="rId4" cstate="print"/>
            <a:srcRect l="32570" t="61942" r="32569" b="25444"/>
            <a:stretch>
              <a:fillRect/>
            </a:stretch>
          </p:blipFill>
          <p:spPr bwMode="auto">
            <a:xfrm>
              <a:off x="2181225" y="2387118"/>
              <a:ext cx="4781550" cy="1081221"/>
            </a:xfrm>
            <a:prstGeom prst="rect">
              <a:avLst/>
            </a:prstGeom>
            <a:noFill/>
            <a:ln w="9525">
              <a:noFill/>
              <a:miter lim="800000"/>
              <a:headEnd/>
              <a:tailEnd/>
            </a:ln>
          </p:spPr>
        </p:pic>
      </p:grpSp>
      <p:sp>
        <p:nvSpPr>
          <p:cNvPr id="16" name="Rectangle 15"/>
          <p:cNvSpPr/>
          <p:nvPr/>
        </p:nvSpPr>
        <p:spPr>
          <a:xfrm>
            <a:off x="6819265" y="3134537"/>
            <a:ext cx="1673225" cy="180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17" name="Rectangle 16"/>
          <p:cNvSpPr/>
          <p:nvPr/>
        </p:nvSpPr>
        <p:spPr>
          <a:xfrm>
            <a:off x="5392894" y="5379757"/>
            <a:ext cx="2537621" cy="144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18" name="Rectangle 17"/>
          <p:cNvSpPr/>
          <p:nvPr/>
        </p:nvSpPr>
        <p:spPr>
          <a:xfrm>
            <a:off x="5392894" y="5522631"/>
            <a:ext cx="2537621" cy="144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cxnSp>
        <p:nvCxnSpPr>
          <p:cNvPr id="20" name="Straight Connector 19"/>
          <p:cNvCxnSpPr>
            <a:stCxn id="7" idx="3"/>
            <a:endCxn id="16" idx="1"/>
          </p:cNvCxnSpPr>
          <p:nvPr/>
        </p:nvCxnSpPr>
        <p:spPr>
          <a:xfrm flipV="1">
            <a:off x="3524250" y="3224537"/>
            <a:ext cx="3295015" cy="357269"/>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3"/>
            <a:endCxn id="18" idx="1"/>
          </p:cNvCxnSpPr>
          <p:nvPr/>
        </p:nvCxnSpPr>
        <p:spPr>
          <a:xfrm>
            <a:off x="3524250" y="4279488"/>
            <a:ext cx="1868644" cy="1315143"/>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3"/>
            <a:endCxn id="17" idx="1"/>
          </p:cNvCxnSpPr>
          <p:nvPr/>
        </p:nvCxnSpPr>
        <p:spPr>
          <a:xfrm>
            <a:off x="3524250" y="4824818"/>
            <a:ext cx="1868644" cy="626939"/>
          </a:xfrm>
          <a:prstGeom prst="line">
            <a:avLst/>
          </a:prstGeom>
          <a:ln w="31750">
            <a:solidFill>
              <a:srgbClr val="0081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8885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Delete Existing Ad hoc Cube Connections (2/3) </a:t>
            </a:r>
            <a:br>
              <a:rPr lang="en-US" dirty="0" smtClean="0"/>
            </a:br>
            <a:endParaRPr lang="en-US" dirty="0"/>
          </a:p>
        </p:txBody>
      </p:sp>
      <p:sp>
        <p:nvSpPr>
          <p:cNvPr id="4" name="Text Placeholder 3"/>
          <p:cNvSpPr>
            <a:spLocks noGrp="1"/>
          </p:cNvSpPr>
          <p:nvPr>
            <p:ph type="body" sz="quarter" idx="10"/>
          </p:nvPr>
        </p:nvSpPr>
        <p:spPr/>
        <p:txBody>
          <a:bodyPr/>
          <a:lstStyle/>
          <a:p>
            <a:r>
              <a:rPr lang="en-US" dirty="0" smtClean="0"/>
              <a:t>2a) Delete connections in Excel</a:t>
            </a:r>
          </a:p>
        </p:txBody>
      </p:sp>
      <p:grpSp>
        <p:nvGrpSpPr>
          <p:cNvPr id="3" name="Group 21"/>
          <p:cNvGrpSpPr>
            <a:grpSpLocks noChangeAspect="1"/>
          </p:cNvGrpSpPr>
          <p:nvPr/>
        </p:nvGrpSpPr>
        <p:grpSpPr>
          <a:xfrm>
            <a:off x="457199" y="1863550"/>
            <a:ext cx="4506735" cy="2568749"/>
            <a:chOff x="2181225" y="742950"/>
            <a:chExt cx="4781550" cy="2725389"/>
          </a:xfrm>
        </p:grpSpPr>
        <p:pic>
          <p:nvPicPr>
            <p:cNvPr id="23" name="Picture 4"/>
            <p:cNvPicPr>
              <a:picLocks noChangeAspect="1" noChangeArrowheads="1"/>
            </p:cNvPicPr>
            <p:nvPr/>
          </p:nvPicPr>
          <p:blipFill>
            <a:blip r:embed="rId2" cstate="print"/>
            <a:srcRect l="32570" t="18667" r="32569" b="62152"/>
            <a:stretch>
              <a:fillRect/>
            </a:stretch>
          </p:blipFill>
          <p:spPr bwMode="auto">
            <a:xfrm>
              <a:off x="2181225" y="742950"/>
              <a:ext cx="4781550" cy="1644168"/>
            </a:xfrm>
            <a:prstGeom prst="rect">
              <a:avLst/>
            </a:prstGeom>
            <a:noFill/>
            <a:ln w="9525">
              <a:noFill/>
              <a:miter lim="800000"/>
              <a:headEnd/>
              <a:tailEnd/>
            </a:ln>
          </p:spPr>
        </p:pic>
        <p:pic>
          <p:nvPicPr>
            <p:cNvPr id="25" name="Picture 4"/>
            <p:cNvPicPr>
              <a:picLocks noChangeAspect="1" noChangeArrowheads="1"/>
            </p:cNvPicPr>
            <p:nvPr/>
          </p:nvPicPr>
          <p:blipFill>
            <a:blip r:embed="rId2" cstate="print"/>
            <a:srcRect l="32570" t="61942" r="32569" b="25444"/>
            <a:stretch>
              <a:fillRect/>
            </a:stretch>
          </p:blipFill>
          <p:spPr bwMode="auto">
            <a:xfrm>
              <a:off x="2181225" y="2387118"/>
              <a:ext cx="4781550" cy="1081221"/>
            </a:xfrm>
            <a:prstGeom prst="rect">
              <a:avLst/>
            </a:prstGeom>
            <a:noFill/>
            <a:ln w="9525">
              <a:noFill/>
              <a:miter lim="800000"/>
              <a:headEnd/>
              <a:tailEnd/>
            </a:ln>
          </p:spPr>
        </p:pic>
      </p:grpSp>
      <p:pic>
        <p:nvPicPr>
          <p:cNvPr id="4098" name="Picture 2"/>
          <p:cNvPicPr>
            <a:picLocks noChangeAspect="1" noChangeArrowheads="1"/>
          </p:cNvPicPr>
          <p:nvPr/>
        </p:nvPicPr>
        <p:blipFill>
          <a:blip r:embed="rId3" cstate="print"/>
          <a:srcRect l="22778" t="17218" r="21389" b="27111"/>
          <a:stretch>
            <a:fillRect/>
          </a:stretch>
        </p:blipFill>
        <p:spPr bwMode="auto">
          <a:xfrm>
            <a:off x="3508375" y="1885482"/>
            <a:ext cx="5181600" cy="3229085"/>
          </a:xfrm>
          <a:prstGeom prst="rect">
            <a:avLst/>
          </a:prstGeom>
          <a:noFill/>
          <a:ln w="9525">
            <a:noFill/>
            <a:miter lim="800000"/>
            <a:headEnd/>
            <a:tailEnd/>
          </a:ln>
        </p:spPr>
      </p:pic>
      <p:sp>
        <p:nvSpPr>
          <p:cNvPr id="26" name="Rectangle 25"/>
          <p:cNvSpPr>
            <a:spLocks noChangeArrowheads="1"/>
          </p:cNvSpPr>
          <p:nvPr/>
        </p:nvSpPr>
        <p:spPr bwMode="gray">
          <a:xfrm>
            <a:off x="933450" y="4605457"/>
            <a:ext cx="7277100" cy="1584000"/>
          </a:xfrm>
          <a:prstGeom prst="rect">
            <a:avLst/>
          </a:prstGeom>
          <a:solidFill>
            <a:srgbClr val="646464"/>
          </a:solidFill>
          <a:ln w="19050" algn="ctr">
            <a:solidFill>
              <a:srgbClr val="646464"/>
            </a:solidFill>
            <a:miter lim="800000"/>
            <a:headEnd/>
            <a:tailEnd/>
          </a:ln>
          <a:effectLst/>
        </p:spPr>
        <p:txBody>
          <a:bodyPr lIns="216000" tIns="54000" rIns="102663" bIns="52516" anchor="ctr"/>
          <a:lstStyle/>
          <a:p>
            <a:pPr marL="0" lvl="1" defTabSz="914042"/>
            <a:r>
              <a:rPr lang="en-US" sz="1600" b="1" dirty="0" smtClean="0">
                <a:solidFill>
                  <a:schemeClr val="tx2"/>
                </a:solidFill>
              </a:rPr>
              <a:t>Do the following steps</a:t>
            </a:r>
          </a:p>
          <a:p>
            <a:pPr marL="357188" lvl="1" indent="-179388" defTabSz="914042">
              <a:buSzPct val="80000"/>
              <a:buFont typeface="Arial" pitchFamily="34" charset="0"/>
              <a:buChar char="►"/>
            </a:pPr>
            <a:r>
              <a:rPr lang="en-US" sz="1200" dirty="0" smtClean="0">
                <a:solidFill>
                  <a:schemeClr val="tx2"/>
                </a:solidFill>
              </a:rPr>
              <a:t>Open “Existing Connections” in MS Excel</a:t>
            </a:r>
          </a:p>
          <a:p>
            <a:pPr marL="357188" lvl="1" indent="-179388" defTabSz="914042">
              <a:buSzPct val="80000"/>
              <a:buFont typeface="Arial" pitchFamily="34" charset="0"/>
              <a:buChar char="►"/>
            </a:pPr>
            <a:r>
              <a:rPr lang="en-US" sz="1200" dirty="0" smtClean="0">
                <a:solidFill>
                  <a:schemeClr val="tx2"/>
                </a:solidFill>
              </a:rPr>
              <a:t>Select the file/connection you want to delete</a:t>
            </a:r>
          </a:p>
          <a:p>
            <a:pPr marL="357188" lvl="1" indent="-179388" defTabSz="914042">
              <a:buSzPct val="80000"/>
              <a:buFont typeface="Arial" pitchFamily="34" charset="0"/>
              <a:buChar char="►"/>
            </a:pPr>
            <a:r>
              <a:rPr lang="en-US" sz="1200" dirty="0" smtClean="0">
                <a:solidFill>
                  <a:schemeClr val="tx2"/>
                </a:solidFill>
              </a:rPr>
              <a:t>Delete it (right click &gt; Delete) or press the Delete button and verify with “Yes”</a:t>
            </a:r>
          </a:p>
          <a:p>
            <a:pPr marL="357188" lvl="1" indent="-179388" defTabSz="914042">
              <a:buSzPct val="80000"/>
              <a:buFont typeface="Arial" pitchFamily="34" charset="0"/>
              <a:buChar char="►"/>
            </a:pPr>
            <a:r>
              <a:rPr lang="en-US" sz="1200" dirty="0" smtClean="0">
                <a:solidFill>
                  <a:schemeClr val="tx2"/>
                </a:solidFill>
              </a:rPr>
              <a:t>Click Cancel</a:t>
            </a:r>
          </a:p>
          <a:p>
            <a:pPr marL="357188" lvl="1" indent="-179388" defTabSz="914042">
              <a:buSzPct val="80000"/>
              <a:buFont typeface="Arial" pitchFamily="34" charset="0"/>
              <a:buChar char="►"/>
            </a:pPr>
            <a:endParaRPr lang="en-US" sz="1200" dirty="0" smtClean="0">
              <a:solidFill>
                <a:schemeClr val="tx2"/>
              </a:solidFill>
            </a:endParaRPr>
          </a:p>
          <a:p>
            <a:pPr marL="357188" lvl="1" indent="-179388" defTabSz="914042">
              <a:buSzPct val="80000"/>
              <a:buFont typeface="Arial" pitchFamily="34" charset="0"/>
              <a:buChar char="►"/>
            </a:pPr>
            <a:r>
              <a:rPr lang="en-US" sz="1200" dirty="0" smtClean="0">
                <a:solidFill>
                  <a:schemeClr val="tx2"/>
                </a:solidFill>
              </a:rPr>
              <a:t>It will disappear in your “Existing Connections” in MS Excel after you closed the “Existing Connections” prompt and opened it again</a:t>
            </a:r>
          </a:p>
        </p:txBody>
      </p:sp>
      <p:sp>
        <p:nvSpPr>
          <p:cNvPr id="27" name="Rectangle 26"/>
          <p:cNvSpPr/>
          <p:nvPr/>
        </p:nvSpPr>
        <p:spPr>
          <a:xfrm>
            <a:off x="541685" y="4095750"/>
            <a:ext cx="1026766" cy="252000"/>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
        <p:nvSpPr>
          <p:cNvPr id="28" name="Rectangle 27"/>
          <p:cNvSpPr/>
          <p:nvPr/>
        </p:nvSpPr>
        <p:spPr>
          <a:xfrm>
            <a:off x="4222308" y="3199224"/>
            <a:ext cx="1218847" cy="136907"/>
          </a:xfrm>
          <a:prstGeom prst="rect">
            <a:avLst/>
          </a:prstGeom>
          <a:noFill/>
          <a:ln w="190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nchorCtr="0"/>
          <a:lstStyle/>
          <a:p>
            <a:pPr algn="ctr">
              <a:spcAft>
                <a:spcPts val="200"/>
              </a:spcAft>
              <a:buClr>
                <a:srgbClr val="646464"/>
              </a:buClr>
              <a:buSzPct val="80000"/>
            </a:pPr>
            <a:endParaRPr lang="en-US" sz="1200" b="1" dirty="0" smtClean="0">
              <a:solidFill>
                <a:schemeClr val="tx1"/>
              </a:solidFill>
            </a:endParaRPr>
          </a:p>
        </p:txBody>
      </p:sp>
    </p:spTree>
    <p:extLst>
      <p:ext uri="{BB962C8B-B14F-4D97-AF65-F5344CB8AC3E}">
        <p14:creationId xmlns:p14="http://schemas.microsoft.com/office/powerpoint/2010/main" val="41429430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Delete Existing Ad hoc Cube Connections (3/3) </a:t>
            </a:r>
            <a:br>
              <a:rPr lang="en-US" dirty="0" smtClean="0"/>
            </a:br>
            <a:endParaRPr lang="en-US" dirty="0"/>
          </a:p>
        </p:txBody>
      </p:sp>
      <p:sp>
        <p:nvSpPr>
          <p:cNvPr id="4" name="Text Placeholder 3"/>
          <p:cNvSpPr>
            <a:spLocks noGrp="1"/>
          </p:cNvSpPr>
          <p:nvPr>
            <p:ph type="body" sz="quarter" idx="10"/>
          </p:nvPr>
        </p:nvSpPr>
        <p:spPr/>
        <p:txBody>
          <a:bodyPr/>
          <a:lstStyle/>
          <a:p>
            <a:r>
              <a:rPr lang="en-US" dirty="0" smtClean="0"/>
              <a:t>2b) Delete connections in Explorer</a:t>
            </a:r>
          </a:p>
        </p:txBody>
      </p:sp>
      <p:pic>
        <p:nvPicPr>
          <p:cNvPr id="3075" name="Picture 3"/>
          <p:cNvPicPr>
            <a:picLocks noChangeAspect="1" noChangeArrowheads="1"/>
          </p:cNvPicPr>
          <p:nvPr/>
        </p:nvPicPr>
        <p:blipFill>
          <a:blip r:embed="rId2" cstate="print"/>
          <a:srcRect l="21323" t="15926" r="9683" b="40036"/>
          <a:stretch>
            <a:fillRect/>
          </a:stretch>
        </p:blipFill>
        <p:spPr bwMode="auto">
          <a:xfrm>
            <a:off x="1132115" y="1856089"/>
            <a:ext cx="6879771" cy="2744486"/>
          </a:xfrm>
          <a:prstGeom prst="rect">
            <a:avLst/>
          </a:prstGeom>
          <a:noFill/>
          <a:ln w="9525">
            <a:noFill/>
            <a:miter lim="800000"/>
            <a:headEnd/>
            <a:tailEnd/>
          </a:ln>
        </p:spPr>
      </p:pic>
      <p:sp>
        <p:nvSpPr>
          <p:cNvPr id="6" name="Rectangle 5"/>
          <p:cNvSpPr>
            <a:spLocks noChangeArrowheads="1"/>
          </p:cNvSpPr>
          <p:nvPr/>
        </p:nvSpPr>
        <p:spPr bwMode="gray">
          <a:xfrm>
            <a:off x="933450" y="4889500"/>
            <a:ext cx="7277100" cy="1263691"/>
          </a:xfrm>
          <a:prstGeom prst="rect">
            <a:avLst/>
          </a:prstGeom>
          <a:solidFill>
            <a:srgbClr val="646464"/>
          </a:solidFill>
          <a:ln w="19050" algn="ctr">
            <a:solidFill>
              <a:srgbClr val="646464"/>
            </a:solidFill>
            <a:miter lim="800000"/>
            <a:headEnd/>
            <a:tailEnd/>
          </a:ln>
          <a:effectLst/>
        </p:spPr>
        <p:txBody>
          <a:bodyPr lIns="216000" tIns="54000" rIns="102663" bIns="52516" anchor="ctr"/>
          <a:lstStyle/>
          <a:p>
            <a:pPr marL="0" lvl="1" defTabSz="914042"/>
            <a:r>
              <a:rPr lang="en-US" sz="1600" b="1" dirty="0" smtClean="0">
                <a:solidFill>
                  <a:schemeClr val="tx2"/>
                </a:solidFill>
              </a:rPr>
              <a:t>Do the following steps</a:t>
            </a:r>
          </a:p>
          <a:p>
            <a:pPr marL="357188" lvl="1" indent="-179388" defTabSz="914042">
              <a:buSzPct val="80000"/>
              <a:buFont typeface="Arial" pitchFamily="34" charset="0"/>
              <a:buChar char="►"/>
            </a:pPr>
            <a:r>
              <a:rPr lang="en-US" sz="1200" dirty="0" smtClean="0">
                <a:solidFill>
                  <a:schemeClr val="tx2"/>
                </a:solidFill>
              </a:rPr>
              <a:t>Open “My Data Sources” within your “My Documents” folder</a:t>
            </a:r>
          </a:p>
          <a:p>
            <a:pPr marL="357188" lvl="1" indent="-179388" defTabSz="914042">
              <a:buSzPct val="80000"/>
              <a:buFont typeface="Arial" pitchFamily="34" charset="0"/>
              <a:buChar char="►"/>
            </a:pPr>
            <a:r>
              <a:rPr lang="en-US" sz="1200" dirty="0" smtClean="0">
                <a:solidFill>
                  <a:schemeClr val="tx2"/>
                </a:solidFill>
              </a:rPr>
              <a:t>Select the file/connection you want to delete</a:t>
            </a:r>
          </a:p>
          <a:p>
            <a:pPr marL="357188" lvl="1" indent="-179388" defTabSz="914042">
              <a:buSzPct val="80000"/>
              <a:buFont typeface="Arial" pitchFamily="34" charset="0"/>
              <a:buChar char="►"/>
            </a:pPr>
            <a:r>
              <a:rPr lang="en-US" sz="1200" dirty="0" smtClean="0">
                <a:solidFill>
                  <a:schemeClr val="tx2"/>
                </a:solidFill>
              </a:rPr>
              <a:t>Delete it (right click &gt; Delete) or press the Delete button and verify with “Yes”</a:t>
            </a:r>
          </a:p>
          <a:p>
            <a:pPr marL="357188" lvl="1" indent="-179388" defTabSz="914042">
              <a:buSzPct val="80000"/>
              <a:buFont typeface="Arial" pitchFamily="34" charset="0"/>
              <a:buChar char="►"/>
            </a:pPr>
            <a:endParaRPr lang="en-US" sz="1200" dirty="0" smtClean="0">
              <a:solidFill>
                <a:schemeClr val="tx2"/>
              </a:solidFill>
            </a:endParaRPr>
          </a:p>
          <a:p>
            <a:pPr marL="357188" lvl="1" indent="-179388" defTabSz="914042">
              <a:buSzPct val="80000"/>
              <a:buFont typeface="Arial" pitchFamily="34" charset="0"/>
              <a:buChar char="►"/>
            </a:pPr>
            <a:r>
              <a:rPr lang="en-US" sz="1200" dirty="0" smtClean="0">
                <a:solidFill>
                  <a:schemeClr val="tx2"/>
                </a:solidFill>
              </a:rPr>
              <a:t>It will disappear in your “Existing Connections” in MS Excel afterwards</a:t>
            </a:r>
          </a:p>
        </p:txBody>
      </p:sp>
    </p:spTree>
    <p:extLst>
      <p:ext uri="{BB962C8B-B14F-4D97-AF65-F5344CB8AC3E}">
        <p14:creationId xmlns:p14="http://schemas.microsoft.com/office/powerpoint/2010/main" val="17538856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5" name="Rectangle 5">
            <a:hlinkClick r:id="rId2" action="ppaction://hlinksldjump"/>
          </p:cNvPr>
          <p:cNvSpPr>
            <a:spLocks noChangeArrowheads="1"/>
          </p:cNvSpPr>
          <p:nvPr/>
        </p:nvSpPr>
        <p:spPr bwMode="gray">
          <a:xfrm>
            <a:off x="826707" y="29486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4.</a:t>
            </a:r>
            <a:endParaRPr lang="en-GB" b="0" dirty="0">
              <a:solidFill>
                <a:schemeClr val="bg2"/>
              </a:solidFill>
            </a:endParaRPr>
          </a:p>
        </p:txBody>
      </p:sp>
      <p:sp>
        <p:nvSpPr>
          <p:cNvPr id="6" name="Rectangle 6">
            <a:hlinkClick r:id="rId2" action="ppaction://hlinksldjump"/>
          </p:cNvPr>
          <p:cNvSpPr>
            <a:spLocks noChangeArrowheads="1"/>
          </p:cNvSpPr>
          <p:nvPr/>
        </p:nvSpPr>
        <p:spPr bwMode="gray">
          <a:xfrm>
            <a:off x="1520380" y="29486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Manage Existing Connections</a:t>
            </a:r>
            <a:endParaRPr lang="en-GB" b="0" dirty="0">
              <a:solidFill>
                <a:schemeClr val="bg2"/>
              </a:solidFill>
            </a:endParaRPr>
          </a:p>
        </p:txBody>
      </p:sp>
      <p:grpSp>
        <p:nvGrpSpPr>
          <p:cNvPr id="3" name="Group 22"/>
          <p:cNvGrpSpPr/>
          <p:nvPr/>
        </p:nvGrpSpPr>
        <p:grpSpPr>
          <a:xfrm>
            <a:off x="826707" y="4484204"/>
            <a:ext cx="7487872" cy="446353"/>
            <a:chOff x="826707" y="4929678"/>
            <a:chExt cx="7487872" cy="446353"/>
          </a:xfrm>
        </p:grpSpPr>
        <p:sp>
          <p:nvSpPr>
            <p:cNvPr id="9" name="Rectangle 9">
              <a:hlinkClick r:id="" action="ppaction://noaction"/>
            </p:cNvPr>
            <p:cNvSpPr>
              <a:spLocks noChangeArrowheads="1"/>
            </p:cNvSpPr>
            <p:nvPr/>
          </p:nvSpPr>
          <p:spPr bwMode="gray">
            <a:xfrm>
              <a:off x="826707" y="4929678"/>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7.</a:t>
              </a:r>
              <a:endParaRPr lang="en-GB" b="0" dirty="0">
                <a:solidFill>
                  <a:schemeClr val="bg2"/>
                </a:solidFill>
              </a:endParaRPr>
            </a:p>
          </p:txBody>
        </p:sp>
        <p:sp>
          <p:nvSpPr>
            <p:cNvPr id="10" name="Rectangle 10">
              <a:hlinkClick r:id="" action="ppaction://noaction"/>
            </p:cNvPr>
            <p:cNvSpPr>
              <a:spLocks noChangeArrowheads="1"/>
            </p:cNvSpPr>
            <p:nvPr/>
          </p:nvSpPr>
          <p:spPr bwMode="gray">
            <a:xfrm>
              <a:off x="1520380" y="4929678"/>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Cube Formulas for Data Retrieval</a:t>
              </a:r>
              <a:endParaRPr lang="en-GB" dirty="0">
                <a:solidFill>
                  <a:schemeClr val="bg2"/>
                </a:solidFill>
              </a:endParaRPr>
            </a:p>
          </p:txBody>
        </p:sp>
      </p:grpSp>
      <p:sp>
        <p:nvSpPr>
          <p:cNvPr id="11" name="Rectangle 9">
            <a:hlinkClick r:id="" action="ppaction://noaction"/>
          </p:cNvPr>
          <p:cNvSpPr>
            <a:spLocks noChangeArrowheads="1"/>
          </p:cNvSpPr>
          <p:nvPr/>
        </p:nvSpPr>
        <p:spPr bwMode="gray">
          <a:xfrm>
            <a:off x="826707" y="1450189"/>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1.</a:t>
            </a:r>
            <a:endParaRPr lang="en-GB" b="0" dirty="0">
              <a:solidFill>
                <a:schemeClr val="bg2"/>
              </a:solidFill>
            </a:endParaRPr>
          </a:p>
        </p:txBody>
      </p:sp>
      <p:sp>
        <p:nvSpPr>
          <p:cNvPr id="12" name="Rectangle 10">
            <a:hlinkClick r:id="" action="ppaction://noaction"/>
          </p:cNvPr>
          <p:cNvSpPr>
            <a:spLocks noChangeArrowheads="1"/>
          </p:cNvSpPr>
          <p:nvPr/>
        </p:nvSpPr>
        <p:spPr bwMode="gray">
          <a:xfrm>
            <a:off x="1520380" y="1450189"/>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Financial Reporting Dimensions Overview</a:t>
            </a:r>
            <a:endParaRPr lang="en-GB" dirty="0">
              <a:solidFill>
                <a:schemeClr val="bg2"/>
              </a:solidFill>
            </a:endParaRPr>
          </a:p>
        </p:txBody>
      </p:sp>
      <p:grpSp>
        <p:nvGrpSpPr>
          <p:cNvPr id="4" name="Group 13"/>
          <p:cNvGrpSpPr/>
          <p:nvPr/>
        </p:nvGrpSpPr>
        <p:grpSpPr>
          <a:xfrm>
            <a:off x="826707" y="1949301"/>
            <a:ext cx="7487872" cy="446353"/>
            <a:chOff x="955357" y="3452750"/>
            <a:chExt cx="7487872" cy="446353"/>
          </a:xfrm>
          <a:solidFill>
            <a:schemeClr val="accent3"/>
          </a:solidFill>
        </p:grpSpPr>
        <p:sp>
          <p:nvSpPr>
            <p:cNvPr id="15" name="Rectangle 9">
              <a:hlinkClick r:id="" action="ppaction://noaction"/>
            </p:cNvPr>
            <p:cNvSpPr>
              <a:spLocks noChangeArrowheads="1"/>
            </p:cNvSpPr>
            <p:nvPr/>
          </p:nvSpPr>
          <p:spPr bwMode="gray">
            <a:xfrm>
              <a:off x="955357" y="3452750"/>
              <a:ext cx="532133" cy="446353"/>
            </a:xfrm>
            <a:prstGeom prst="rect">
              <a:avLst/>
            </a:prstGeom>
            <a:grp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2.</a:t>
              </a:r>
              <a:endParaRPr lang="en-GB" b="0" dirty="0">
                <a:solidFill>
                  <a:schemeClr val="bg2"/>
                </a:solidFill>
              </a:endParaRPr>
            </a:p>
          </p:txBody>
        </p:sp>
        <p:sp>
          <p:nvSpPr>
            <p:cNvPr id="16" name="Rectangle 10">
              <a:hlinkClick r:id="" action="ppaction://noaction"/>
            </p:cNvPr>
            <p:cNvSpPr>
              <a:spLocks noChangeArrowheads="1"/>
            </p:cNvSpPr>
            <p:nvPr/>
          </p:nvSpPr>
          <p:spPr bwMode="gray">
            <a:xfrm>
              <a:off x="1649030" y="3452750"/>
              <a:ext cx="6794199" cy="446353"/>
            </a:xfrm>
            <a:prstGeom prst="rect">
              <a:avLst/>
            </a:prstGeom>
            <a:grp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Differences to GFIS_FR</a:t>
              </a:r>
              <a:endParaRPr lang="en-GB" dirty="0">
                <a:solidFill>
                  <a:schemeClr val="bg2"/>
                </a:solidFill>
              </a:endParaRPr>
            </a:p>
          </p:txBody>
        </p:sp>
      </p:grpSp>
      <p:sp>
        <p:nvSpPr>
          <p:cNvPr id="17" name="Rectangle 9">
            <a:hlinkClick r:id="" action="ppaction://noaction"/>
          </p:cNvPr>
          <p:cNvSpPr>
            <a:spLocks noChangeArrowheads="1"/>
          </p:cNvSpPr>
          <p:nvPr/>
        </p:nvSpPr>
        <p:spPr bwMode="gray">
          <a:xfrm>
            <a:off x="826707" y="2454180"/>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3.</a:t>
            </a:r>
            <a:endParaRPr lang="en-GB" b="0" dirty="0">
              <a:solidFill>
                <a:schemeClr val="bg2"/>
              </a:solidFill>
            </a:endParaRPr>
          </a:p>
        </p:txBody>
      </p:sp>
      <p:sp>
        <p:nvSpPr>
          <p:cNvPr id="18" name="Rectangle 10">
            <a:hlinkClick r:id="" action="ppaction://noaction"/>
          </p:cNvPr>
          <p:cNvSpPr>
            <a:spLocks noChangeArrowheads="1"/>
          </p:cNvSpPr>
          <p:nvPr/>
        </p:nvSpPr>
        <p:spPr bwMode="gray">
          <a:xfrm>
            <a:off x="1520380" y="2454180"/>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US" dirty="0" smtClean="0">
                <a:solidFill>
                  <a:schemeClr val="bg2"/>
                </a:solidFill>
              </a:rPr>
              <a:t>Log In to the Ad Hoc Cube </a:t>
            </a:r>
            <a:endParaRPr lang="en-GB" dirty="0">
              <a:solidFill>
                <a:schemeClr val="bg2"/>
              </a:solidFill>
            </a:endParaRPr>
          </a:p>
        </p:txBody>
      </p:sp>
      <p:sp>
        <p:nvSpPr>
          <p:cNvPr id="19" name="Rectangle 5">
            <a:hlinkClick r:id="rId2" action="ppaction://hlinksldjump"/>
          </p:cNvPr>
          <p:cNvSpPr>
            <a:spLocks noChangeArrowheads="1"/>
          </p:cNvSpPr>
          <p:nvPr/>
        </p:nvSpPr>
        <p:spPr bwMode="gray">
          <a:xfrm>
            <a:off x="826707" y="3444780"/>
            <a:ext cx="532133" cy="446353"/>
          </a:xfrm>
          <a:prstGeom prst="rect">
            <a:avLst/>
          </a:prstGeom>
          <a:solidFill>
            <a:schemeClr val="accent2"/>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5.</a:t>
            </a:r>
            <a:endParaRPr lang="en-GB" b="0" dirty="0">
              <a:solidFill>
                <a:schemeClr val="bg2"/>
              </a:solidFill>
            </a:endParaRPr>
          </a:p>
        </p:txBody>
      </p:sp>
      <p:sp>
        <p:nvSpPr>
          <p:cNvPr id="20" name="Rectangle 6">
            <a:hlinkClick r:id="rId2" action="ppaction://hlinksldjump"/>
          </p:cNvPr>
          <p:cNvSpPr>
            <a:spLocks noChangeArrowheads="1"/>
          </p:cNvSpPr>
          <p:nvPr/>
        </p:nvSpPr>
        <p:spPr bwMode="gray">
          <a:xfrm>
            <a:off x="1520380" y="3444780"/>
            <a:ext cx="6794199" cy="446353"/>
          </a:xfrm>
          <a:prstGeom prst="rect">
            <a:avLst/>
          </a:prstGeom>
          <a:solidFill>
            <a:schemeClr val="accent2"/>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Create Ad Hoc Analysis</a:t>
            </a:r>
            <a:endParaRPr lang="en-GB" dirty="0">
              <a:solidFill>
                <a:schemeClr val="bg2"/>
              </a:solidFill>
            </a:endParaRPr>
          </a:p>
        </p:txBody>
      </p:sp>
      <p:sp>
        <p:nvSpPr>
          <p:cNvPr id="21" name="Rectangle 5">
            <a:hlinkClick r:id="rId2" action="ppaction://hlinksldjump"/>
          </p:cNvPr>
          <p:cNvSpPr>
            <a:spLocks noChangeArrowheads="1"/>
          </p:cNvSpPr>
          <p:nvPr/>
        </p:nvSpPr>
        <p:spPr bwMode="gray">
          <a:xfrm>
            <a:off x="826707" y="3939261"/>
            <a:ext cx="532133" cy="446353"/>
          </a:xfrm>
          <a:prstGeom prst="rect">
            <a:avLst/>
          </a:prstGeom>
          <a:solidFill>
            <a:schemeClr val="accent3"/>
          </a:solidFill>
          <a:ln w="9525" algn="ctr">
            <a:noFill/>
            <a:miter lim="800000"/>
            <a:headEnd/>
            <a:tailEnd/>
          </a:ln>
        </p:spPr>
        <p:txBody>
          <a:bodyPr lIns="78885" tIns="41020" rIns="78885" bIns="41020" anchor="ctr"/>
          <a:lstStyle/>
          <a:p>
            <a:pPr algn="ctr" defTabSz="872436">
              <a:buClr>
                <a:schemeClr val="hlink"/>
              </a:buClr>
              <a:buSzPct val="75000"/>
            </a:pPr>
            <a:r>
              <a:rPr lang="en-GB" dirty="0" smtClean="0">
                <a:solidFill>
                  <a:schemeClr val="bg2"/>
                </a:solidFill>
              </a:rPr>
              <a:t>6.</a:t>
            </a:r>
            <a:endParaRPr lang="en-GB" b="0" dirty="0">
              <a:solidFill>
                <a:schemeClr val="bg2"/>
              </a:solidFill>
            </a:endParaRPr>
          </a:p>
        </p:txBody>
      </p:sp>
      <p:sp>
        <p:nvSpPr>
          <p:cNvPr id="22" name="Rectangle 6">
            <a:hlinkClick r:id="rId2" action="ppaction://hlinksldjump"/>
          </p:cNvPr>
          <p:cNvSpPr>
            <a:spLocks noChangeArrowheads="1"/>
          </p:cNvSpPr>
          <p:nvPr/>
        </p:nvSpPr>
        <p:spPr bwMode="gray">
          <a:xfrm>
            <a:off x="1520380" y="3939261"/>
            <a:ext cx="6794199" cy="446353"/>
          </a:xfrm>
          <a:prstGeom prst="rect">
            <a:avLst/>
          </a:prstGeom>
          <a:solidFill>
            <a:schemeClr val="accent3"/>
          </a:solidFill>
          <a:ln w="9525" algn="ctr">
            <a:noFill/>
            <a:miter lim="800000"/>
            <a:headEnd/>
            <a:tailEnd/>
          </a:ln>
        </p:spPr>
        <p:txBody>
          <a:bodyPr lIns="141993" tIns="41020" rIns="141993" bIns="41020" anchor="ctr"/>
          <a:lstStyle/>
          <a:p>
            <a:pPr defTabSz="872436">
              <a:buClr>
                <a:schemeClr val="hlink"/>
              </a:buClr>
              <a:buSzPct val="75000"/>
            </a:pPr>
            <a:r>
              <a:rPr lang="en-GB" dirty="0" smtClean="0">
                <a:solidFill>
                  <a:schemeClr val="bg2"/>
                </a:solidFill>
              </a:rPr>
              <a:t>Ad Hoc Excel Functionality</a:t>
            </a:r>
            <a:endParaRPr lang="en-GB" dirty="0">
              <a:solidFill>
                <a:schemeClr val="bg2"/>
              </a:solidFill>
            </a:endParaRPr>
          </a:p>
        </p:txBody>
      </p:sp>
      <p:sp>
        <p:nvSpPr>
          <p:cNvPr id="24" name="Right Arrow 23"/>
          <p:cNvSpPr/>
          <p:nvPr/>
        </p:nvSpPr>
        <p:spPr>
          <a:xfrm>
            <a:off x="114300" y="3505200"/>
            <a:ext cx="609600" cy="381000"/>
          </a:xfrm>
          <a:prstGeom prst="rightArrow">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2"/>
              </a:solidFill>
            </a:endParaRPr>
          </a:p>
        </p:txBody>
      </p:sp>
    </p:spTree>
    <p:extLst>
      <p:ext uri="{BB962C8B-B14F-4D97-AF65-F5344CB8AC3E}">
        <p14:creationId xmlns:p14="http://schemas.microsoft.com/office/powerpoint/2010/main" val="3565010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1"/>
          <p:cNvPicPr>
            <a:picLocks noChangeAspect="1" noChangeArrowheads="1"/>
          </p:cNvPicPr>
          <p:nvPr/>
        </p:nvPicPr>
        <p:blipFill>
          <a:blip r:embed="rId3" cstate="print"/>
          <a:srcRect/>
          <a:stretch>
            <a:fillRect/>
          </a:stretch>
        </p:blipFill>
        <p:spPr bwMode="auto">
          <a:xfrm>
            <a:off x="1678169" y="1845292"/>
            <a:ext cx="5659717" cy="4267200"/>
          </a:xfrm>
          <a:prstGeom prst="rect">
            <a:avLst/>
          </a:prstGeom>
          <a:noFill/>
          <a:ln w="9525">
            <a:noFill/>
            <a:miter lim="800000"/>
            <a:headEnd/>
            <a:tailEnd/>
          </a:ln>
        </p:spPr>
      </p:pic>
      <p:sp>
        <p:nvSpPr>
          <p:cNvPr id="47" name="Rectangle 46"/>
          <p:cNvSpPr/>
          <p:nvPr/>
        </p:nvSpPr>
        <p:spPr>
          <a:xfrm>
            <a:off x="1687990" y="2655705"/>
            <a:ext cx="3566160" cy="3437004"/>
          </a:xfrm>
          <a:prstGeom prst="rect">
            <a:avLst/>
          </a:prstGeom>
          <a:solidFill>
            <a:schemeClr val="accent3">
              <a:alpha val="0"/>
            </a:schemeClr>
          </a:solidFill>
          <a:ln w="317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 name="Title 1"/>
          <p:cNvSpPr>
            <a:spLocks noGrp="1"/>
          </p:cNvSpPr>
          <p:nvPr>
            <p:ph type="title"/>
          </p:nvPr>
        </p:nvSpPr>
        <p:spPr/>
        <p:txBody>
          <a:bodyPr/>
          <a:lstStyle/>
          <a:p>
            <a:r>
              <a:rPr lang="en-US" dirty="0" smtClean="0"/>
              <a:t>Layout of Ad Hoc Analysis Work Environment</a:t>
            </a:r>
            <a:endParaRPr lang="en-US" dirty="0"/>
          </a:p>
        </p:txBody>
      </p:sp>
      <p:sp>
        <p:nvSpPr>
          <p:cNvPr id="4" name="Text Placeholder 3"/>
          <p:cNvSpPr>
            <a:spLocks noGrp="1"/>
          </p:cNvSpPr>
          <p:nvPr>
            <p:ph type="body" sz="quarter" idx="10"/>
          </p:nvPr>
        </p:nvSpPr>
        <p:spPr>
          <a:xfrm>
            <a:off x="457200" y="1000156"/>
            <a:ext cx="8229600" cy="533400"/>
          </a:xfrm>
        </p:spPr>
        <p:txBody>
          <a:bodyPr/>
          <a:lstStyle/>
          <a:p>
            <a:r>
              <a:rPr lang="en-US" dirty="0" smtClean="0"/>
              <a:t>Users can build a pivot table by using the ‘PivotTable Field List’ panel </a:t>
            </a:r>
          </a:p>
        </p:txBody>
      </p:sp>
      <p:sp>
        <p:nvSpPr>
          <p:cNvPr id="6" name="Rectangle 5"/>
          <p:cNvSpPr/>
          <p:nvPr/>
        </p:nvSpPr>
        <p:spPr>
          <a:xfrm>
            <a:off x="3429000" y="2787888"/>
            <a:ext cx="1447800" cy="2400657"/>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Select the dimensions that you want to incorporate within your table to build a report.</a:t>
            </a:r>
          </a:p>
          <a:p>
            <a:pPr marL="117475" indent="-117475" defTabSz="914042">
              <a:buClr>
                <a:schemeClr val="accent2"/>
              </a:buClr>
              <a:buSzPct val="75000"/>
              <a:buFont typeface="Arial" pitchFamily="34" charset="0"/>
              <a:buChar char="►"/>
            </a:pPr>
            <a:r>
              <a:rPr lang="en-GB" sz="1000" dirty="0" smtClean="0">
                <a:solidFill>
                  <a:schemeClr val="bg1"/>
                </a:solidFill>
              </a:rPr>
              <a:t>One or multiple elements can be selected within each dimension</a:t>
            </a:r>
          </a:p>
          <a:p>
            <a:pPr marL="109538" indent="-109538" defTabSz="914042">
              <a:buClr>
                <a:schemeClr val="accent2"/>
              </a:buClr>
              <a:buSzPct val="75000"/>
              <a:buFont typeface="Arial" pitchFamily="34" charset="0"/>
              <a:buChar char="►"/>
            </a:pPr>
            <a:r>
              <a:rPr lang="en-GB" sz="1000" dirty="0" smtClean="0">
                <a:solidFill>
                  <a:schemeClr val="bg1"/>
                </a:solidFill>
              </a:rPr>
              <a:t>The dimensions selected in this section will dictate the data that is displayed within the table</a:t>
            </a:r>
          </a:p>
        </p:txBody>
      </p:sp>
      <p:sp>
        <p:nvSpPr>
          <p:cNvPr id="7" name="Rectangle 6"/>
          <p:cNvSpPr/>
          <p:nvPr/>
        </p:nvSpPr>
        <p:spPr>
          <a:xfrm>
            <a:off x="5257800" y="2679151"/>
            <a:ext cx="990600" cy="3437004"/>
          </a:xfrm>
          <a:prstGeom prst="rect">
            <a:avLst/>
          </a:prstGeom>
          <a:solidFill>
            <a:schemeClr val="accent3">
              <a:alpha val="0"/>
            </a:schemeClr>
          </a:solidFill>
          <a:ln w="317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8" name="Straight Connector 7"/>
          <p:cNvCxnSpPr>
            <a:stCxn id="6" idx="3"/>
            <a:endCxn id="7" idx="1"/>
          </p:cNvCxnSpPr>
          <p:nvPr/>
        </p:nvCxnSpPr>
        <p:spPr>
          <a:xfrm>
            <a:off x="4876800" y="3988217"/>
            <a:ext cx="381000" cy="409436"/>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543800" y="2798872"/>
            <a:ext cx="1371600" cy="3170099"/>
          </a:xfrm>
          <a:prstGeom prst="rect">
            <a:avLst/>
          </a:prstGeom>
          <a:ln w="19050">
            <a:solidFill>
              <a:srgbClr val="0081AE"/>
            </a:solidFill>
          </a:ln>
        </p:spPr>
        <p:txBody>
          <a:bodyPr wrap="square">
            <a:spAutoFit/>
          </a:bodyPr>
          <a:lstStyle/>
          <a:p>
            <a:pPr defTabSz="914042">
              <a:buClr>
                <a:schemeClr val="tx1"/>
              </a:buClr>
              <a:buSzPct val="75000"/>
            </a:pPr>
            <a:r>
              <a:rPr lang="en-GB" sz="1000" dirty="0" smtClean="0">
                <a:solidFill>
                  <a:schemeClr val="bg1"/>
                </a:solidFill>
              </a:rPr>
              <a:t>The dimensions/ ’fields’ selected in the ‘PivotTable Field List’ will be automatically placed in one of these four quadrants.</a:t>
            </a:r>
          </a:p>
          <a:p>
            <a:pPr marL="117475" indent="-117475" defTabSz="914042">
              <a:buClr>
                <a:schemeClr val="accent2"/>
              </a:buClr>
              <a:buSzPct val="75000"/>
              <a:buFont typeface="Arial" pitchFamily="34" charset="0"/>
              <a:buChar char="►"/>
            </a:pPr>
            <a:r>
              <a:rPr lang="en-GB" sz="1000" dirty="0" smtClean="0">
                <a:solidFill>
                  <a:schemeClr val="bg1"/>
                </a:solidFill>
              </a:rPr>
              <a:t>Only dimensions with a summation sign will be placed in the ‘Values’ quadrant</a:t>
            </a:r>
          </a:p>
          <a:p>
            <a:pPr marL="109538" indent="-109538" defTabSz="914042">
              <a:buClr>
                <a:schemeClr val="accent2"/>
              </a:buClr>
              <a:buSzPct val="75000"/>
              <a:buFont typeface="Arial" pitchFamily="34" charset="0"/>
              <a:buChar char="►"/>
            </a:pPr>
            <a:r>
              <a:rPr lang="en-GB" sz="1000" dirty="0" smtClean="0">
                <a:solidFill>
                  <a:schemeClr val="bg1"/>
                </a:solidFill>
              </a:rPr>
              <a:t>The user can drag and drop selections between ‘Report Filter’, ‘Row Labels’, and ‘Column Labels’ to customize the table</a:t>
            </a:r>
          </a:p>
        </p:txBody>
      </p:sp>
      <p:cxnSp>
        <p:nvCxnSpPr>
          <p:cNvPr id="16" name="Straight Connector 15"/>
          <p:cNvCxnSpPr>
            <a:endCxn id="15" idx="1"/>
          </p:cNvCxnSpPr>
          <p:nvPr/>
        </p:nvCxnSpPr>
        <p:spPr>
          <a:xfrm>
            <a:off x="7304088" y="4383921"/>
            <a:ext cx="239712" cy="1"/>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52400" y="4174152"/>
            <a:ext cx="1447800" cy="400110"/>
          </a:xfrm>
          <a:prstGeom prst="rect">
            <a:avLst/>
          </a:prstGeom>
          <a:solidFill>
            <a:schemeClr val="tx2"/>
          </a:solidFill>
          <a:ln w="19050">
            <a:solidFill>
              <a:srgbClr val="0081AE"/>
            </a:solidFill>
          </a:ln>
        </p:spPr>
        <p:txBody>
          <a:bodyPr wrap="square">
            <a:spAutoFit/>
          </a:bodyPr>
          <a:lstStyle/>
          <a:p>
            <a:pPr algn="ctr" defTabSz="914042">
              <a:buClr>
                <a:schemeClr val="tx1"/>
              </a:buClr>
              <a:buSzPct val="75000"/>
            </a:pPr>
            <a:r>
              <a:rPr lang="en-GB" sz="1000" dirty="0" smtClean="0">
                <a:solidFill>
                  <a:schemeClr val="bg1"/>
                </a:solidFill>
              </a:rPr>
              <a:t>PivotTable Workspace</a:t>
            </a:r>
          </a:p>
        </p:txBody>
      </p:sp>
      <p:sp>
        <p:nvSpPr>
          <p:cNvPr id="24" name="Rectangle 23"/>
          <p:cNvSpPr/>
          <p:nvPr/>
        </p:nvSpPr>
        <p:spPr>
          <a:xfrm>
            <a:off x="152400" y="2046305"/>
            <a:ext cx="1447800" cy="400110"/>
          </a:xfrm>
          <a:prstGeom prst="rect">
            <a:avLst/>
          </a:prstGeom>
          <a:solidFill>
            <a:schemeClr val="tx2"/>
          </a:solidFill>
          <a:ln w="19050">
            <a:solidFill>
              <a:srgbClr val="0081AE"/>
            </a:solidFill>
          </a:ln>
        </p:spPr>
        <p:txBody>
          <a:bodyPr wrap="square">
            <a:spAutoFit/>
          </a:bodyPr>
          <a:lstStyle/>
          <a:p>
            <a:pPr algn="ctr" defTabSz="914042">
              <a:buClr>
                <a:schemeClr val="tx1"/>
              </a:buClr>
              <a:buSzPct val="75000"/>
            </a:pPr>
            <a:r>
              <a:rPr lang="en-GB" sz="1000" dirty="0" smtClean="0">
                <a:solidFill>
                  <a:schemeClr val="bg1"/>
                </a:solidFill>
              </a:rPr>
              <a:t>PivotTable Ribbon/Toolbar</a:t>
            </a:r>
          </a:p>
        </p:txBody>
      </p:sp>
      <p:sp>
        <p:nvSpPr>
          <p:cNvPr id="28" name="Rectangle 27"/>
          <p:cNvSpPr/>
          <p:nvPr/>
        </p:nvSpPr>
        <p:spPr>
          <a:xfrm>
            <a:off x="5147932" y="6201481"/>
            <a:ext cx="1219200" cy="400110"/>
          </a:xfrm>
          <a:prstGeom prst="rect">
            <a:avLst/>
          </a:prstGeom>
          <a:solidFill>
            <a:schemeClr val="tx2"/>
          </a:solidFill>
          <a:ln w="19050">
            <a:solidFill>
              <a:srgbClr val="0081AE"/>
            </a:solidFill>
          </a:ln>
        </p:spPr>
        <p:txBody>
          <a:bodyPr wrap="square">
            <a:spAutoFit/>
          </a:bodyPr>
          <a:lstStyle/>
          <a:p>
            <a:pPr algn="ctr" defTabSz="914042">
              <a:buClr>
                <a:schemeClr val="tx1"/>
              </a:buClr>
              <a:buSzPct val="75000"/>
            </a:pPr>
            <a:r>
              <a:rPr lang="en-GB" sz="1000" dirty="0" smtClean="0">
                <a:solidFill>
                  <a:schemeClr val="bg1"/>
                </a:solidFill>
              </a:rPr>
              <a:t>PivotTable Field List</a:t>
            </a:r>
          </a:p>
        </p:txBody>
      </p:sp>
      <p:cxnSp>
        <p:nvCxnSpPr>
          <p:cNvPr id="22" name="Straight Connector 21"/>
          <p:cNvCxnSpPr>
            <a:endCxn id="24" idx="3"/>
          </p:cNvCxnSpPr>
          <p:nvPr/>
        </p:nvCxnSpPr>
        <p:spPr>
          <a:xfrm flipH="1">
            <a:off x="1600200" y="2245811"/>
            <a:ext cx="99950" cy="549"/>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47" idx="1"/>
            <a:endCxn id="20" idx="3"/>
          </p:cNvCxnSpPr>
          <p:nvPr/>
        </p:nvCxnSpPr>
        <p:spPr>
          <a:xfrm flipH="1">
            <a:off x="1600200" y="4374207"/>
            <a:ext cx="87790" cy="0"/>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7" idx="2"/>
            <a:endCxn id="28" idx="0"/>
          </p:cNvCxnSpPr>
          <p:nvPr/>
        </p:nvCxnSpPr>
        <p:spPr>
          <a:xfrm>
            <a:off x="5753100" y="6116155"/>
            <a:ext cx="4432" cy="85326"/>
          </a:xfrm>
          <a:prstGeom prst="line">
            <a:avLst/>
          </a:prstGeom>
          <a:ln w="25400">
            <a:solidFill>
              <a:srgbClr val="0081AE"/>
            </a:solidFill>
            <a:tailEnd type="non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48401" y="2667428"/>
            <a:ext cx="1055688" cy="3437004"/>
          </a:xfrm>
          <a:prstGeom prst="rect">
            <a:avLst/>
          </a:prstGeom>
          <a:solidFill>
            <a:schemeClr val="accent3">
              <a:alpha val="0"/>
            </a:schemeClr>
          </a:solidFill>
          <a:ln w="317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8" name="Rectangle 47"/>
          <p:cNvSpPr/>
          <p:nvPr/>
        </p:nvSpPr>
        <p:spPr>
          <a:xfrm>
            <a:off x="1687990" y="1830866"/>
            <a:ext cx="5616098" cy="813816"/>
          </a:xfrm>
          <a:prstGeom prst="rect">
            <a:avLst/>
          </a:prstGeom>
          <a:solidFill>
            <a:schemeClr val="accent3">
              <a:alpha val="0"/>
            </a:schemeClr>
          </a:solidFill>
          <a:ln w="3175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1569309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3"/>
          <p:cNvPicPr>
            <a:picLocks noChangeAspect="1" noChangeArrowheads="1"/>
          </p:cNvPicPr>
          <p:nvPr/>
        </p:nvPicPr>
        <p:blipFill>
          <a:blip r:embed="rId2" cstate="print"/>
          <a:srcRect/>
          <a:stretch>
            <a:fillRect/>
          </a:stretch>
        </p:blipFill>
        <p:spPr bwMode="auto">
          <a:xfrm>
            <a:off x="6344050" y="3646967"/>
            <a:ext cx="2342750" cy="2468880"/>
          </a:xfrm>
          <a:prstGeom prst="rect">
            <a:avLst/>
          </a:prstGeom>
          <a:noFill/>
          <a:ln w="9525">
            <a:noFill/>
            <a:miter lim="800000"/>
            <a:headEnd/>
            <a:tailEnd/>
          </a:ln>
        </p:spPr>
      </p:pic>
      <p:pic>
        <p:nvPicPr>
          <p:cNvPr id="5125" name="Picture 5"/>
          <p:cNvPicPr>
            <a:picLocks noChangeAspect="1" noChangeArrowheads="1"/>
          </p:cNvPicPr>
          <p:nvPr/>
        </p:nvPicPr>
        <p:blipFill>
          <a:blip r:embed="rId3" cstate="print"/>
          <a:srcRect/>
          <a:stretch>
            <a:fillRect/>
          </a:stretch>
        </p:blipFill>
        <p:spPr bwMode="auto">
          <a:xfrm>
            <a:off x="690723" y="3637178"/>
            <a:ext cx="2295144" cy="252404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PivotTable Field List</a:t>
            </a:r>
            <a:endParaRPr lang="en-US" dirty="0"/>
          </a:p>
        </p:txBody>
      </p:sp>
      <p:sp>
        <p:nvSpPr>
          <p:cNvPr id="12" name="Text Placeholder 11"/>
          <p:cNvSpPr>
            <a:spLocks noGrp="1"/>
          </p:cNvSpPr>
          <p:nvPr>
            <p:ph type="body" sz="quarter" idx="10"/>
          </p:nvPr>
        </p:nvSpPr>
        <p:spPr>
          <a:xfrm>
            <a:off x="457200" y="847757"/>
            <a:ext cx="8229600" cy="533400"/>
          </a:xfrm>
        </p:spPr>
        <p:txBody>
          <a:bodyPr/>
          <a:lstStyle/>
          <a:p>
            <a:pPr>
              <a:spcAft>
                <a:spcPts val="0"/>
              </a:spcAft>
            </a:pPr>
            <a:r>
              <a:rPr lang="en-US" dirty="0" smtClean="0"/>
              <a:t>Users can alter the layout of the PivotTable Field List based on personal preferences</a:t>
            </a:r>
          </a:p>
          <a:p>
            <a:pPr>
              <a:spcBef>
                <a:spcPts val="0"/>
              </a:spcBef>
            </a:pPr>
            <a:endParaRPr lang="en-US" sz="1400" dirty="0" smtClean="0"/>
          </a:p>
          <a:p>
            <a:endParaRPr lang="en-US" dirty="0" smtClean="0"/>
          </a:p>
        </p:txBody>
      </p:sp>
      <p:sp>
        <p:nvSpPr>
          <p:cNvPr id="24" name="Rectangle 23"/>
          <p:cNvSpPr/>
          <p:nvPr/>
        </p:nvSpPr>
        <p:spPr>
          <a:xfrm>
            <a:off x="2067465" y="3646052"/>
            <a:ext cx="910740" cy="2504403"/>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5" name="Rectangle 24"/>
          <p:cNvSpPr/>
          <p:nvPr/>
        </p:nvSpPr>
        <p:spPr>
          <a:xfrm>
            <a:off x="7620000" y="3646051"/>
            <a:ext cx="1045534" cy="2468880"/>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5123" name="Picture 3"/>
          <p:cNvPicPr>
            <a:picLocks noChangeAspect="1" noChangeArrowheads="1"/>
          </p:cNvPicPr>
          <p:nvPr/>
        </p:nvPicPr>
        <p:blipFill>
          <a:blip r:embed="rId4" cstate="print"/>
          <a:srcRect/>
          <a:stretch>
            <a:fillRect/>
          </a:stretch>
        </p:blipFill>
        <p:spPr bwMode="auto">
          <a:xfrm>
            <a:off x="6393480" y="1771733"/>
            <a:ext cx="2296440" cy="1733162"/>
          </a:xfrm>
          <a:prstGeom prst="rect">
            <a:avLst/>
          </a:prstGeom>
          <a:noFill/>
          <a:ln w="9525">
            <a:solidFill>
              <a:schemeClr val="accent1"/>
            </a:solid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690722" y="1771733"/>
            <a:ext cx="2296440" cy="1715831"/>
          </a:xfrm>
          <a:prstGeom prst="rect">
            <a:avLst/>
          </a:prstGeom>
          <a:noFill/>
          <a:ln w="9525">
            <a:solidFill>
              <a:schemeClr val="accent1"/>
            </a:solidFill>
            <a:miter lim="800000"/>
            <a:headEnd/>
            <a:tailEnd/>
          </a:ln>
        </p:spPr>
      </p:pic>
      <p:cxnSp>
        <p:nvCxnSpPr>
          <p:cNvPr id="18" name="Straight Arrow Connector 17"/>
          <p:cNvCxnSpPr/>
          <p:nvPr/>
        </p:nvCxnSpPr>
        <p:spPr>
          <a:xfrm flipH="1" flipV="1">
            <a:off x="1004935" y="2062890"/>
            <a:ext cx="1821480" cy="1745585"/>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697060" y="2442365"/>
            <a:ext cx="1897375" cy="1366110"/>
          </a:xfrm>
          <a:prstGeom prst="straightConnector1">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280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PivotTable Field List Quadrants</a:t>
            </a:r>
            <a:endParaRPr lang="en-US" dirty="0"/>
          </a:p>
        </p:txBody>
      </p:sp>
      <p:sp>
        <p:nvSpPr>
          <p:cNvPr id="4" name="Text Placeholder 3"/>
          <p:cNvSpPr>
            <a:spLocks noGrp="1"/>
          </p:cNvSpPr>
          <p:nvPr>
            <p:ph type="body" sz="quarter" idx="10"/>
          </p:nvPr>
        </p:nvSpPr>
        <p:spPr/>
        <p:txBody>
          <a:bodyPr/>
          <a:lstStyle/>
          <a:p>
            <a:r>
              <a:rPr lang="en-US" dirty="0" smtClean="0"/>
              <a:t>The placement of the dimensions within the quadrants will influence the layout of the pivot table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081338" y="2581275"/>
            <a:ext cx="2981325" cy="2981325"/>
          </a:xfrm>
          <a:prstGeom prst="rect">
            <a:avLst/>
          </a:prstGeom>
          <a:noFill/>
          <a:ln w="9525">
            <a:noFill/>
            <a:miter lim="800000"/>
            <a:headEnd/>
            <a:tailEnd/>
          </a:ln>
        </p:spPr>
      </p:pic>
      <p:sp>
        <p:nvSpPr>
          <p:cNvPr id="6" name="Rectangle 5"/>
          <p:cNvSpPr/>
          <p:nvPr/>
        </p:nvSpPr>
        <p:spPr>
          <a:xfrm>
            <a:off x="3124200" y="2795337"/>
            <a:ext cx="1407696" cy="1231232"/>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 name="Rectangle 6"/>
          <p:cNvSpPr/>
          <p:nvPr/>
        </p:nvSpPr>
        <p:spPr>
          <a:xfrm>
            <a:off x="3124200" y="4026568"/>
            <a:ext cx="1407696" cy="1231232"/>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 name="Rectangle 7"/>
          <p:cNvSpPr/>
          <p:nvPr/>
        </p:nvSpPr>
        <p:spPr>
          <a:xfrm>
            <a:off x="4612104" y="2795337"/>
            <a:ext cx="1407696" cy="1231232"/>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Rectangle 8"/>
          <p:cNvSpPr/>
          <p:nvPr/>
        </p:nvSpPr>
        <p:spPr>
          <a:xfrm>
            <a:off x="4612104" y="4026568"/>
            <a:ext cx="1407696" cy="1231232"/>
          </a:xfrm>
          <a:prstGeom prst="rect">
            <a:avLst/>
          </a:prstGeom>
          <a:solidFill>
            <a:schemeClr val="accent2">
              <a:alpha val="0"/>
            </a:schemeClr>
          </a:solidFill>
          <a:ln w="25400">
            <a:solidFill>
              <a:srgbClr val="0081A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p:cNvSpPr/>
          <p:nvPr/>
        </p:nvSpPr>
        <p:spPr>
          <a:xfrm>
            <a:off x="469232" y="1954649"/>
            <a:ext cx="1892968" cy="1015663"/>
          </a:xfrm>
          <a:prstGeom prst="rect">
            <a:avLst/>
          </a:prstGeom>
          <a:ln w="19050">
            <a:solidFill>
              <a:srgbClr val="0081AE"/>
            </a:solidFill>
          </a:ln>
        </p:spPr>
        <p:txBody>
          <a:bodyPr wrap="square">
            <a:spAutoFit/>
          </a:bodyPr>
          <a:lstStyle/>
          <a:p>
            <a:pPr defTabSz="914042">
              <a:buClr>
                <a:schemeClr val="tx1"/>
              </a:buClr>
              <a:buSzPct val="75000"/>
            </a:pPr>
            <a:r>
              <a:rPr lang="en-GB" sz="1000" b="1" dirty="0" smtClean="0">
                <a:solidFill>
                  <a:schemeClr val="bg1"/>
                </a:solidFill>
              </a:rPr>
              <a:t>Report Filters</a:t>
            </a:r>
          </a:p>
          <a:p>
            <a:pPr marL="117475" indent="-117475" defTabSz="914042">
              <a:buClr>
                <a:schemeClr val="accent2"/>
              </a:buClr>
              <a:buSzPct val="75000"/>
              <a:buFont typeface="Arial" pitchFamily="34" charset="0"/>
              <a:buChar char="►"/>
            </a:pPr>
            <a:r>
              <a:rPr lang="en-GB" sz="1000" dirty="0" smtClean="0">
                <a:solidFill>
                  <a:schemeClr val="bg1"/>
                </a:solidFill>
              </a:rPr>
              <a:t>Allows user to focus on specific sections of data</a:t>
            </a:r>
          </a:p>
          <a:p>
            <a:pPr marL="117475" indent="-117475" defTabSz="914042">
              <a:buClr>
                <a:schemeClr val="accent2"/>
              </a:buClr>
              <a:buSzPct val="75000"/>
              <a:buFont typeface="Arial" pitchFamily="34" charset="0"/>
              <a:buChar char="►"/>
            </a:pPr>
            <a:r>
              <a:rPr lang="en-GB" sz="1000" dirty="0" smtClean="0">
                <a:solidFill>
                  <a:schemeClr val="bg1"/>
                </a:solidFill>
              </a:rPr>
              <a:t>Multiple dimensions can be displayed simultaneously as report  filters</a:t>
            </a:r>
          </a:p>
        </p:txBody>
      </p:sp>
      <p:sp>
        <p:nvSpPr>
          <p:cNvPr id="11" name="Rectangle 10"/>
          <p:cNvSpPr/>
          <p:nvPr/>
        </p:nvSpPr>
        <p:spPr>
          <a:xfrm>
            <a:off x="469232" y="4114800"/>
            <a:ext cx="1892968" cy="1938992"/>
          </a:xfrm>
          <a:prstGeom prst="rect">
            <a:avLst/>
          </a:prstGeom>
          <a:ln w="19050">
            <a:solidFill>
              <a:srgbClr val="0081AE"/>
            </a:solidFill>
          </a:ln>
        </p:spPr>
        <p:txBody>
          <a:bodyPr wrap="square">
            <a:spAutoFit/>
          </a:bodyPr>
          <a:lstStyle/>
          <a:p>
            <a:pPr defTabSz="914042">
              <a:buClr>
                <a:schemeClr val="tx1"/>
              </a:buClr>
              <a:buSzPct val="75000"/>
            </a:pPr>
            <a:r>
              <a:rPr lang="en-GB" sz="1000" b="1" dirty="0" smtClean="0">
                <a:solidFill>
                  <a:schemeClr val="bg1"/>
                </a:solidFill>
              </a:rPr>
              <a:t>Row Labels</a:t>
            </a:r>
          </a:p>
          <a:p>
            <a:pPr marL="117475" indent="-117475" defTabSz="914042">
              <a:buClr>
                <a:schemeClr val="accent2"/>
              </a:buClr>
              <a:buSzPct val="75000"/>
              <a:buFont typeface="Arial" pitchFamily="34" charset="0"/>
              <a:buChar char="►"/>
            </a:pPr>
            <a:r>
              <a:rPr lang="en-GB" sz="1000" dirty="0" smtClean="0">
                <a:solidFill>
                  <a:schemeClr val="bg1"/>
                </a:solidFill>
              </a:rPr>
              <a:t>Non-numeric dimensions/fields are automatically added to Row Labels</a:t>
            </a:r>
          </a:p>
          <a:p>
            <a:pPr marL="117475" indent="-117475" defTabSz="914042">
              <a:buClr>
                <a:schemeClr val="accent2"/>
              </a:buClr>
              <a:buSzPct val="75000"/>
              <a:buFont typeface="Arial" pitchFamily="34" charset="0"/>
              <a:buChar char="►"/>
            </a:pPr>
            <a:r>
              <a:rPr lang="en-US" sz="1000" dirty="0" smtClean="0">
                <a:solidFill>
                  <a:schemeClr val="bg1"/>
                </a:solidFill>
              </a:rPr>
              <a:t>Use Row Labels to display fields as rows on the side of the report</a:t>
            </a:r>
          </a:p>
          <a:p>
            <a:pPr marL="117475" indent="-117475" defTabSz="914042">
              <a:buClr>
                <a:schemeClr val="accent2"/>
              </a:buClr>
              <a:buSzPct val="75000"/>
              <a:buFont typeface="Arial" pitchFamily="34" charset="0"/>
              <a:buChar char="►"/>
            </a:pPr>
            <a:r>
              <a:rPr lang="en-US" sz="1000" dirty="0" smtClean="0">
                <a:solidFill>
                  <a:schemeClr val="bg1"/>
                </a:solidFill>
              </a:rPr>
              <a:t>Rows lower in position in the Row Labels quadrant are nested within another row immediately above it</a:t>
            </a:r>
            <a:endParaRPr lang="en-GB" sz="1000" dirty="0" smtClean="0">
              <a:solidFill>
                <a:schemeClr val="bg1"/>
              </a:solidFill>
            </a:endParaRPr>
          </a:p>
        </p:txBody>
      </p:sp>
      <p:sp>
        <p:nvSpPr>
          <p:cNvPr id="12" name="Rectangle 11"/>
          <p:cNvSpPr/>
          <p:nvPr/>
        </p:nvSpPr>
        <p:spPr>
          <a:xfrm>
            <a:off x="6781800" y="4961032"/>
            <a:ext cx="1892808" cy="707886"/>
          </a:xfrm>
          <a:prstGeom prst="rect">
            <a:avLst/>
          </a:prstGeom>
          <a:ln w="19050">
            <a:solidFill>
              <a:srgbClr val="0081AE"/>
            </a:solidFill>
          </a:ln>
        </p:spPr>
        <p:txBody>
          <a:bodyPr wrap="square">
            <a:spAutoFit/>
          </a:bodyPr>
          <a:lstStyle/>
          <a:p>
            <a:pPr defTabSz="914042">
              <a:buClr>
                <a:schemeClr val="tx1"/>
              </a:buClr>
              <a:buSzPct val="75000"/>
            </a:pPr>
            <a:r>
              <a:rPr lang="en-GB" sz="1000" b="1" dirty="0" smtClean="0">
                <a:solidFill>
                  <a:schemeClr val="bg1"/>
                </a:solidFill>
              </a:rPr>
              <a:t>Values</a:t>
            </a:r>
          </a:p>
          <a:p>
            <a:pPr marL="117475" indent="-117475" defTabSz="914042">
              <a:buClr>
                <a:schemeClr val="accent2"/>
              </a:buClr>
              <a:buSzPct val="75000"/>
              <a:buFont typeface="Arial" pitchFamily="34" charset="0"/>
              <a:buChar char="►"/>
            </a:pPr>
            <a:r>
              <a:rPr lang="en-GB" sz="1000" dirty="0" smtClean="0">
                <a:solidFill>
                  <a:schemeClr val="bg1"/>
                </a:solidFill>
              </a:rPr>
              <a:t>The Values quadrant is used specifically to display numeric data</a:t>
            </a:r>
          </a:p>
        </p:txBody>
      </p:sp>
      <p:sp>
        <p:nvSpPr>
          <p:cNvPr id="14" name="Rectangle 13"/>
          <p:cNvSpPr/>
          <p:nvPr/>
        </p:nvSpPr>
        <p:spPr>
          <a:xfrm>
            <a:off x="6781800" y="1954649"/>
            <a:ext cx="1892808" cy="1933039"/>
          </a:xfrm>
          <a:prstGeom prst="rect">
            <a:avLst/>
          </a:prstGeom>
          <a:ln w="19050">
            <a:solidFill>
              <a:srgbClr val="0081AE"/>
            </a:solidFill>
          </a:ln>
        </p:spPr>
        <p:txBody>
          <a:bodyPr wrap="square">
            <a:spAutoFit/>
          </a:bodyPr>
          <a:lstStyle/>
          <a:p>
            <a:pPr defTabSz="914042">
              <a:buClr>
                <a:schemeClr val="tx1"/>
              </a:buClr>
              <a:buSzPct val="75000"/>
            </a:pPr>
            <a:r>
              <a:rPr lang="en-GB" sz="1000" b="1" dirty="0" smtClean="0">
                <a:solidFill>
                  <a:schemeClr val="bg1"/>
                </a:solidFill>
              </a:rPr>
              <a:t>Column Labels</a:t>
            </a:r>
          </a:p>
          <a:p>
            <a:pPr marL="117475" indent="-117475" defTabSz="914042">
              <a:buClr>
                <a:schemeClr val="accent2"/>
              </a:buClr>
              <a:buSzPct val="75000"/>
              <a:buFont typeface="Arial" pitchFamily="34" charset="0"/>
              <a:buChar char="►"/>
            </a:pPr>
            <a:r>
              <a:rPr lang="en-US" sz="1000" dirty="0" smtClean="0">
                <a:solidFill>
                  <a:schemeClr val="bg1"/>
                </a:solidFill>
              </a:rPr>
              <a:t>Date and time hierarchies are automatically added to the Column Labels quadrant</a:t>
            </a:r>
          </a:p>
          <a:p>
            <a:pPr marL="117475" indent="-117475" defTabSz="914042">
              <a:buClr>
                <a:schemeClr val="accent2"/>
              </a:buClr>
              <a:buSzPct val="75000"/>
              <a:buFont typeface="Arial" pitchFamily="34" charset="0"/>
              <a:buChar char="►"/>
            </a:pPr>
            <a:r>
              <a:rPr lang="en-US" sz="1000" dirty="0" smtClean="0">
                <a:solidFill>
                  <a:schemeClr val="bg1"/>
                </a:solidFill>
              </a:rPr>
              <a:t>Use Column Labels to display fields as columns at the top of the report</a:t>
            </a:r>
          </a:p>
          <a:p>
            <a:pPr marL="117475" indent="-117475" defTabSz="914042">
              <a:buClr>
                <a:schemeClr val="accent2"/>
              </a:buClr>
              <a:buSzPct val="75000"/>
              <a:buFont typeface="Arial" pitchFamily="34" charset="0"/>
              <a:buChar char="►"/>
            </a:pPr>
            <a:r>
              <a:rPr lang="en-US" sz="1000" dirty="0" smtClean="0">
                <a:solidFill>
                  <a:schemeClr val="bg1"/>
                </a:solidFill>
              </a:rPr>
              <a:t>Columns lower in position in the Column Labels quadrant are nested within another column immediately above it</a:t>
            </a:r>
            <a:endParaRPr lang="en-GB" sz="1000" dirty="0" smtClean="0">
              <a:solidFill>
                <a:schemeClr val="bg1"/>
              </a:solidFill>
            </a:endParaRPr>
          </a:p>
        </p:txBody>
      </p:sp>
      <p:cxnSp>
        <p:nvCxnSpPr>
          <p:cNvPr id="15" name="Elbow Connector 14"/>
          <p:cNvCxnSpPr>
            <a:stCxn id="10" idx="3"/>
            <a:endCxn id="6" idx="1"/>
          </p:cNvCxnSpPr>
          <p:nvPr/>
        </p:nvCxnSpPr>
        <p:spPr>
          <a:xfrm>
            <a:off x="2362200" y="2462481"/>
            <a:ext cx="762000" cy="948472"/>
          </a:xfrm>
          <a:prstGeom prst="bentConnector3">
            <a:avLst>
              <a:gd name="adj1" fmla="val 50000"/>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3"/>
            <a:endCxn id="7" idx="1"/>
          </p:cNvCxnSpPr>
          <p:nvPr/>
        </p:nvCxnSpPr>
        <p:spPr>
          <a:xfrm flipV="1">
            <a:off x="2362200" y="4642184"/>
            <a:ext cx="762000" cy="442112"/>
          </a:xfrm>
          <a:prstGeom prst="bentConnector3">
            <a:avLst>
              <a:gd name="adj1" fmla="val 50000"/>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4" idx="1"/>
            <a:endCxn id="8" idx="3"/>
          </p:cNvCxnSpPr>
          <p:nvPr/>
        </p:nvCxnSpPr>
        <p:spPr>
          <a:xfrm rot="10800000" flipV="1">
            <a:off x="6019800" y="2921169"/>
            <a:ext cx="762000" cy="489784"/>
          </a:xfrm>
          <a:prstGeom prst="bentConnector3">
            <a:avLst>
              <a:gd name="adj1" fmla="val 50000"/>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2" idx="1"/>
            <a:endCxn id="9" idx="3"/>
          </p:cNvCxnSpPr>
          <p:nvPr/>
        </p:nvCxnSpPr>
        <p:spPr>
          <a:xfrm rot="10800000">
            <a:off x="6019800" y="4642185"/>
            <a:ext cx="762000" cy="672791"/>
          </a:xfrm>
          <a:prstGeom prst="bentConnector3">
            <a:avLst>
              <a:gd name="adj1" fmla="val 50000"/>
            </a:avLst>
          </a:prstGeom>
          <a:ln w="25400">
            <a:solidFill>
              <a:srgbClr val="0081AE"/>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4478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191000" y="1905000"/>
            <a:ext cx="4495800" cy="370290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Build an Ad hoc analysis in Excel</a:t>
            </a:r>
            <a:endParaRPr lang="en-US" dirty="0"/>
          </a:p>
        </p:txBody>
      </p:sp>
      <p:sp>
        <p:nvSpPr>
          <p:cNvPr id="4" name="Text Placeholder 3"/>
          <p:cNvSpPr>
            <a:spLocks noGrp="1"/>
          </p:cNvSpPr>
          <p:nvPr>
            <p:ph type="body" sz="quarter" idx="10"/>
          </p:nvPr>
        </p:nvSpPr>
        <p:spPr>
          <a:xfrm>
            <a:off x="457200" y="859480"/>
            <a:ext cx="8229600" cy="533400"/>
          </a:xfrm>
        </p:spPr>
        <p:txBody>
          <a:bodyPr/>
          <a:lstStyle/>
          <a:p>
            <a:r>
              <a:rPr lang="en-US" dirty="0" smtClean="0"/>
              <a:t>To build and design ad hoc analysis, users can format and customize reports by selecting dimensions </a:t>
            </a:r>
            <a:endParaRPr lang="en-US" dirty="0"/>
          </a:p>
        </p:txBody>
      </p:sp>
      <p:sp>
        <p:nvSpPr>
          <p:cNvPr id="5" name="Content Placeholder 2"/>
          <p:cNvSpPr>
            <a:spLocks noGrp="1"/>
          </p:cNvSpPr>
          <p:nvPr>
            <p:ph idx="1"/>
          </p:nvPr>
        </p:nvSpPr>
        <p:spPr>
          <a:xfrm>
            <a:off x="455613" y="1881187"/>
            <a:ext cx="3811587" cy="4138613"/>
          </a:xfrm>
        </p:spPr>
        <p:txBody>
          <a:bodyPr/>
          <a:lstStyle/>
          <a:p>
            <a:pPr lvl="0"/>
            <a:r>
              <a:rPr lang="en-US" sz="1600" b="1" dirty="0" smtClean="0"/>
              <a:t>Step 1:</a:t>
            </a:r>
            <a:r>
              <a:rPr lang="en-US" sz="1600" dirty="0" smtClean="0"/>
              <a:t> Select a dimension as a Value</a:t>
            </a:r>
          </a:p>
          <a:p>
            <a:pPr lvl="0"/>
            <a:r>
              <a:rPr lang="en-US" sz="1600" b="1" dirty="0" smtClean="0"/>
              <a:t>Step 2: </a:t>
            </a:r>
            <a:r>
              <a:rPr lang="en-US" sz="1600" dirty="0" smtClean="0"/>
              <a:t>Select dimension(s) for Row Labels</a:t>
            </a:r>
          </a:p>
          <a:p>
            <a:pPr lvl="0"/>
            <a:r>
              <a:rPr lang="en-US" sz="1600" b="1" dirty="0" smtClean="0"/>
              <a:t>Step 3:</a:t>
            </a:r>
            <a:r>
              <a:rPr lang="en-US" sz="1600" dirty="0" smtClean="0"/>
              <a:t> Select dimension(s) for Column Labels </a:t>
            </a:r>
          </a:p>
          <a:p>
            <a:pPr lvl="0"/>
            <a:r>
              <a:rPr lang="en-US" sz="1600" b="1" dirty="0" smtClean="0"/>
              <a:t>Step 4:</a:t>
            </a:r>
            <a:r>
              <a:rPr lang="en-US" sz="1600" dirty="0" smtClean="0"/>
              <a:t> Select dimension(s) for Report Filters </a:t>
            </a:r>
          </a:p>
        </p:txBody>
      </p:sp>
    </p:spTree>
    <p:extLst>
      <p:ext uri="{BB962C8B-B14F-4D97-AF65-F5344CB8AC3E}">
        <p14:creationId xmlns:p14="http://schemas.microsoft.com/office/powerpoint/2010/main" val="123062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EY regular presentation 2010">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xml><?xml version="1.0" encoding="utf-8"?>
<a:theme xmlns:a="http://schemas.openxmlformats.org/drawingml/2006/main" name="EY light projection">
  <a:themeElements>
    <a:clrScheme name="EY light projection">
      <a:dk1>
        <a:srgbClr val="000000"/>
      </a:dk1>
      <a:lt1>
        <a:srgbClr val="646464"/>
      </a:lt1>
      <a:dk2>
        <a:srgbClr val="FFFFFF"/>
      </a:dk2>
      <a:lt2>
        <a:srgbClr val="646464"/>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EY dark print">
  <a:themeElements>
    <a:clrScheme name="EY dark print">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EY dark projection">
  <a:themeElements>
    <a:clrScheme name="EY dark projection">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CustomMKOP.xml><?xml version="1.0" encoding="utf-8"?>
<Properties xmlns="http://schemas.openxmlformats.org/officeDocument/2006/custom-properties" xmlns:vt="http://schemas.openxmlformats.org/officeDocument/2006/docPropsVTypes">
  <property fmtid="{D5CDD505-2E9C-101B-9397-08002B2CF9AE}" pid="2" name="MKProdID">
    <vt:lpwstr>ZMOutlook</vt:lpwstr>
  </property>
  <property fmtid="{D5CDD505-2E9C-101B-9397-08002B2CF9AE}" pid="3" name="SizeBefore">
    <vt:lpwstr>11062259</vt:lpwstr>
  </property>
  <property fmtid="{D5CDD505-2E9C-101B-9397-08002B2CF9AE}" pid="4" name="OptimizationTime">
    <vt:lpwstr>20201021_2101</vt:lpwstr>
  </property>
</Properties>
</file>

<file path=docProps/app.xml><?xml version="1.0" encoding="utf-8"?>
<Properties xmlns="http://schemas.openxmlformats.org/officeDocument/2006/extended-properties" xmlns:vt="http://schemas.openxmlformats.org/officeDocument/2006/docPropsVTypes">
  <Template/>
  <TotalTime>110</TotalTime>
  <Words>12351</Words>
  <Application>Microsoft Office PowerPoint</Application>
  <PresentationFormat>On-screen Show (4:3)</PresentationFormat>
  <Paragraphs>2026</Paragraphs>
  <Slides>135</Slides>
  <Notes>28</Notes>
  <HiddenSlides>0</HiddenSlides>
  <MMClips>0</MMClips>
  <ScaleCrop>false</ScaleCrop>
  <HeadingPairs>
    <vt:vector size="4" baseType="variant">
      <vt:variant>
        <vt:lpstr>Theme</vt:lpstr>
      </vt:variant>
      <vt:variant>
        <vt:i4>4</vt:i4>
      </vt:variant>
      <vt:variant>
        <vt:lpstr>Slide Titles</vt:lpstr>
      </vt:variant>
      <vt:variant>
        <vt:i4>135</vt:i4>
      </vt:variant>
    </vt:vector>
  </HeadingPairs>
  <TitlesOfParts>
    <vt:vector size="139" baseType="lpstr">
      <vt:lpstr>EY regular presentation 2010</vt:lpstr>
      <vt:lpstr>EY light projection</vt:lpstr>
      <vt:lpstr>EY dark print</vt:lpstr>
      <vt:lpstr>EY dark projection</vt:lpstr>
      <vt:lpstr>Global Finance Transformation Financial Reporting</vt:lpstr>
      <vt:lpstr>Learning objectives</vt:lpstr>
      <vt:lpstr>Topics</vt:lpstr>
      <vt:lpstr>Vision and Key Changes</vt:lpstr>
      <vt:lpstr>Topics</vt:lpstr>
      <vt:lpstr>Actuals available in Financial Reporting at the code block level</vt:lpstr>
      <vt:lpstr>Topics</vt:lpstr>
      <vt:lpstr>Approach to Standardization for Financial Reporting</vt:lpstr>
      <vt:lpstr>Standard Reporting vs. Ad hoc Analysis</vt:lpstr>
      <vt:lpstr>Topics</vt:lpstr>
      <vt:lpstr>New Financial Reporting Concepts</vt:lpstr>
      <vt:lpstr>A. Currency Conversion Overview </vt:lpstr>
      <vt:lpstr>A. Currency Conversion P&amp;L and Balance Sheet</vt:lpstr>
      <vt:lpstr>A. Currency Conversion Adjustment during parallel run</vt:lpstr>
      <vt:lpstr>B. Report Variances  Total Variance</vt:lpstr>
      <vt:lpstr>B. Report Variances  Operational Variance</vt:lpstr>
      <vt:lpstr>B. Report Variances  Exchange Rate Variance</vt:lpstr>
      <vt:lpstr>B. Report Variances  Interaction between the Currency and Variance Filters (1/2) </vt:lpstr>
      <vt:lpstr>B. Report Variances  Interaction between the Currency and Variance Filters (2/2)  </vt:lpstr>
      <vt:lpstr>B. Report Variances  Weekly TNR variance</vt:lpstr>
      <vt:lpstr>B. Report Variances  Weekly Charged Hours variance</vt:lpstr>
      <vt:lpstr>C. Weekly and Monthly Data Updates</vt:lpstr>
      <vt:lpstr>C. Weekly and Monthly Data Updates Data and Calculations (1/2)</vt:lpstr>
      <vt:lpstr>C. Weekly and Monthly Data Updates Data and Calculations (2/2)</vt:lpstr>
      <vt:lpstr>Topics</vt:lpstr>
      <vt:lpstr>Financial Reporting Standard Report Parameters</vt:lpstr>
      <vt:lpstr>FR Standard Report Parameters  Organizational Hierarchy </vt:lpstr>
      <vt:lpstr>FR Standard Report Parameters Management</vt:lpstr>
      <vt:lpstr>FR Standard Report Parameters   Geography</vt:lpstr>
      <vt:lpstr>FR Standard Report Parameters  Operating Unit</vt:lpstr>
      <vt:lpstr>FR Standard Report Parameters  Management Unit</vt:lpstr>
      <vt:lpstr>FR Standard Report Parameters  Service Line</vt:lpstr>
      <vt:lpstr>FR Standard Report Parameters  Markets</vt:lpstr>
      <vt:lpstr>Standard Report Parameters  Interaction between Management, Geography &amp; SL</vt:lpstr>
      <vt:lpstr>FR Standard Report Parameters  Fiscal Year</vt:lpstr>
      <vt:lpstr>FR Standard Report Parameters  Time Period</vt:lpstr>
      <vt:lpstr>FR Standard Report Parameters  Period Type</vt:lpstr>
      <vt:lpstr>FR Standard Report Parameters  Scenario*</vt:lpstr>
      <vt:lpstr>FR Standard Report Parameters  Currency*</vt:lpstr>
      <vt:lpstr>FR Standard Report Parameters Additional Drop Down Menus </vt:lpstr>
      <vt:lpstr>FR Standard Report Parameters Structure Shown In Columns (1/2)</vt:lpstr>
      <vt:lpstr>FR Standard Report Parameters Structure Shown In Columns (2/2)</vt:lpstr>
      <vt:lpstr>FR Standard Report Parameters Show Peer/Children</vt:lpstr>
      <vt:lpstr>FR Standard Report Parameters Comparison scenarios (only in P&amp;B reports)</vt:lpstr>
      <vt:lpstr>FR Standard Report Parameters Comparison scenarios (only in P&amp;B reports)</vt:lpstr>
      <vt:lpstr>FR Standard Report Parameters Comparison scenarios (only in P&amp;B reports)</vt:lpstr>
      <vt:lpstr>FR Standard Report Parameters Differences between FR &amp; P&amp;B reports</vt:lpstr>
      <vt:lpstr>Global Finance Transformation Financial Reporting Training</vt:lpstr>
      <vt:lpstr>Reporting Tool Navigation Topics</vt:lpstr>
      <vt:lpstr>Global Finance Transformation Financial Reporting</vt:lpstr>
      <vt:lpstr>Learning objectives</vt:lpstr>
      <vt:lpstr>Ad hoc Analysis Features</vt:lpstr>
      <vt:lpstr>Benefits of Pivot Tables </vt:lpstr>
      <vt:lpstr>Topics</vt:lpstr>
      <vt:lpstr>Financial Reporting Dimensions Overview</vt:lpstr>
      <vt:lpstr>FR Dimensions - Management</vt:lpstr>
      <vt:lpstr>FR Dimensions - Geography</vt:lpstr>
      <vt:lpstr>Management vs. Geography Dimension</vt:lpstr>
      <vt:lpstr>FR Dimensions - Service Line</vt:lpstr>
      <vt:lpstr>FR Dimensions - Management, Geography &amp; Service Line</vt:lpstr>
      <vt:lpstr>FR Dimensions - Markets</vt:lpstr>
      <vt:lpstr>FR Dimensions - How to see which Sub-Areas assigned to which Market</vt:lpstr>
      <vt:lpstr>FR Dimensions - Operating Unit</vt:lpstr>
      <vt:lpstr>FR Dimensions - Management Unit</vt:lpstr>
      <vt:lpstr>FR Dimensions - Organizational Hierarchy </vt:lpstr>
      <vt:lpstr>FR Dimensions - GL Accounts</vt:lpstr>
      <vt:lpstr>FR Dimensions - Fiscal</vt:lpstr>
      <vt:lpstr>FR Dimensions - Period Type</vt:lpstr>
      <vt:lpstr>FR Dimensions - Currency*</vt:lpstr>
      <vt:lpstr>Currency Options per Area</vt:lpstr>
      <vt:lpstr>FR Dimensions - Scenario*</vt:lpstr>
      <vt:lpstr>FR Dimensions - Scenario P&amp;B specific scenarios</vt:lpstr>
      <vt:lpstr>FR Dimensions - Divisor</vt:lpstr>
      <vt:lpstr>Topics</vt:lpstr>
      <vt:lpstr>Log In to Ad Hoc Work Environment</vt:lpstr>
      <vt:lpstr>Step 1 and 2: Connect to the Cube</vt:lpstr>
      <vt:lpstr>Step 3: Connect to Database Server</vt:lpstr>
      <vt:lpstr>Step 4: Select Database and Table/Cube</vt:lpstr>
      <vt:lpstr>Step 5: Save Data Connection File</vt:lpstr>
      <vt:lpstr>Step 6: Import Data into Pivot Table Format</vt:lpstr>
      <vt:lpstr>Topics</vt:lpstr>
      <vt:lpstr>Managing Existing Connections </vt:lpstr>
      <vt:lpstr>A. Existing Connections</vt:lpstr>
      <vt:lpstr>A. Excel Connections to Cubes and Common Friendly Connection Name  </vt:lpstr>
      <vt:lpstr>B. Change the Ad hoc cube connection to another cube (1/5)  </vt:lpstr>
      <vt:lpstr>B. Change the Ad hoc cube connection to another cube (2/5)   </vt:lpstr>
      <vt:lpstr>B. Change the Ad hoc cube connection to another cube (3/5)  </vt:lpstr>
      <vt:lpstr>B. Change the Ad hoc cube connection to another cube (4/5)  </vt:lpstr>
      <vt:lpstr>B. Change the Ad hoc cube connection to another cube (5/5)</vt:lpstr>
      <vt:lpstr>C. Change Ad hoc cube connection based on a pure Cube-Formula-based report (1/2)</vt:lpstr>
      <vt:lpstr>C. Change Ad hoc cube connection based on a pure Cube-Formula-based report (2/2)</vt:lpstr>
      <vt:lpstr>D. Delete Existing Ad hoc Cube Connections (1/3)  </vt:lpstr>
      <vt:lpstr>D. Delete Existing Ad hoc Cube Connections (2/3)  </vt:lpstr>
      <vt:lpstr>D. Delete Existing Ad hoc Cube Connections (3/3)  </vt:lpstr>
      <vt:lpstr>Topics</vt:lpstr>
      <vt:lpstr>Layout of Ad Hoc Analysis Work Environment</vt:lpstr>
      <vt:lpstr>PivotTable Field List</vt:lpstr>
      <vt:lpstr>PivotTable Field List Quadrants</vt:lpstr>
      <vt:lpstr>Build an Ad hoc analysis in Excel</vt:lpstr>
      <vt:lpstr>Step 1: Select Dimension as a Value</vt:lpstr>
      <vt:lpstr>Step 2: Select Dimension(s) for Row Labels</vt:lpstr>
      <vt:lpstr>Step 3: Select Dimension for Column Labels</vt:lpstr>
      <vt:lpstr>Step 4: Select Dimension for Report Filters</vt:lpstr>
      <vt:lpstr>Visual Totals</vt:lpstr>
      <vt:lpstr>Error message in MS Excel using Ad hoc cubes </vt:lpstr>
      <vt:lpstr>Topics</vt:lpstr>
      <vt:lpstr>Additional Ad hoc Excel Functionality</vt:lpstr>
      <vt:lpstr>A. Expand/Collapse Rows &amp; Columns</vt:lpstr>
      <vt:lpstr>A. Expand Entire Field on Rows &amp; Columns</vt:lpstr>
      <vt:lpstr>A. Collapse Entire Field on Rows &amp; Columns</vt:lpstr>
      <vt:lpstr>B. More Fields Folder</vt:lpstr>
      <vt:lpstr>C. Disable Zero Suppression</vt:lpstr>
      <vt:lpstr>D. Drag and Drop Dimensions</vt:lpstr>
      <vt:lpstr>E. Choose Multiple Items in Report Filters</vt:lpstr>
      <vt:lpstr>F. Select Single Elements for Rows &amp; Columns</vt:lpstr>
      <vt:lpstr>G. Filter Rows or Columns with Multiple Dimensions</vt:lpstr>
      <vt:lpstr>H. Add Totals</vt:lpstr>
      <vt:lpstr>H. Add/Remove Sub-Totals</vt:lpstr>
      <vt:lpstr>I. Show Hover Effect</vt:lpstr>
      <vt:lpstr>J. Calculated Members</vt:lpstr>
      <vt:lpstr>Topics</vt:lpstr>
      <vt:lpstr>Converting Pivot Tables to Formulas</vt:lpstr>
      <vt:lpstr>Convert Data to Formulas</vt:lpstr>
      <vt:lpstr>Step 1: Create Pivot Table Resembling Desired Layout</vt:lpstr>
      <vt:lpstr>Step 2: Copy Pivot Table to New Tab</vt:lpstr>
      <vt:lpstr>Step 3: Gain Access to PivotTable Tools</vt:lpstr>
      <vt:lpstr>Step 4: Convert PivotTable to OLAP Formulas</vt:lpstr>
      <vt:lpstr>Step 5: Convert Report Filters</vt:lpstr>
      <vt:lpstr>Situations to Convert Pivot Tables to Formulas</vt:lpstr>
      <vt:lpstr>A. Rearrange and Delete Cells</vt:lpstr>
      <vt:lpstr>B. Insert Rows and Columns</vt:lpstr>
      <vt:lpstr>C. Add a Total Column or Row </vt:lpstr>
      <vt:lpstr>D. Format a Total Column or Row</vt:lpstr>
      <vt:lpstr>E. Use Cell References</vt:lpstr>
      <vt:lpstr>E. Absolute Cell References</vt:lpstr>
    </vt:vector>
  </TitlesOfParts>
  <Company>Ernst &amp; Young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(Arial bold 30 point)</dc:title>
  <dc:creator>Lisa Pease</dc:creator>
  <cp:lastModifiedBy>Kartik K Gurji</cp:lastModifiedBy>
  <cp:revision>45</cp:revision>
  <dcterms:created xsi:type="dcterms:W3CDTF">2013-08-13T21:06:33Z</dcterms:created>
  <dcterms:modified xsi:type="dcterms:W3CDTF">2015-03-26T12:25:55Z</dcterms:modified>
</cp:coreProperties>
</file>